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72" r:id="rId1"/>
  </p:sldMasterIdLst>
  <p:notesMasterIdLst>
    <p:notesMasterId r:id="rId139"/>
  </p:notesMasterIdLst>
  <p:handoutMasterIdLst>
    <p:handoutMasterId r:id="rId140"/>
  </p:handoutMasterIdLst>
  <p:sldIdLst>
    <p:sldId id="256" r:id="rId2"/>
    <p:sldId id="257" r:id="rId3"/>
    <p:sldId id="258" r:id="rId4"/>
    <p:sldId id="259" r:id="rId5"/>
    <p:sldId id="262" r:id="rId6"/>
    <p:sldId id="260" r:id="rId7"/>
    <p:sldId id="261" r:id="rId8"/>
    <p:sldId id="263" r:id="rId9"/>
    <p:sldId id="267" r:id="rId10"/>
    <p:sldId id="268" r:id="rId11"/>
    <p:sldId id="269" r:id="rId12"/>
    <p:sldId id="270" r:id="rId13"/>
    <p:sldId id="271" r:id="rId14"/>
    <p:sldId id="273" r:id="rId15"/>
    <p:sldId id="274" r:id="rId16"/>
    <p:sldId id="275" r:id="rId17"/>
    <p:sldId id="276" r:id="rId18"/>
    <p:sldId id="277" r:id="rId19"/>
    <p:sldId id="278" r:id="rId20"/>
    <p:sldId id="279" r:id="rId21"/>
    <p:sldId id="280" r:id="rId22"/>
    <p:sldId id="281" r:id="rId23"/>
    <p:sldId id="282" r:id="rId24"/>
    <p:sldId id="283" r:id="rId25"/>
    <p:sldId id="412" r:id="rId26"/>
    <p:sldId id="286" r:id="rId27"/>
    <p:sldId id="287" r:id="rId28"/>
    <p:sldId id="288" r:id="rId29"/>
    <p:sldId id="289" r:id="rId30"/>
    <p:sldId id="290" r:id="rId31"/>
    <p:sldId id="413" r:id="rId32"/>
    <p:sldId id="291" r:id="rId33"/>
    <p:sldId id="292" r:id="rId34"/>
    <p:sldId id="414"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7" r:id="rId49"/>
    <p:sldId id="308" r:id="rId50"/>
    <p:sldId id="309" r:id="rId51"/>
    <p:sldId id="310" r:id="rId52"/>
    <p:sldId id="311" r:id="rId53"/>
    <p:sldId id="312" r:id="rId54"/>
    <p:sldId id="313" r:id="rId55"/>
    <p:sldId id="314" r:id="rId56"/>
    <p:sldId id="316" r:id="rId57"/>
    <p:sldId id="315"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95" r:id="rId122"/>
    <p:sldId id="396" r:id="rId123"/>
    <p:sldId id="397" r:id="rId124"/>
    <p:sldId id="398" r:id="rId125"/>
    <p:sldId id="399" r:id="rId126"/>
    <p:sldId id="400" r:id="rId127"/>
    <p:sldId id="401" r:id="rId128"/>
    <p:sldId id="402" r:id="rId129"/>
    <p:sldId id="403" r:id="rId130"/>
    <p:sldId id="404" r:id="rId131"/>
    <p:sldId id="405" r:id="rId132"/>
    <p:sldId id="406" r:id="rId133"/>
    <p:sldId id="407" r:id="rId134"/>
    <p:sldId id="408" r:id="rId135"/>
    <p:sldId id="409" r:id="rId136"/>
    <p:sldId id="410" r:id="rId137"/>
    <p:sldId id="411" r:id="rId138"/>
  </p:sldIdLst>
  <p:sldSz cx="9144000" cy="6858000" type="screen4x3"/>
  <p:notesSz cx="6858000" cy="9144000"/>
  <p:defaultTextStyle>
    <a:defPPr>
      <a:defRPr lang="fa-IR"/>
    </a:defPPr>
    <a:lvl1pPr algn="r" rtl="1" fontAlgn="base">
      <a:spcBef>
        <a:spcPct val="0"/>
      </a:spcBef>
      <a:spcAft>
        <a:spcPct val="0"/>
      </a:spcAft>
      <a:defRPr kern="1200">
        <a:solidFill>
          <a:schemeClr val="tx1"/>
        </a:solidFill>
        <a:latin typeface="Arial" charset="0"/>
        <a:ea typeface="+mn-ea"/>
        <a:cs typeface="Arial" charset="0"/>
      </a:defRPr>
    </a:lvl1pPr>
    <a:lvl2pPr marL="457200" algn="r" rtl="1" fontAlgn="base">
      <a:spcBef>
        <a:spcPct val="0"/>
      </a:spcBef>
      <a:spcAft>
        <a:spcPct val="0"/>
      </a:spcAft>
      <a:defRPr kern="1200">
        <a:solidFill>
          <a:schemeClr val="tx1"/>
        </a:solidFill>
        <a:latin typeface="Arial" charset="0"/>
        <a:ea typeface="+mn-ea"/>
        <a:cs typeface="Arial" charset="0"/>
      </a:defRPr>
    </a:lvl2pPr>
    <a:lvl3pPr marL="914400" algn="r" rtl="1" fontAlgn="base">
      <a:spcBef>
        <a:spcPct val="0"/>
      </a:spcBef>
      <a:spcAft>
        <a:spcPct val="0"/>
      </a:spcAft>
      <a:defRPr kern="1200">
        <a:solidFill>
          <a:schemeClr val="tx1"/>
        </a:solidFill>
        <a:latin typeface="Arial" charset="0"/>
        <a:ea typeface="+mn-ea"/>
        <a:cs typeface="Arial" charset="0"/>
      </a:defRPr>
    </a:lvl3pPr>
    <a:lvl4pPr marL="1371600" algn="r" rtl="1" fontAlgn="base">
      <a:spcBef>
        <a:spcPct val="0"/>
      </a:spcBef>
      <a:spcAft>
        <a:spcPct val="0"/>
      </a:spcAft>
      <a:defRPr kern="1200">
        <a:solidFill>
          <a:schemeClr val="tx1"/>
        </a:solidFill>
        <a:latin typeface="Arial" charset="0"/>
        <a:ea typeface="+mn-ea"/>
        <a:cs typeface="Arial" charset="0"/>
      </a:defRPr>
    </a:lvl4pPr>
    <a:lvl5pPr marL="1828800" algn="r" rtl="1" fontAlgn="base">
      <a:spcBef>
        <a:spcPct val="0"/>
      </a:spcBef>
      <a:spcAft>
        <a:spcPct val="0"/>
      </a:spcAft>
      <a:defRPr kern="1200">
        <a:solidFill>
          <a:schemeClr val="tx1"/>
        </a:solidFill>
        <a:latin typeface="Arial" charset="0"/>
        <a:ea typeface="+mn-ea"/>
        <a:cs typeface="Arial" charset="0"/>
      </a:defRPr>
    </a:lvl5pPr>
    <a:lvl6pPr marL="2286000" algn="r" defTabSz="914400" rtl="1" eaLnBrk="1" latinLnBrk="0" hangingPunct="1">
      <a:defRPr kern="1200">
        <a:solidFill>
          <a:schemeClr val="tx1"/>
        </a:solidFill>
        <a:latin typeface="Arial" charset="0"/>
        <a:ea typeface="+mn-ea"/>
        <a:cs typeface="Arial" charset="0"/>
      </a:defRPr>
    </a:lvl6pPr>
    <a:lvl7pPr marL="2743200" algn="r" defTabSz="914400" rtl="1" eaLnBrk="1" latinLnBrk="0" hangingPunct="1">
      <a:defRPr kern="1200">
        <a:solidFill>
          <a:schemeClr val="tx1"/>
        </a:solidFill>
        <a:latin typeface="Arial" charset="0"/>
        <a:ea typeface="+mn-ea"/>
        <a:cs typeface="Arial" charset="0"/>
      </a:defRPr>
    </a:lvl7pPr>
    <a:lvl8pPr marL="3200400" algn="r" defTabSz="914400" rtl="1" eaLnBrk="1" latinLnBrk="0" hangingPunct="1">
      <a:defRPr kern="1200">
        <a:solidFill>
          <a:schemeClr val="tx1"/>
        </a:solidFill>
        <a:latin typeface="Arial" charset="0"/>
        <a:ea typeface="+mn-ea"/>
        <a:cs typeface="Arial" charset="0"/>
      </a:defRPr>
    </a:lvl8pPr>
    <a:lvl9pPr marL="3657600" algn="r" defTabSz="914400" rtl="1"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747" autoAdjust="0"/>
    <p:restoredTop sz="94707" autoAdjust="0"/>
  </p:normalViewPr>
  <p:slideViewPr>
    <p:cSldViewPr>
      <p:cViewPr varScale="1">
        <p:scale>
          <a:sx n="74" d="100"/>
          <a:sy n="74" d="100"/>
        </p:scale>
        <p:origin x="109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9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8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fontAlgn="auto">
              <a:spcBef>
                <a:spcPts val="0"/>
              </a:spcBef>
              <a:spcAft>
                <a:spcPts val="0"/>
              </a:spcAft>
              <a:defRPr sz="1200">
                <a:latin typeface="+mn-lt"/>
                <a:cs typeface="+mn-cs"/>
              </a:defRPr>
            </a:lvl1pPr>
          </a:lstStyle>
          <a:p>
            <a:pPr>
              <a:defRPr/>
            </a:pPr>
            <a:endParaRPr lang="fa-IR"/>
          </a:p>
        </p:txBody>
      </p:sp>
      <p:sp>
        <p:nvSpPr>
          <p:cNvPr id="3" name="Date Placeholder 2"/>
          <p:cNvSpPr>
            <a:spLocks noGrp="1"/>
          </p:cNvSpPr>
          <p:nvPr>
            <p:ph type="dt" sz="quarter" idx="1"/>
          </p:nvPr>
        </p:nvSpPr>
        <p:spPr>
          <a:xfrm>
            <a:off x="1588" y="0"/>
            <a:ext cx="2971800" cy="457200"/>
          </a:xfrm>
          <a:prstGeom prst="rect">
            <a:avLst/>
          </a:prstGeom>
        </p:spPr>
        <p:txBody>
          <a:bodyPr vert="horz" lIns="91440" tIns="45720" rIns="91440" bIns="45720" rtlCol="1"/>
          <a:lstStyle>
            <a:lvl1pPr algn="l" fontAlgn="auto">
              <a:spcBef>
                <a:spcPts val="0"/>
              </a:spcBef>
              <a:spcAft>
                <a:spcPts val="0"/>
              </a:spcAft>
              <a:defRPr sz="1200">
                <a:latin typeface="+mn-lt"/>
                <a:cs typeface="+mn-cs"/>
              </a:defRPr>
            </a:lvl1pPr>
          </a:lstStyle>
          <a:p>
            <a:pPr>
              <a:defRPr/>
            </a:pPr>
            <a:fld id="{CCB2B699-052C-47D5-B246-46C9B68A0B3F}" type="datetimeFigureOut">
              <a:rPr lang="fa-IR"/>
              <a:pPr>
                <a:defRPr/>
              </a:pPr>
              <a:t>1444/08/15</a:t>
            </a:fld>
            <a:endParaRPr lang="fa-IR"/>
          </a:p>
        </p:txBody>
      </p:sp>
      <p:sp>
        <p:nvSpPr>
          <p:cNvPr id="4" name="Footer Placeholder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fontAlgn="auto">
              <a:spcBef>
                <a:spcPts val="0"/>
              </a:spcBef>
              <a:spcAft>
                <a:spcPts val="0"/>
              </a:spcAft>
              <a:defRPr sz="1200">
                <a:latin typeface="+mn-lt"/>
                <a:cs typeface="+mn-cs"/>
              </a:defRPr>
            </a:lvl1pPr>
          </a:lstStyle>
          <a:p>
            <a:pPr>
              <a:defRPr/>
            </a:pPr>
            <a:endParaRPr lang="fa-IR"/>
          </a:p>
        </p:txBody>
      </p:sp>
      <p:sp>
        <p:nvSpPr>
          <p:cNvPr id="5" name="Slide Number Placeholder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fontAlgn="auto">
              <a:spcBef>
                <a:spcPts val="0"/>
              </a:spcBef>
              <a:spcAft>
                <a:spcPts val="0"/>
              </a:spcAft>
              <a:defRPr sz="1200">
                <a:latin typeface="+mn-lt"/>
                <a:cs typeface="+mn-cs"/>
              </a:defRPr>
            </a:lvl1pPr>
          </a:lstStyle>
          <a:p>
            <a:pPr>
              <a:defRPr/>
            </a:pPr>
            <a:fld id="{806511E5-D1F4-4ED8-9E52-A1790E5BC833}" type="slidenum">
              <a:rPr lang="fa-IR"/>
              <a:pPr>
                <a:defRPr/>
              </a:pPr>
              <a:t>‹#›</a:t>
            </a:fld>
            <a:endParaRPr lang="fa-IR"/>
          </a:p>
        </p:txBody>
      </p:sp>
    </p:spTree>
    <p:extLst>
      <p:ext uri="{BB962C8B-B14F-4D97-AF65-F5344CB8AC3E}">
        <p14:creationId xmlns:p14="http://schemas.microsoft.com/office/powerpoint/2010/main" val="4170857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1937AB76-10C1-48DD-AF65-E3D0E3FC9930}" type="datetimeFigureOut">
              <a:rPr lang="en-US"/>
              <a:pPr>
                <a:defRPr/>
              </a:pPr>
              <a:t>3/7/2023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1ACACFE-1314-46C7-B280-DDE7406B4AE0}" type="slidenum">
              <a:rPr lang="en-US"/>
              <a:pPr>
                <a:defRPr/>
              </a:pPr>
              <a:t>‹#›</a:t>
            </a:fld>
            <a:endParaRPr lang="en-US"/>
          </a:p>
        </p:txBody>
      </p:sp>
    </p:spTree>
    <p:extLst>
      <p:ext uri="{BB962C8B-B14F-4D97-AF65-F5344CB8AC3E}">
        <p14:creationId xmlns:p14="http://schemas.microsoft.com/office/powerpoint/2010/main" val="288377383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p:cNvSpPr>
          <p:nvPr>
            <p:ph type="sldImg"/>
          </p:nvPr>
        </p:nvSpPr>
        <p:spPr bwMode="auto">
          <a:noFill/>
          <a:ln>
            <a:solidFill>
              <a:srgbClr val="000000"/>
            </a:solidFill>
            <a:miter lim="800000"/>
            <a:headEnd/>
            <a:tailEnd/>
          </a:ln>
        </p:spPr>
      </p:sp>
      <p:sp>
        <p:nvSpPr>
          <p:cNvPr id="1771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771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3CC02A-A0A4-4614-AB56-2F9BECABF22A}" type="slidenum">
              <a:rPr lang="en-US">
                <a:cs typeface="Arial" charset="0"/>
              </a:rPr>
              <a:pPr fontAlgn="base">
                <a:spcBef>
                  <a:spcPct val="0"/>
                </a:spcBef>
                <a:spcAft>
                  <a:spcPct val="0"/>
                </a:spcAft>
                <a:defRPr/>
              </a:pPr>
              <a:t>124</a:t>
            </a:fld>
            <a:endParaRPr lang="en-US">
              <a:cs typeface="Arial" charset="0"/>
            </a:endParaRPr>
          </a:p>
        </p:txBody>
      </p:sp>
    </p:spTree>
    <p:extLst>
      <p:ext uri="{BB962C8B-B14F-4D97-AF65-F5344CB8AC3E}">
        <p14:creationId xmlns:p14="http://schemas.microsoft.com/office/powerpoint/2010/main" val="3339957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Image Placeholder 1"/>
          <p:cNvSpPr>
            <a:spLocks noGrp="1" noRot="1" noChangeAspect="1"/>
          </p:cNvSpPr>
          <p:nvPr>
            <p:ph type="sldImg"/>
          </p:nvPr>
        </p:nvSpPr>
        <p:spPr bwMode="auto">
          <a:noFill/>
          <a:ln>
            <a:solidFill>
              <a:srgbClr val="000000"/>
            </a:solidFill>
            <a:miter lim="800000"/>
            <a:headEnd/>
            <a:tailEnd/>
          </a:ln>
        </p:spPr>
      </p:sp>
      <p:sp>
        <p:nvSpPr>
          <p:cNvPr id="1976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976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52F27D-D8BF-4A46-BC12-4F0C7D0A4D41}" type="slidenum">
              <a:rPr lang="en-US">
                <a:cs typeface="Arial" charset="0"/>
              </a:rPr>
              <a:pPr fontAlgn="base">
                <a:spcBef>
                  <a:spcPct val="0"/>
                </a:spcBef>
                <a:spcAft>
                  <a:spcPct val="0"/>
                </a:spcAft>
                <a:defRPr/>
              </a:pPr>
              <a:t>135</a:t>
            </a:fld>
            <a:endParaRPr lang="en-US">
              <a:cs typeface="Arial" charset="0"/>
            </a:endParaRPr>
          </a:p>
        </p:txBody>
      </p:sp>
    </p:spTree>
    <p:extLst>
      <p:ext uri="{BB962C8B-B14F-4D97-AF65-F5344CB8AC3E}">
        <p14:creationId xmlns:p14="http://schemas.microsoft.com/office/powerpoint/2010/main" val="1770555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Image Placeholder 1"/>
          <p:cNvSpPr>
            <a:spLocks noGrp="1" noRot="1" noChangeAspect="1"/>
          </p:cNvSpPr>
          <p:nvPr>
            <p:ph type="sldImg"/>
          </p:nvPr>
        </p:nvSpPr>
        <p:spPr bwMode="auto">
          <a:noFill/>
          <a:ln>
            <a:solidFill>
              <a:srgbClr val="000000"/>
            </a:solidFill>
            <a:miter lim="800000"/>
            <a:headEnd/>
            <a:tailEnd/>
          </a:ln>
        </p:spPr>
      </p:sp>
      <p:sp>
        <p:nvSpPr>
          <p:cNvPr id="1996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996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96B57F0-5785-4EE6-AFF6-B037B3C4E46E}" type="slidenum">
              <a:rPr lang="en-US">
                <a:cs typeface="Arial" charset="0"/>
              </a:rPr>
              <a:pPr fontAlgn="base">
                <a:spcBef>
                  <a:spcPct val="0"/>
                </a:spcBef>
                <a:spcAft>
                  <a:spcPct val="0"/>
                </a:spcAft>
                <a:defRPr/>
              </a:pPr>
              <a:t>136</a:t>
            </a:fld>
            <a:endParaRPr lang="en-US">
              <a:cs typeface="Arial" charset="0"/>
            </a:endParaRPr>
          </a:p>
        </p:txBody>
      </p:sp>
    </p:spTree>
    <p:extLst>
      <p:ext uri="{BB962C8B-B14F-4D97-AF65-F5344CB8AC3E}">
        <p14:creationId xmlns:p14="http://schemas.microsoft.com/office/powerpoint/2010/main" val="194735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Image Placeholder 1"/>
          <p:cNvSpPr>
            <a:spLocks noGrp="1" noRot="1" noChangeAspect="1"/>
          </p:cNvSpPr>
          <p:nvPr>
            <p:ph type="sldImg"/>
          </p:nvPr>
        </p:nvSpPr>
        <p:spPr bwMode="auto">
          <a:noFill/>
          <a:ln>
            <a:solidFill>
              <a:srgbClr val="000000"/>
            </a:solidFill>
            <a:miter lim="800000"/>
            <a:headEnd/>
            <a:tailEnd/>
          </a:ln>
        </p:spPr>
      </p:sp>
      <p:sp>
        <p:nvSpPr>
          <p:cNvPr id="2017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2017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6822049-77E3-49A3-BA73-5538295FA616}" type="slidenum">
              <a:rPr lang="en-US">
                <a:cs typeface="Arial" charset="0"/>
              </a:rPr>
              <a:pPr fontAlgn="base">
                <a:spcBef>
                  <a:spcPct val="0"/>
                </a:spcBef>
                <a:spcAft>
                  <a:spcPct val="0"/>
                </a:spcAft>
                <a:defRPr/>
              </a:pPr>
              <a:t>137</a:t>
            </a:fld>
            <a:endParaRPr lang="en-US">
              <a:cs typeface="Arial" charset="0"/>
            </a:endParaRPr>
          </a:p>
        </p:txBody>
      </p:sp>
    </p:spTree>
    <p:extLst>
      <p:ext uri="{BB962C8B-B14F-4D97-AF65-F5344CB8AC3E}">
        <p14:creationId xmlns:p14="http://schemas.microsoft.com/office/powerpoint/2010/main" val="1176804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p:cNvSpPr>
            <a:spLocks noGrp="1" noRot="1" noChangeAspect="1"/>
          </p:cNvSpPr>
          <p:nvPr>
            <p:ph type="sldImg"/>
          </p:nvPr>
        </p:nvSpPr>
        <p:spPr bwMode="auto">
          <a:noFill/>
          <a:ln>
            <a:solidFill>
              <a:srgbClr val="000000"/>
            </a:solidFill>
            <a:miter lim="800000"/>
            <a:headEnd/>
            <a:tailEnd/>
          </a:ln>
        </p:spPr>
      </p:sp>
      <p:sp>
        <p:nvSpPr>
          <p:cNvPr id="181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81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204E6B-383F-467C-BC9C-90F6D461D6D8}" type="slidenum">
              <a:rPr lang="en-US">
                <a:cs typeface="Arial" charset="0"/>
              </a:rPr>
              <a:pPr fontAlgn="base">
                <a:spcBef>
                  <a:spcPct val="0"/>
                </a:spcBef>
                <a:spcAft>
                  <a:spcPct val="0"/>
                </a:spcAft>
                <a:defRPr/>
              </a:pPr>
              <a:t>127</a:t>
            </a:fld>
            <a:endParaRPr lang="en-US">
              <a:cs typeface="Arial" charset="0"/>
            </a:endParaRPr>
          </a:p>
        </p:txBody>
      </p:sp>
    </p:spTree>
    <p:extLst>
      <p:ext uri="{BB962C8B-B14F-4D97-AF65-F5344CB8AC3E}">
        <p14:creationId xmlns:p14="http://schemas.microsoft.com/office/powerpoint/2010/main" val="317145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p:cNvSpPr>
            <a:spLocks noGrp="1" noRot="1" noChangeAspect="1"/>
          </p:cNvSpPr>
          <p:nvPr>
            <p:ph type="sldImg"/>
          </p:nvPr>
        </p:nvSpPr>
        <p:spPr bwMode="auto">
          <a:noFill/>
          <a:ln>
            <a:solidFill>
              <a:srgbClr val="000000"/>
            </a:solidFill>
            <a:miter lim="800000"/>
            <a:headEnd/>
            <a:tailEnd/>
          </a:ln>
        </p:spPr>
      </p:sp>
      <p:sp>
        <p:nvSpPr>
          <p:cNvPr id="1832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83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4FAB5E-5017-4CF5-BAB2-B68BB4CA2B78}" type="slidenum">
              <a:rPr lang="en-US">
                <a:cs typeface="Arial" charset="0"/>
              </a:rPr>
              <a:pPr fontAlgn="base">
                <a:spcBef>
                  <a:spcPct val="0"/>
                </a:spcBef>
                <a:spcAft>
                  <a:spcPct val="0"/>
                </a:spcAft>
                <a:defRPr/>
              </a:pPr>
              <a:t>128</a:t>
            </a:fld>
            <a:endParaRPr lang="en-US">
              <a:cs typeface="Arial" charset="0"/>
            </a:endParaRPr>
          </a:p>
        </p:txBody>
      </p:sp>
    </p:spTree>
    <p:extLst>
      <p:ext uri="{BB962C8B-B14F-4D97-AF65-F5344CB8AC3E}">
        <p14:creationId xmlns:p14="http://schemas.microsoft.com/office/powerpoint/2010/main" val="1062638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p:cNvSpPr>
            <a:spLocks noGrp="1" noRot="1" noChangeAspect="1"/>
          </p:cNvSpPr>
          <p:nvPr>
            <p:ph type="sldImg"/>
          </p:nvPr>
        </p:nvSpPr>
        <p:spPr bwMode="auto">
          <a:noFill/>
          <a:ln>
            <a:solidFill>
              <a:srgbClr val="000000"/>
            </a:solidFill>
            <a:miter lim="800000"/>
            <a:headEnd/>
            <a:tailEnd/>
          </a:ln>
        </p:spPr>
      </p:sp>
      <p:sp>
        <p:nvSpPr>
          <p:cNvPr id="1853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853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AA0AB4-1904-4B60-A1AE-D4BFC3248F5E}" type="slidenum">
              <a:rPr lang="en-US">
                <a:cs typeface="Arial" charset="0"/>
              </a:rPr>
              <a:pPr fontAlgn="base">
                <a:spcBef>
                  <a:spcPct val="0"/>
                </a:spcBef>
                <a:spcAft>
                  <a:spcPct val="0"/>
                </a:spcAft>
                <a:defRPr/>
              </a:pPr>
              <a:t>129</a:t>
            </a:fld>
            <a:endParaRPr lang="en-US">
              <a:cs typeface="Arial" charset="0"/>
            </a:endParaRPr>
          </a:p>
        </p:txBody>
      </p:sp>
    </p:spTree>
    <p:extLst>
      <p:ext uri="{BB962C8B-B14F-4D97-AF65-F5344CB8AC3E}">
        <p14:creationId xmlns:p14="http://schemas.microsoft.com/office/powerpoint/2010/main" val="313250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p:cNvSpPr>
            <a:spLocks noGrp="1" noRot="1" noChangeAspect="1"/>
          </p:cNvSpPr>
          <p:nvPr>
            <p:ph type="sldImg"/>
          </p:nvPr>
        </p:nvSpPr>
        <p:spPr bwMode="auto">
          <a:noFill/>
          <a:ln>
            <a:solidFill>
              <a:srgbClr val="000000"/>
            </a:solidFill>
            <a:miter lim="800000"/>
            <a:headEnd/>
            <a:tailEnd/>
          </a:ln>
        </p:spPr>
      </p:sp>
      <p:sp>
        <p:nvSpPr>
          <p:cNvPr id="1873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873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6C0CE30-1EF9-4B4F-A94F-061F60A11263}" type="slidenum">
              <a:rPr lang="en-US">
                <a:cs typeface="Arial" charset="0"/>
              </a:rPr>
              <a:pPr fontAlgn="base">
                <a:spcBef>
                  <a:spcPct val="0"/>
                </a:spcBef>
                <a:spcAft>
                  <a:spcPct val="0"/>
                </a:spcAft>
                <a:defRPr/>
              </a:pPr>
              <a:t>130</a:t>
            </a:fld>
            <a:endParaRPr lang="en-US">
              <a:cs typeface="Arial" charset="0"/>
            </a:endParaRPr>
          </a:p>
        </p:txBody>
      </p:sp>
    </p:spTree>
    <p:extLst>
      <p:ext uri="{BB962C8B-B14F-4D97-AF65-F5344CB8AC3E}">
        <p14:creationId xmlns:p14="http://schemas.microsoft.com/office/powerpoint/2010/main" val="299891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p:cNvSpPr>
            <a:spLocks noGrp="1" noRot="1" noChangeAspect="1"/>
          </p:cNvSpPr>
          <p:nvPr>
            <p:ph type="sldImg"/>
          </p:nvPr>
        </p:nvSpPr>
        <p:spPr bwMode="auto">
          <a:noFill/>
          <a:ln>
            <a:solidFill>
              <a:srgbClr val="000000"/>
            </a:solidFill>
            <a:miter lim="800000"/>
            <a:headEnd/>
            <a:tailEnd/>
          </a:ln>
        </p:spPr>
      </p:sp>
      <p:sp>
        <p:nvSpPr>
          <p:cNvPr id="189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894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DCC7E78-2C28-4215-B579-77849901E403}" type="slidenum">
              <a:rPr lang="en-US">
                <a:cs typeface="Arial" charset="0"/>
              </a:rPr>
              <a:pPr fontAlgn="base">
                <a:spcBef>
                  <a:spcPct val="0"/>
                </a:spcBef>
                <a:spcAft>
                  <a:spcPct val="0"/>
                </a:spcAft>
                <a:defRPr/>
              </a:pPr>
              <a:t>131</a:t>
            </a:fld>
            <a:endParaRPr lang="en-US">
              <a:cs typeface="Arial" charset="0"/>
            </a:endParaRPr>
          </a:p>
        </p:txBody>
      </p:sp>
    </p:spTree>
    <p:extLst>
      <p:ext uri="{BB962C8B-B14F-4D97-AF65-F5344CB8AC3E}">
        <p14:creationId xmlns:p14="http://schemas.microsoft.com/office/powerpoint/2010/main" val="790292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p:cNvSpPr>
            <a:spLocks noGrp="1" noRot="1" noChangeAspect="1"/>
          </p:cNvSpPr>
          <p:nvPr>
            <p:ph type="sldImg"/>
          </p:nvPr>
        </p:nvSpPr>
        <p:spPr bwMode="auto">
          <a:noFill/>
          <a:ln>
            <a:solidFill>
              <a:srgbClr val="000000"/>
            </a:solidFill>
            <a:miter lim="800000"/>
            <a:headEnd/>
            <a:tailEnd/>
          </a:ln>
        </p:spPr>
      </p:sp>
      <p:sp>
        <p:nvSpPr>
          <p:cNvPr id="1914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9149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BE254DB-D85A-4A1F-88CB-17133088FA36}" type="slidenum">
              <a:rPr lang="en-US">
                <a:cs typeface="Arial" charset="0"/>
              </a:rPr>
              <a:pPr fontAlgn="base">
                <a:spcBef>
                  <a:spcPct val="0"/>
                </a:spcBef>
                <a:spcAft>
                  <a:spcPct val="0"/>
                </a:spcAft>
                <a:defRPr/>
              </a:pPr>
              <a:t>132</a:t>
            </a:fld>
            <a:endParaRPr lang="en-US">
              <a:cs typeface="Arial" charset="0"/>
            </a:endParaRPr>
          </a:p>
        </p:txBody>
      </p:sp>
    </p:spTree>
    <p:extLst>
      <p:ext uri="{BB962C8B-B14F-4D97-AF65-F5344CB8AC3E}">
        <p14:creationId xmlns:p14="http://schemas.microsoft.com/office/powerpoint/2010/main" val="3010885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p:cNvSpPr>
            <a:spLocks noGrp="1" noRot="1" noChangeAspect="1"/>
          </p:cNvSpPr>
          <p:nvPr>
            <p:ph type="sldImg"/>
          </p:nvPr>
        </p:nvSpPr>
        <p:spPr bwMode="auto">
          <a:noFill/>
          <a:ln>
            <a:solidFill>
              <a:srgbClr val="000000"/>
            </a:solidFill>
            <a:miter lim="800000"/>
            <a:headEnd/>
            <a:tailEnd/>
          </a:ln>
        </p:spPr>
      </p:sp>
      <p:sp>
        <p:nvSpPr>
          <p:cNvPr id="1935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935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463D0C-A413-46BE-B421-416659168A6F}" type="slidenum">
              <a:rPr lang="en-US">
                <a:cs typeface="Arial" charset="0"/>
              </a:rPr>
              <a:pPr fontAlgn="base">
                <a:spcBef>
                  <a:spcPct val="0"/>
                </a:spcBef>
                <a:spcAft>
                  <a:spcPct val="0"/>
                </a:spcAft>
                <a:defRPr/>
              </a:pPr>
              <a:t>133</a:t>
            </a:fld>
            <a:endParaRPr lang="en-US">
              <a:cs typeface="Arial" charset="0"/>
            </a:endParaRPr>
          </a:p>
        </p:txBody>
      </p:sp>
    </p:spTree>
    <p:extLst>
      <p:ext uri="{BB962C8B-B14F-4D97-AF65-F5344CB8AC3E}">
        <p14:creationId xmlns:p14="http://schemas.microsoft.com/office/powerpoint/2010/main" val="1180545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p:cNvSpPr>
            <a:spLocks noGrp="1" noRot="1" noChangeAspect="1"/>
          </p:cNvSpPr>
          <p:nvPr>
            <p:ph type="sldImg"/>
          </p:nvPr>
        </p:nvSpPr>
        <p:spPr bwMode="auto">
          <a:noFill/>
          <a:ln>
            <a:solidFill>
              <a:srgbClr val="000000"/>
            </a:solidFill>
            <a:miter lim="800000"/>
            <a:headEnd/>
            <a:tailEnd/>
          </a:ln>
        </p:spPr>
      </p:sp>
      <p:sp>
        <p:nvSpPr>
          <p:cNvPr id="195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a-IR" smtClean="0"/>
          </a:p>
        </p:txBody>
      </p:sp>
      <p:sp>
        <p:nvSpPr>
          <p:cNvPr id="195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F4FD12A-9F43-4E05-A62C-CB66B4EF8821}" type="slidenum">
              <a:rPr lang="en-US">
                <a:cs typeface="Arial" charset="0"/>
              </a:rPr>
              <a:pPr fontAlgn="base">
                <a:spcBef>
                  <a:spcPct val="0"/>
                </a:spcBef>
                <a:spcAft>
                  <a:spcPct val="0"/>
                </a:spcAft>
                <a:defRPr/>
              </a:pPr>
              <a:t>134</a:t>
            </a:fld>
            <a:endParaRPr lang="en-US">
              <a:cs typeface="Arial" charset="0"/>
            </a:endParaRPr>
          </a:p>
        </p:txBody>
      </p:sp>
    </p:spTree>
    <p:extLst>
      <p:ext uri="{BB962C8B-B14F-4D97-AF65-F5344CB8AC3E}">
        <p14:creationId xmlns:p14="http://schemas.microsoft.com/office/powerpoint/2010/main" val="222611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grpSp>
        <p:nvGrpSpPr>
          <p:cNvPr id="5" name="Group 1"/>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p:txBody>
          <a:bodyPr/>
          <a:lstStyle>
            <a:lvl1pPr>
              <a:defRPr>
                <a:solidFill>
                  <a:srgbClr val="FFFFFF"/>
                </a:solidFill>
              </a:defRPr>
            </a:lvl1pPr>
            <a:extLst/>
          </a:lstStyle>
          <a:p>
            <a:pPr>
              <a:defRPr/>
            </a:pPr>
            <a:fld id="{EE4E3F9F-2527-4B25-B91A-7414F89344A1}" type="datetime8">
              <a:rPr lang="fa-IR"/>
              <a:pPr>
                <a:defRPr/>
              </a:pPr>
              <a:t>23/مارس/7</a:t>
            </a:fld>
            <a:endParaRPr lang="fa-IR"/>
          </a:p>
        </p:txBody>
      </p:sp>
      <p:sp>
        <p:nvSpPr>
          <p:cNvPr id="12"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r>
              <a:rPr lang="en-US"/>
              <a:t>mashhoun@iust.ac.ir</a:t>
            </a:r>
            <a:endParaRPr lang="fa-IR"/>
          </a:p>
        </p:txBody>
      </p:sp>
      <p:sp>
        <p:nvSpPr>
          <p:cNvPr id="13" name="Slide Number Placeholder 26"/>
          <p:cNvSpPr>
            <a:spLocks noGrp="1"/>
          </p:cNvSpPr>
          <p:nvPr>
            <p:ph type="sldNum" sz="quarter" idx="12"/>
          </p:nvPr>
        </p:nvSpPr>
        <p:spPr/>
        <p:txBody>
          <a:bodyPr/>
          <a:lstStyle>
            <a:lvl1pPr>
              <a:defRPr>
                <a:solidFill>
                  <a:srgbClr val="FFFFFF"/>
                </a:solidFill>
              </a:defRPr>
            </a:lvl1pPr>
            <a:extLst/>
          </a:lstStyle>
          <a:p>
            <a:pPr>
              <a:defRPr/>
            </a:pPr>
            <a:fld id="{D58B4AD7-8DD7-4A57-ACB8-FF6ED8F77068}" type="slidenum">
              <a:rPr lang="fa-IR"/>
              <a:pPr>
                <a:defRPr/>
              </a:pPr>
              <a:t>‹#›</a:t>
            </a:fld>
            <a:endParaRPr lang="fa-I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479D37FE-5648-4954-A0FF-BAB2E8F00880}" type="datetime8">
              <a:rPr lang="fa-IR"/>
              <a:pPr>
                <a:defRPr/>
              </a:pPr>
              <a:t>23/مارس/7</a:t>
            </a:fld>
            <a:endParaRPr lang="fa-IR"/>
          </a:p>
        </p:txBody>
      </p:sp>
      <p:sp>
        <p:nvSpPr>
          <p:cNvPr id="5" name="Footer Placeholder 21"/>
          <p:cNvSpPr>
            <a:spLocks noGrp="1"/>
          </p:cNvSpPr>
          <p:nvPr>
            <p:ph type="ftr" sz="quarter" idx="11"/>
          </p:nvPr>
        </p:nvSpPr>
        <p:spPr/>
        <p:txBody>
          <a:bodyPr/>
          <a:lstStyle>
            <a:lvl1pPr>
              <a:defRPr/>
            </a:lvl1pPr>
          </a:lstStyle>
          <a:p>
            <a:pPr>
              <a:defRPr/>
            </a:pPr>
            <a:r>
              <a:rPr lang="en-US"/>
              <a:t>mashhoun@iust.ac.ir</a:t>
            </a:r>
            <a:endParaRPr lang="fa-IR"/>
          </a:p>
        </p:txBody>
      </p:sp>
      <p:sp>
        <p:nvSpPr>
          <p:cNvPr id="6" name="Slide Number Placeholder 17"/>
          <p:cNvSpPr>
            <a:spLocks noGrp="1"/>
          </p:cNvSpPr>
          <p:nvPr>
            <p:ph type="sldNum" sz="quarter" idx="12"/>
          </p:nvPr>
        </p:nvSpPr>
        <p:spPr/>
        <p:txBody>
          <a:bodyPr/>
          <a:lstStyle>
            <a:lvl1pPr>
              <a:defRPr/>
            </a:lvl1pPr>
          </a:lstStyle>
          <a:p>
            <a:pPr>
              <a:defRPr/>
            </a:pPr>
            <a:fld id="{03C443E6-DC35-4062-9BFA-157C44CF9A9A}" type="slidenum">
              <a:rPr lang="fa-IR"/>
              <a:pPr>
                <a:defRPr/>
              </a:pPr>
              <a:t>‹#›</a:t>
            </a:fld>
            <a:endParaRPr lang="fa-I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DCA2A3A-D571-4EA8-B88C-21281B8FE698}" type="datetime8">
              <a:rPr lang="fa-IR"/>
              <a:pPr>
                <a:defRPr/>
              </a:pPr>
              <a:t>23/مارس/7</a:t>
            </a:fld>
            <a:endParaRPr lang="fa-IR"/>
          </a:p>
        </p:txBody>
      </p:sp>
      <p:sp>
        <p:nvSpPr>
          <p:cNvPr id="5" name="Footer Placeholder 21"/>
          <p:cNvSpPr>
            <a:spLocks noGrp="1"/>
          </p:cNvSpPr>
          <p:nvPr>
            <p:ph type="ftr" sz="quarter" idx="11"/>
          </p:nvPr>
        </p:nvSpPr>
        <p:spPr/>
        <p:txBody>
          <a:bodyPr/>
          <a:lstStyle>
            <a:lvl1pPr>
              <a:defRPr/>
            </a:lvl1pPr>
          </a:lstStyle>
          <a:p>
            <a:pPr>
              <a:defRPr/>
            </a:pPr>
            <a:r>
              <a:rPr lang="en-US"/>
              <a:t>mashhoun@iust.ac.ir</a:t>
            </a:r>
            <a:endParaRPr lang="fa-IR"/>
          </a:p>
        </p:txBody>
      </p:sp>
      <p:sp>
        <p:nvSpPr>
          <p:cNvPr id="6" name="Slide Number Placeholder 17"/>
          <p:cNvSpPr>
            <a:spLocks noGrp="1"/>
          </p:cNvSpPr>
          <p:nvPr>
            <p:ph type="sldNum" sz="quarter" idx="12"/>
          </p:nvPr>
        </p:nvSpPr>
        <p:spPr/>
        <p:txBody>
          <a:bodyPr/>
          <a:lstStyle>
            <a:lvl1pPr>
              <a:defRPr/>
            </a:lvl1pPr>
          </a:lstStyle>
          <a:p>
            <a:pPr>
              <a:defRPr/>
            </a:pPr>
            <a:fld id="{44E09BAC-43AC-4333-9933-C8DC71F859FD}" type="slidenum">
              <a:rPr lang="fa-IR"/>
              <a:pPr>
                <a:defRPr/>
              </a:pPr>
              <a:t>‹#›</a:t>
            </a:fld>
            <a:endParaRPr lang="fa-I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4" name="Date Placeholder 9"/>
          <p:cNvSpPr>
            <a:spLocks noGrp="1"/>
          </p:cNvSpPr>
          <p:nvPr>
            <p:ph type="dt" sz="half" idx="10"/>
          </p:nvPr>
        </p:nvSpPr>
        <p:spPr/>
        <p:txBody>
          <a:bodyPr/>
          <a:lstStyle>
            <a:lvl1pPr>
              <a:defRPr/>
            </a:lvl1pPr>
          </a:lstStyle>
          <a:p>
            <a:pPr>
              <a:defRPr/>
            </a:pPr>
            <a:fld id="{9597E138-9D1F-4238-A34A-87C22C071AC4}" type="datetime8">
              <a:rPr lang="fa-IR"/>
              <a:pPr>
                <a:defRPr/>
              </a:pPr>
              <a:t>23/مارس/7</a:t>
            </a:fld>
            <a:endParaRPr lang="fa-IR"/>
          </a:p>
        </p:txBody>
      </p:sp>
      <p:sp>
        <p:nvSpPr>
          <p:cNvPr id="5" name="Footer Placeholder 21"/>
          <p:cNvSpPr>
            <a:spLocks noGrp="1"/>
          </p:cNvSpPr>
          <p:nvPr>
            <p:ph type="ftr" sz="quarter" idx="11"/>
          </p:nvPr>
        </p:nvSpPr>
        <p:spPr/>
        <p:txBody>
          <a:bodyPr/>
          <a:lstStyle>
            <a:lvl1pPr>
              <a:defRPr/>
            </a:lvl1pPr>
          </a:lstStyle>
          <a:p>
            <a:pPr>
              <a:defRPr/>
            </a:pPr>
            <a:r>
              <a:rPr lang="en-US"/>
              <a:t>mashhoun@iust.ac.ir</a:t>
            </a:r>
            <a:endParaRPr lang="fa-IR"/>
          </a:p>
        </p:txBody>
      </p:sp>
      <p:sp>
        <p:nvSpPr>
          <p:cNvPr id="6" name="Slide Number Placeholder 17"/>
          <p:cNvSpPr>
            <a:spLocks noGrp="1"/>
          </p:cNvSpPr>
          <p:nvPr>
            <p:ph type="sldNum" sz="quarter" idx="12"/>
          </p:nvPr>
        </p:nvSpPr>
        <p:spPr/>
        <p:txBody>
          <a:bodyPr/>
          <a:lstStyle>
            <a:lvl1pPr>
              <a:defRPr/>
            </a:lvl1pPr>
          </a:lstStyle>
          <a:p>
            <a:pPr>
              <a:defRPr/>
            </a:pPr>
            <a:fld id="{67F28CED-4F6D-44C0-BD8E-D83A66D35990}" type="slidenum">
              <a:rPr lang="fa-IR"/>
              <a:pPr>
                <a:defRPr/>
              </a:pPr>
              <a:t>‹#›</a:t>
            </a:fld>
            <a:endParaRPr lang="fa-I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fontAlgn="auto">
              <a:spcBef>
                <a:spcPts val="0"/>
              </a:spcBef>
              <a:spcAft>
                <a:spcPts val="0"/>
              </a:spcAft>
              <a:defRPr/>
            </a:pPr>
            <a:endParaRPr lang="en-US"/>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fld id="{9ECCB334-68D2-4C9E-A9F4-0823B3170747}" type="datetime8">
              <a:rPr lang="fa-IR"/>
              <a:pPr>
                <a:defRPr/>
              </a:pPr>
              <a:t>23/مارس/7</a:t>
            </a:fld>
            <a:endParaRPr lang="fa-IR"/>
          </a:p>
        </p:txBody>
      </p:sp>
      <p:sp>
        <p:nvSpPr>
          <p:cNvPr id="7" name="Footer Placeholder 4"/>
          <p:cNvSpPr>
            <a:spLocks noGrp="1"/>
          </p:cNvSpPr>
          <p:nvPr>
            <p:ph type="ftr" sz="quarter" idx="11"/>
          </p:nvPr>
        </p:nvSpPr>
        <p:spPr/>
        <p:txBody>
          <a:bodyPr/>
          <a:lstStyle>
            <a:lvl1pPr>
              <a:defRPr/>
            </a:lvl1pPr>
            <a:extLst/>
          </a:lstStyle>
          <a:p>
            <a:pPr>
              <a:defRPr/>
            </a:pPr>
            <a:r>
              <a:rPr lang="en-US"/>
              <a:t>mashhoun@iust.ac.ir</a:t>
            </a:r>
            <a:endParaRPr lang="fa-IR"/>
          </a:p>
        </p:txBody>
      </p:sp>
      <p:sp>
        <p:nvSpPr>
          <p:cNvPr id="8" name="Slide Number Placeholder 5"/>
          <p:cNvSpPr>
            <a:spLocks noGrp="1"/>
          </p:cNvSpPr>
          <p:nvPr>
            <p:ph type="sldNum" sz="quarter" idx="12"/>
          </p:nvPr>
        </p:nvSpPr>
        <p:spPr/>
        <p:txBody>
          <a:bodyPr/>
          <a:lstStyle>
            <a:lvl1pPr>
              <a:defRPr/>
            </a:lvl1pPr>
            <a:extLst/>
          </a:lstStyle>
          <a:p>
            <a:pPr>
              <a:defRPr/>
            </a:pPr>
            <a:fld id="{09C2D4DF-17E3-4030-A25B-29DC1D78527F}" type="slidenum">
              <a:rPr lang="fa-IR"/>
              <a:pPr>
                <a:defRPr/>
              </a:pPr>
              <a:t>‹#›</a:t>
            </a:fld>
            <a:endParaRPr lang="fa-I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fld id="{7810B7C7-7B0A-42D4-8BDF-9DA3663CFCE2}" type="datetime8">
              <a:rPr lang="fa-IR"/>
              <a:pPr>
                <a:defRPr/>
              </a:pPr>
              <a:t>23/مارس/7</a:t>
            </a:fld>
            <a:endParaRPr lang="fa-IR"/>
          </a:p>
        </p:txBody>
      </p:sp>
      <p:sp>
        <p:nvSpPr>
          <p:cNvPr id="6" name="Footer Placeholder 5"/>
          <p:cNvSpPr>
            <a:spLocks noGrp="1"/>
          </p:cNvSpPr>
          <p:nvPr>
            <p:ph type="ftr" sz="quarter" idx="11"/>
          </p:nvPr>
        </p:nvSpPr>
        <p:spPr/>
        <p:txBody>
          <a:bodyPr/>
          <a:lstStyle>
            <a:lvl1pPr>
              <a:defRPr/>
            </a:lvl1pPr>
            <a:extLst/>
          </a:lstStyle>
          <a:p>
            <a:pPr>
              <a:defRPr/>
            </a:pPr>
            <a:r>
              <a:rPr lang="en-US"/>
              <a:t>mashhoun@iust.ac.ir</a:t>
            </a:r>
            <a:endParaRPr lang="fa-IR"/>
          </a:p>
        </p:txBody>
      </p:sp>
      <p:sp>
        <p:nvSpPr>
          <p:cNvPr id="7" name="Slide Number Placeholder 6"/>
          <p:cNvSpPr>
            <a:spLocks noGrp="1"/>
          </p:cNvSpPr>
          <p:nvPr>
            <p:ph type="sldNum" sz="quarter" idx="12"/>
          </p:nvPr>
        </p:nvSpPr>
        <p:spPr/>
        <p:txBody>
          <a:bodyPr/>
          <a:lstStyle>
            <a:lvl1pPr>
              <a:defRPr/>
            </a:lvl1pPr>
            <a:extLst/>
          </a:lstStyle>
          <a:p>
            <a:pPr>
              <a:defRPr/>
            </a:pPr>
            <a:fld id="{0CB44BF9-89B1-4087-A54D-5793E94ED8EB}" type="slidenum">
              <a:rPr lang="fa-IR"/>
              <a:pPr>
                <a:defRPr/>
              </a:pPr>
              <a:t>‹#›</a:t>
            </a:fld>
            <a:endParaRPr lang="fa-I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fld id="{77A628B1-3AF4-43F5-AE76-3707275686AD}" type="datetime8">
              <a:rPr lang="fa-IR"/>
              <a:pPr>
                <a:defRPr/>
              </a:pPr>
              <a:t>23/مارس/7</a:t>
            </a:fld>
            <a:endParaRPr lang="fa-IR"/>
          </a:p>
        </p:txBody>
      </p:sp>
      <p:sp>
        <p:nvSpPr>
          <p:cNvPr id="8" name="Footer Placeholder 7"/>
          <p:cNvSpPr>
            <a:spLocks noGrp="1"/>
          </p:cNvSpPr>
          <p:nvPr>
            <p:ph type="ftr" sz="quarter" idx="11"/>
          </p:nvPr>
        </p:nvSpPr>
        <p:spPr/>
        <p:txBody>
          <a:bodyPr/>
          <a:lstStyle>
            <a:lvl1pPr>
              <a:defRPr/>
            </a:lvl1pPr>
            <a:extLst/>
          </a:lstStyle>
          <a:p>
            <a:pPr>
              <a:defRPr/>
            </a:pPr>
            <a:r>
              <a:rPr lang="en-US"/>
              <a:t>mashhoun@iust.ac.ir</a:t>
            </a:r>
            <a:endParaRPr lang="fa-IR"/>
          </a:p>
        </p:txBody>
      </p:sp>
      <p:sp>
        <p:nvSpPr>
          <p:cNvPr id="9" name="Slide Number Placeholder 8"/>
          <p:cNvSpPr>
            <a:spLocks noGrp="1"/>
          </p:cNvSpPr>
          <p:nvPr>
            <p:ph type="sldNum" sz="quarter" idx="12"/>
          </p:nvPr>
        </p:nvSpPr>
        <p:spPr/>
        <p:txBody>
          <a:bodyPr/>
          <a:lstStyle>
            <a:lvl1pPr>
              <a:defRPr/>
            </a:lvl1pPr>
            <a:extLst/>
          </a:lstStyle>
          <a:p>
            <a:pPr>
              <a:defRPr/>
            </a:pPr>
            <a:fld id="{4802A3B2-2516-4E01-A9DA-FBE763DADA08}" type="slidenum">
              <a:rPr lang="fa-IR"/>
              <a:pPr>
                <a:defRPr/>
              </a:pPr>
              <a:t>‹#›</a:t>
            </a:fld>
            <a:endParaRPr lang="fa-I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fld id="{481E4F02-511E-403C-AB05-409D8A45D834}" type="datetime8">
              <a:rPr lang="fa-IR"/>
              <a:pPr>
                <a:defRPr/>
              </a:pPr>
              <a:t>23/مارس/7</a:t>
            </a:fld>
            <a:endParaRPr lang="fa-IR"/>
          </a:p>
        </p:txBody>
      </p:sp>
      <p:sp>
        <p:nvSpPr>
          <p:cNvPr id="4" name="Footer Placeholder 3"/>
          <p:cNvSpPr>
            <a:spLocks noGrp="1"/>
          </p:cNvSpPr>
          <p:nvPr>
            <p:ph type="ftr" sz="quarter" idx="11"/>
          </p:nvPr>
        </p:nvSpPr>
        <p:spPr/>
        <p:txBody>
          <a:bodyPr/>
          <a:lstStyle>
            <a:lvl1pPr>
              <a:defRPr/>
            </a:lvl1pPr>
            <a:extLst/>
          </a:lstStyle>
          <a:p>
            <a:pPr>
              <a:defRPr/>
            </a:pPr>
            <a:r>
              <a:rPr lang="en-US"/>
              <a:t>mashhoun@iust.ac.ir</a:t>
            </a:r>
            <a:endParaRPr lang="fa-IR"/>
          </a:p>
        </p:txBody>
      </p:sp>
      <p:sp>
        <p:nvSpPr>
          <p:cNvPr id="5" name="Slide Number Placeholder 4"/>
          <p:cNvSpPr>
            <a:spLocks noGrp="1"/>
          </p:cNvSpPr>
          <p:nvPr>
            <p:ph type="sldNum" sz="quarter" idx="12"/>
          </p:nvPr>
        </p:nvSpPr>
        <p:spPr/>
        <p:txBody>
          <a:bodyPr/>
          <a:lstStyle>
            <a:lvl1pPr>
              <a:defRPr/>
            </a:lvl1pPr>
            <a:extLst/>
          </a:lstStyle>
          <a:p>
            <a:pPr>
              <a:defRPr/>
            </a:pPr>
            <a:fld id="{C6680420-739A-4F03-9C41-D7A39B88FF98}" type="slidenum">
              <a:rPr lang="fa-IR"/>
              <a:pPr>
                <a:defRPr/>
              </a:pPr>
              <a:t>‹#›</a:t>
            </a:fld>
            <a:endParaRPr lang="fa-I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E24B9B9C-20A4-4380-9EF9-2F2775BA39C0}" type="datetime8">
              <a:rPr lang="fa-IR"/>
              <a:pPr>
                <a:defRPr/>
              </a:pPr>
              <a:t>23/مارس/7</a:t>
            </a:fld>
            <a:endParaRPr lang="fa-IR"/>
          </a:p>
        </p:txBody>
      </p:sp>
      <p:sp>
        <p:nvSpPr>
          <p:cNvPr id="3" name="Footer Placeholder 21"/>
          <p:cNvSpPr>
            <a:spLocks noGrp="1"/>
          </p:cNvSpPr>
          <p:nvPr>
            <p:ph type="ftr" sz="quarter" idx="11"/>
          </p:nvPr>
        </p:nvSpPr>
        <p:spPr/>
        <p:txBody>
          <a:bodyPr/>
          <a:lstStyle>
            <a:lvl1pPr>
              <a:defRPr/>
            </a:lvl1pPr>
          </a:lstStyle>
          <a:p>
            <a:pPr>
              <a:defRPr/>
            </a:pPr>
            <a:r>
              <a:rPr lang="en-US"/>
              <a:t>mashhoun@iust.ac.ir</a:t>
            </a:r>
            <a:endParaRPr lang="fa-IR"/>
          </a:p>
        </p:txBody>
      </p:sp>
      <p:sp>
        <p:nvSpPr>
          <p:cNvPr id="4" name="Slide Number Placeholder 17"/>
          <p:cNvSpPr>
            <a:spLocks noGrp="1"/>
          </p:cNvSpPr>
          <p:nvPr>
            <p:ph type="sldNum" sz="quarter" idx="12"/>
          </p:nvPr>
        </p:nvSpPr>
        <p:spPr/>
        <p:txBody>
          <a:bodyPr/>
          <a:lstStyle>
            <a:lvl1pPr>
              <a:defRPr/>
            </a:lvl1pPr>
          </a:lstStyle>
          <a:p>
            <a:pPr>
              <a:defRPr/>
            </a:pPr>
            <a:fld id="{549AA2F7-ED09-4377-BBD4-C66493707553}" type="slidenum">
              <a:rPr lang="fa-IR"/>
              <a:pPr>
                <a:defRPr/>
              </a:pPr>
              <a:t>‹#›</a:t>
            </a:fld>
            <a:endParaRPr lang="fa-I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fld id="{5D81D34E-0651-4531-B25E-23F221831E27}" type="datetime8">
              <a:rPr lang="fa-IR"/>
              <a:pPr>
                <a:defRPr/>
              </a:pPr>
              <a:t>23/مارس/7</a:t>
            </a:fld>
            <a:endParaRPr lang="fa-IR"/>
          </a:p>
        </p:txBody>
      </p:sp>
      <p:sp>
        <p:nvSpPr>
          <p:cNvPr id="6" name="Footer Placeholder 5"/>
          <p:cNvSpPr>
            <a:spLocks noGrp="1"/>
          </p:cNvSpPr>
          <p:nvPr>
            <p:ph type="ftr" sz="quarter" idx="11"/>
          </p:nvPr>
        </p:nvSpPr>
        <p:spPr/>
        <p:txBody>
          <a:bodyPr/>
          <a:lstStyle>
            <a:lvl1pPr>
              <a:defRPr/>
            </a:lvl1pPr>
            <a:extLst/>
          </a:lstStyle>
          <a:p>
            <a:pPr>
              <a:defRPr/>
            </a:pPr>
            <a:r>
              <a:rPr lang="en-US"/>
              <a:t>mashhoun@iust.ac.ir</a:t>
            </a:r>
            <a:endParaRPr lang="fa-IR"/>
          </a:p>
        </p:txBody>
      </p:sp>
      <p:sp>
        <p:nvSpPr>
          <p:cNvPr id="7" name="Slide Number Placeholder 6"/>
          <p:cNvSpPr>
            <a:spLocks noGrp="1"/>
          </p:cNvSpPr>
          <p:nvPr>
            <p:ph type="sldNum" sz="quarter" idx="12"/>
          </p:nvPr>
        </p:nvSpPr>
        <p:spPr/>
        <p:txBody>
          <a:bodyPr/>
          <a:lstStyle>
            <a:lvl1pPr>
              <a:defRPr/>
            </a:lvl1pPr>
            <a:extLst/>
          </a:lstStyle>
          <a:p>
            <a:pPr>
              <a:defRPr/>
            </a:pPr>
            <a:fld id="{B8E967D5-8550-451B-BB2F-E29E4440E482}" type="slidenum">
              <a:rPr lang="fa-IR"/>
              <a:pPr>
                <a:defRPr/>
              </a:pPr>
              <a:t>‹#›</a:t>
            </a:fld>
            <a:endParaRPr lang="fa-I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fontAlgn="auto">
              <a:spcBef>
                <a:spcPts val="0"/>
              </a:spcBef>
              <a:spcAft>
                <a:spcPts val="0"/>
              </a:spcAft>
              <a:defRPr/>
            </a:pPr>
            <a:endParaRPr lang="en-US"/>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fld id="{79D2EE42-36E3-4B8F-A26D-47E473CA89A3}" type="datetime8">
              <a:rPr lang="fa-IR"/>
              <a:pPr>
                <a:defRPr/>
              </a:pPr>
              <a:t>23/مارس/7</a:t>
            </a:fld>
            <a:endParaRPr lang="fa-IR"/>
          </a:p>
        </p:txBody>
      </p:sp>
      <p:sp>
        <p:nvSpPr>
          <p:cNvPr id="12" name="Footer Placeholder 5"/>
          <p:cNvSpPr>
            <a:spLocks noGrp="1"/>
          </p:cNvSpPr>
          <p:nvPr>
            <p:ph type="ftr" sz="quarter" idx="11"/>
          </p:nvPr>
        </p:nvSpPr>
        <p:spPr/>
        <p:txBody>
          <a:bodyPr/>
          <a:lstStyle>
            <a:lvl1pPr>
              <a:defRPr>
                <a:solidFill>
                  <a:schemeClr val="tx1"/>
                </a:solidFill>
              </a:defRPr>
            </a:lvl1pPr>
            <a:extLst/>
          </a:lstStyle>
          <a:p>
            <a:pPr>
              <a:defRPr/>
            </a:pPr>
            <a:r>
              <a:rPr lang="en-US"/>
              <a:t>mashhoun@iust.ac.ir</a:t>
            </a:r>
            <a:endParaRPr lang="fa-IR"/>
          </a:p>
        </p:txBody>
      </p:sp>
      <p:sp>
        <p:nvSpPr>
          <p:cNvPr id="13" name="Slide Number Placeholder 6"/>
          <p:cNvSpPr>
            <a:spLocks noGrp="1"/>
          </p:cNvSpPr>
          <p:nvPr>
            <p:ph type="sldNum" sz="quarter" idx="12"/>
          </p:nvPr>
        </p:nvSpPr>
        <p:spPr/>
        <p:txBody>
          <a:bodyPr/>
          <a:lstStyle>
            <a:lvl1pPr>
              <a:defRPr>
                <a:solidFill>
                  <a:schemeClr val="tx1"/>
                </a:solidFill>
              </a:defRPr>
            </a:lvl1pPr>
            <a:extLst/>
          </a:lstStyle>
          <a:p>
            <a:pPr>
              <a:defRPr/>
            </a:pPr>
            <a:fld id="{7E034033-41BB-4D9A-8171-94113349A777}" type="slidenum">
              <a:rPr lang="fa-IR"/>
              <a:pPr>
                <a:defRPr/>
              </a:pPr>
              <a:t>‹#›</a:t>
            </a:fld>
            <a:endParaRPr lang="fa-I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7581E5CA-6DCE-44AD-A853-09874E322689}" type="datetime8">
              <a:rPr lang="fa-IR"/>
              <a:pPr>
                <a:defRPr/>
              </a:pPr>
              <a:t>23/مارس/7</a:t>
            </a:fld>
            <a:endParaRPr lang="fa-IR"/>
          </a:p>
        </p:txBody>
      </p:sp>
      <p:sp>
        <p:nvSpPr>
          <p:cNvPr id="22" name="Footer Placeholder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mashhoun@iust.ac.ir</a:t>
            </a:r>
            <a:endParaRPr lang="fa-I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fontAlgn="auto" latinLnBrk="0" hangingPunct="1">
              <a:spcBef>
                <a:spcPts val="0"/>
              </a:spcBef>
              <a:spcAft>
                <a:spcPts val="0"/>
              </a:spcAft>
              <a:defRPr kumimoji="0" sz="1000" b="0">
                <a:solidFill>
                  <a:schemeClr val="tx1"/>
                </a:solidFill>
                <a:latin typeface="+mn-lt"/>
                <a:cs typeface="+mn-cs"/>
              </a:defRPr>
            </a:lvl1pPr>
            <a:extLst/>
          </a:lstStyle>
          <a:p>
            <a:pPr>
              <a:defRPr/>
            </a:pPr>
            <a:fld id="{43A98BC1-5C94-4C07-B48A-41872472A3E3}" type="slidenum">
              <a:rPr lang="fa-IR"/>
              <a:pPr>
                <a:defRPr/>
              </a:pPr>
              <a:t>‹#›</a:t>
            </a:fld>
            <a:endParaRPr lang="fa-IR"/>
          </a:p>
        </p:txBody>
      </p:sp>
    </p:spTree>
  </p:cSld>
  <p:clrMap bg1="lt1" tx1="dk1" bg2="lt2" tx2="dk2" accent1="accent1" accent2="accent2" accent3="accent3" accent4="accent4" accent5="accent5" accent6="accent6" hlink="hlink" folHlink="folHlink"/>
  <p:sldLayoutIdLst>
    <p:sldLayoutId id="2147483684" r:id="rId1"/>
    <p:sldLayoutId id="2147483683" r:id="rId2"/>
    <p:sldLayoutId id="2147483685" r:id="rId3"/>
    <p:sldLayoutId id="2147483686" r:id="rId4"/>
    <p:sldLayoutId id="2147483687" r:id="rId5"/>
    <p:sldLayoutId id="2147483688" r:id="rId6"/>
    <p:sldLayoutId id="2147483682" r:id="rId7"/>
    <p:sldLayoutId id="2147483689" r:id="rId8"/>
    <p:sldLayoutId id="2147483690" r:id="rId9"/>
    <p:sldLayoutId id="2147483681" r:id="rId10"/>
    <p:sldLayoutId id="2147483680" r:id="rId11"/>
  </p:sldLayoutIdLst>
  <p:hf hdr="0" dt="0"/>
  <p:txStyles>
    <p:titleStyle>
      <a:lvl1pPr algn="l" rtl="1"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1" eaLnBrk="0" fontAlgn="base" hangingPunct="0">
        <a:spcBef>
          <a:spcPct val="0"/>
        </a:spcBef>
        <a:spcAft>
          <a:spcPct val="0"/>
        </a:spcAft>
        <a:defRPr sz="4100" b="1">
          <a:solidFill>
            <a:schemeClr val="tx2"/>
          </a:solidFill>
          <a:latin typeface="Lucida Sans Unicode" pitchFamily="34" charset="0"/>
          <a:cs typeface="Arial" charset="0"/>
        </a:defRPr>
      </a:lvl2pPr>
      <a:lvl3pPr algn="l" rtl="1" eaLnBrk="0" fontAlgn="base" hangingPunct="0">
        <a:spcBef>
          <a:spcPct val="0"/>
        </a:spcBef>
        <a:spcAft>
          <a:spcPct val="0"/>
        </a:spcAft>
        <a:defRPr sz="4100" b="1">
          <a:solidFill>
            <a:schemeClr val="tx2"/>
          </a:solidFill>
          <a:latin typeface="Lucida Sans Unicode" pitchFamily="34" charset="0"/>
          <a:cs typeface="Arial" charset="0"/>
        </a:defRPr>
      </a:lvl3pPr>
      <a:lvl4pPr algn="l" rtl="1" eaLnBrk="0" fontAlgn="base" hangingPunct="0">
        <a:spcBef>
          <a:spcPct val="0"/>
        </a:spcBef>
        <a:spcAft>
          <a:spcPct val="0"/>
        </a:spcAft>
        <a:defRPr sz="4100" b="1">
          <a:solidFill>
            <a:schemeClr val="tx2"/>
          </a:solidFill>
          <a:latin typeface="Lucida Sans Unicode" pitchFamily="34" charset="0"/>
          <a:cs typeface="Arial" charset="0"/>
        </a:defRPr>
      </a:lvl4pPr>
      <a:lvl5pPr algn="l" rtl="1" eaLnBrk="0" fontAlgn="base" hangingPunct="0">
        <a:spcBef>
          <a:spcPct val="0"/>
        </a:spcBef>
        <a:spcAft>
          <a:spcPct val="0"/>
        </a:spcAft>
        <a:defRPr sz="4100" b="1">
          <a:solidFill>
            <a:schemeClr val="tx2"/>
          </a:solidFill>
          <a:latin typeface="Lucida Sans Unicode" pitchFamily="34" charset="0"/>
          <a:cs typeface="Arial" charset="0"/>
        </a:defRPr>
      </a:lvl5pPr>
      <a:lvl6pPr marL="457200" algn="l" rtl="1" fontAlgn="base">
        <a:spcBef>
          <a:spcPct val="0"/>
        </a:spcBef>
        <a:spcAft>
          <a:spcPct val="0"/>
        </a:spcAft>
        <a:defRPr sz="4100" b="1">
          <a:solidFill>
            <a:schemeClr val="tx2"/>
          </a:solidFill>
          <a:latin typeface="Lucida Sans Unicode" pitchFamily="34" charset="0"/>
          <a:cs typeface="Arial" charset="0"/>
        </a:defRPr>
      </a:lvl6pPr>
      <a:lvl7pPr marL="914400" algn="l" rtl="1" fontAlgn="base">
        <a:spcBef>
          <a:spcPct val="0"/>
        </a:spcBef>
        <a:spcAft>
          <a:spcPct val="0"/>
        </a:spcAft>
        <a:defRPr sz="4100" b="1">
          <a:solidFill>
            <a:schemeClr val="tx2"/>
          </a:solidFill>
          <a:latin typeface="Lucida Sans Unicode" pitchFamily="34" charset="0"/>
          <a:cs typeface="Arial" charset="0"/>
        </a:defRPr>
      </a:lvl7pPr>
      <a:lvl8pPr marL="1371600" algn="l" rtl="1" fontAlgn="base">
        <a:spcBef>
          <a:spcPct val="0"/>
        </a:spcBef>
        <a:spcAft>
          <a:spcPct val="0"/>
        </a:spcAft>
        <a:defRPr sz="4100" b="1">
          <a:solidFill>
            <a:schemeClr val="tx2"/>
          </a:solidFill>
          <a:latin typeface="Lucida Sans Unicode" pitchFamily="34" charset="0"/>
          <a:cs typeface="Arial" charset="0"/>
        </a:defRPr>
      </a:lvl8pPr>
      <a:lvl9pPr marL="1828800" algn="l" rtl="1" fontAlgn="base">
        <a:spcBef>
          <a:spcPct val="0"/>
        </a:spcBef>
        <a:spcAft>
          <a:spcPct val="0"/>
        </a:spcAft>
        <a:defRPr sz="4100" b="1">
          <a:solidFill>
            <a:schemeClr val="tx2"/>
          </a:solidFill>
          <a:latin typeface="Lucida Sans Unicode" pitchFamily="34" charset="0"/>
          <a:cs typeface="Arial" charset="0"/>
        </a:defRPr>
      </a:lvl9pPr>
      <a:extLst/>
    </p:titleStyle>
    <p:bodyStyle>
      <a:lvl1pPr marL="365125" indent="-255588" algn="r" rtl="1"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r" rtl="1"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r" rtl="1"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r" rtl="1"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r" rtl="1"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r" rtl="1"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r" rtl="1"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91.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92.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93.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80.wmf"/><Relationship Id="rId5" Type="http://schemas.openxmlformats.org/officeDocument/2006/relationships/oleObject" Target="../embeddings/oleObject27.bin"/><Relationship Id="rId4" Type="http://schemas.openxmlformats.org/officeDocument/2006/relationships/image" Target="../media/image94.wmf"/></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96.wmf"/><Relationship Id="rId5" Type="http://schemas.openxmlformats.org/officeDocument/2006/relationships/oleObject" Target="../embeddings/oleObject29.bin"/><Relationship Id="rId4" Type="http://schemas.openxmlformats.org/officeDocument/2006/relationships/image" Target="../media/image95.wmf"/></Relationships>
</file>

<file path=ppt/slides/_rels/slide11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02.wmf"/><Relationship Id="rId5" Type="http://schemas.openxmlformats.org/officeDocument/2006/relationships/oleObject" Target="../embeddings/oleObject31.bin"/><Relationship Id="rId4" Type="http://schemas.openxmlformats.org/officeDocument/2006/relationships/image" Target="../media/image80.w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04.wmf"/><Relationship Id="rId5" Type="http://schemas.openxmlformats.org/officeDocument/2006/relationships/oleObject" Target="../embeddings/oleObject33.bin"/><Relationship Id="rId4" Type="http://schemas.openxmlformats.org/officeDocument/2006/relationships/image" Target="../media/image103.wmf"/></Relationships>
</file>

<file path=ppt/slides/_rels/slide11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2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12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13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23.wmf"/><Relationship Id="rId4" Type="http://schemas.openxmlformats.org/officeDocument/2006/relationships/oleObject" Target="../embeddings/oleObject34.bin"/></Relationships>
</file>

<file path=ppt/slides/_rels/slide13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jpeg"/><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3.jpeg"/><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6.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8.wmf"/><Relationship Id="rId5" Type="http://schemas.openxmlformats.org/officeDocument/2006/relationships/oleObject" Target="../embeddings/oleObject7.bin"/><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2.wmf"/><Relationship Id="rId4" Type="http://schemas.openxmlformats.org/officeDocument/2006/relationships/oleObject" Target="../embeddings/oleObject8.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6.wmf"/><Relationship Id="rId5" Type="http://schemas.openxmlformats.org/officeDocument/2006/relationships/oleObject" Target="../embeddings/oleObject10.bin"/><Relationship Id="rId4" Type="http://schemas.openxmlformats.org/officeDocument/2006/relationships/image" Target="../media/image45.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9.jpeg"/><Relationship Id="rId4" Type="http://schemas.openxmlformats.org/officeDocument/2006/relationships/image" Target="../media/image48.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1.wmf"/></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70.wmf"/></Relationships>
</file>

<file path=ppt/slides/_rels/slide8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74.wmf"/></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6.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77.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78.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0.wmf"/><Relationship Id="rId5" Type="http://schemas.openxmlformats.org/officeDocument/2006/relationships/oleObject" Target="../embeddings/oleObject20.bin"/><Relationship Id="rId4" Type="http://schemas.openxmlformats.org/officeDocument/2006/relationships/image" Target="../media/image79.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82.wmf"/><Relationship Id="rId5" Type="http://schemas.openxmlformats.org/officeDocument/2006/relationships/oleObject" Target="../embeddings/oleObject22.bin"/><Relationship Id="rId4" Type="http://schemas.openxmlformats.org/officeDocument/2006/relationships/image" Target="../media/image81.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600199"/>
          </a:xfrm>
        </p:spPr>
        <p:txBody>
          <a:bodyPr>
            <a:noAutofit/>
          </a:bodyPr>
          <a:lstStyle/>
          <a:p>
            <a:pPr eaLnBrk="1" fontAlgn="auto" hangingPunct="1">
              <a:spcAft>
                <a:spcPts val="0"/>
              </a:spcAft>
              <a:defRPr/>
            </a:pPr>
            <a:r>
              <a:rPr lang="fa-IR" sz="6000" dirty="0" smtClean="0">
                <a:cs typeface="B Mitra" pitchFamily="2" charset="-78"/>
              </a:rPr>
              <a:t>آشنایی با تایمر/کانتر</a:t>
            </a:r>
            <a:br>
              <a:rPr lang="fa-IR" sz="6000" dirty="0" smtClean="0">
                <a:cs typeface="B Mitra" pitchFamily="2" charset="-78"/>
              </a:rPr>
            </a:br>
            <a:r>
              <a:rPr lang="fa-IR" sz="6000" dirty="0" smtClean="0">
                <a:cs typeface="B Mitra" pitchFamily="2" charset="-78"/>
              </a:rPr>
              <a:t>و نحوه استفاده از آنها</a:t>
            </a:r>
            <a:endParaRPr lang="fa-IR" sz="6000" dirty="0">
              <a:cs typeface="B Mitra" pitchFamily="2" charset="-78"/>
            </a:endParaRPr>
          </a:p>
        </p:txBody>
      </p:sp>
      <p:sp>
        <p:nvSpPr>
          <p:cNvPr id="15362" name="Subtitle 2"/>
          <p:cNvSpPr>
            <a:spLocks noGrp="1"/>
          </p:cNvSpPr>
          <p:nvPr>
            <p:ph type="subTitle" idx="1"/>
          </p:nvPr>
        </p:nvSpPr>
        <p:spPr>
          <a:xfrm>
            <a:off x="685800" y="3611563"/>
            <a:ext cx="7772400" cy="1200150"/>
          </a:xfrm>
        </p:spPr>
        <p:txBody>
          <a:bodyPr/>
          <a:lstStyle/>
          <a:p>
            <a:pPr marR="0" algn="ctr" eaLnBrk="1" hangingPunct="1"/>
            <a:r>
              <a:rPr lang="fa-IR" sz="3200" dirty="0" smtClean="0">
                <a:ea typeface="B Mitra"/>
                <a:cs typeface="B Mitra"/>
              </a:rPr>
              <a:t>دانشگاه علـم و صنعـت – دانشـکده مهنـدسی کامپیوتر –</a:t>
            </a:r>
            <a:r>
              <a:rPr lang="en-US" sz="3200" dirty="0" smtClean="0">
                <a:ea typeface="B Mitra"/>
                <a:cs typeface="B Mitra"/>
              </a:rPr>
              <a:t> </a:t>
            </a:r>
            <a:r>
              <a:rPr lang="fa-IR" sz="3200" dirty="0" smtClean="0">
                <a:ea typeface="B Mitra"/>
                <a:cs typeface="B Mitra"/>
              </a:rPr>
              <a:t>بهمن1400</a:t>
            </a:r>
          </a:p>
          <a:p>
            <a:pPr marR="0" algn="ctr" eaLnBrk="1" hangingPunct="1"/>
            <a:r>
              <a:rPr lang="fa-IR" sz="3200" dirty="0" smtClean="0">
                <a:ea typeface="B Mitra"/>
                <a:cs typeface="B Mitra"/>
              </a:rPr>
              <a:t>هاشم مشحون</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2743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کلی با تایمر/کانتر صفر</a:t>
            </a:r>
          </a:p>
          <a:p>
            <a:pPr algn="just" fontAlgn="auto">
              <a:lnSpc>
                <a:spcPct val="150000"/>
              </a:lnSpc>
              <a:spcBef>
                <a:spcPts val="0"/>
              </a:spcBef>
              <a:spcAft>
                <a:spcPts val="0"/>
              </a:spcAft>
              <a:buClr>
                <a:schemeClr val="accent1"/>
              </a:buClr>
              <a:buSzPct val="68000"/>
              <a:defRPr/>
            </a:pPr>
            <a:r>
              <a:rPr lang="fa-IR" sz="2000" dirty="0">
                <a:latin typeface="+mn-lt"/>
                <a:cs typeface="B Mitra" pitchFamily="2" charset="-78"/>
              </a:rPr>
              <a:t>هر پالس کلاک باعث میشود تا محتوی ثبات </a:t>
            </a:r>
            <a:r>
              <a:rPr lang="en-US" sz="1600" dirty="0">
                <a:latin typeface="+mn-lt"/>
                <a:cs typeface="B Mitra" pitchFamily="2" charset="-78"/>
              </a:rPr>
              <a:t>TCNT0</a:t>
            </a:r>
            <a:r>
              <a:rPr lang="fa-IR" sz="2000" dirty="0">
                <a:latin typeface="+mn-lt"/>
                <a:cs typeface="B Mitra" pitchFamily="2" charset="-78"/>
              </a:rPr>
              <a:t> یک واحد افزایش یابد این پالس بسته به وضعیت کلید، میتواند از دنیای بیرون و یا کلاک سیستم تامین شود. در صورتی که وضعیت شمارنده انتخاب شود. هر پالس اعمال شده از خارج (پایه </a:t>
            </a:r>
            <a:r>
              <a:rPr lang="en-US" sz="1600" dirty="0">
                <a:latin typeface="+mn-lt"/>
                <a:cs typeface="B Mitra" pitchFamily="2" charset="-78"/>
              </a:rPr>
              <a:t>T0</a:t>
            </a:r>
            <a:r>
              <a:rPr lang="fa-IR" sz="2000" dirty="0">
                <a:latin typeface="+mn-lt"/>
                <a:cs typeface="B Mitra" pitchFamily="2" charset="-78"/>
              </a:rPr>
              <a:t> در میکروکنترلر) باعث افزایش یک واحدی ثبات </a:t>
            </a:r>
            <a:r>
              <a:rPr lang="en-US" sz="1600" dirty="0">
                <a:latin typeface="+mn-lt"/>
                <a:cs typeface="B Mitra" pitchFamily="2" charset="-78"/>
              </a:rPr>
              <a:t>TCNT0</a:t>
            </a:r>
            <a:r>
              <a:rPr lang="fa-IR" sz="2000" dirty="0">
                <a:latin typeface="+mn-lt"/>
                <a:cs typeface="B Mitra" pitchFamily="2" charset="-78"/>
              </a:rPr>
              <a:t> میشود. در نقطه ی مقابل کلید میتواند در وضعیت تایمر قرار گیرد که در آن صورت، کلاک سیستم (تامین شده از اسیلاتور کریستالی، </a:t>
            </a:r>
            <a:r>
              <a:rPr lang="en-US" sz="1600" dirty="0">
                <a:latin typeface="+mn-lt"/>
                <a:cs typeface="B Mitra" pitchFamily="2" charset="-78"/>
              </a:rPr>
              <a:t>RC</a:t>
            </a:r>
            <a:r>
              <a:rPr lang="fa-IR" sz="2000" dirty="0">
                <a:latin typeface="+mn-lt"/>
                <a:cs typeface="B Mitra" pitchFamily="2" charset="-78"/>
              </a:rPr>
              <a:t> و غیره) باعث تغییر مقدار ثبات </a:t>
            </a:r>
            <a:r>
              <a:rPr lang="en-US" sz="1600" dirty="0">
                <a:latin typeface="+mn-lt"/>
                <a:cs typeface="B Mitra" pitchFamily="2" charset="-78"/>
              </a:rPr>
              <a:t>TCNT0</a:t>
            </a:r>
            <a:r>
              <a:rPr lang="fa-IR" sz="2000" dirty="0">
                <a:latin typeface="+mn-lt"/>
                <a:cs typeface="B Mitra" pitchFamily="2" charset="-78"/>
              </a:rPr>
              <a:t> خواهد شد. </a:t>
            </a: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sp>
        <p:nvSpPr>
          <p:cNvPr id="6" name="Content Placeholder 1"/>
          <p:cNvSpPr txBox="1">
            <a:spLocks/>
          </p:cNvSpPr>
          <p:nvPr/>
        </p:nvSpPr>
        <p:spPr>
          <a:xfrm>
            <a:off x="457200" y="4191000"/>
            <a:ext cx="8229600" cy="1524000"/>
          </a:xfrm>
          <a:prstGeom prst="rect">
            <a:avLst/>
          </a:prstGeom>
          <a:solidFill>
            <a:schemeClr val="accent1">
              <a:lumMod val="40000"/>
              <a:lumOff val="60000"/>
            </a:schemeClr>
          </a:solidFill>
        </p:spPr>
        <p:txBody>
          <a:bodyPr>
            <a:normAutofit/>
          </a:bodyPr>
          <a:lstStyle/>
          <a:p>
            <a:pPr algn="just" fontAlgn="auto">
              <a:lnSpc>
                <a:spcPct val="150000"/>
              </a:lnSpc>
              <a:spcBef>
                <a:spcPts val="0"/>
              </a:spcBef>
              <a:spcAft>
                <a:spcPts val="0"/>
              </a:spcAft>
              <a:buClr>
                <a:schemeClr val="accent1"/>
              </a:buClr>
              <a:buSzPct val="68000"/>
              <a:defRPr/>
            </a:pPr>
            <a:r>
              <a:rPr lang="fa-IR" sz="2000" dirty="0">
                <a:latin typeface="+mn-lt"/>
                <a:cs typeface="B Mitra" pitchFamily="2" charset="-78"/>
              </a:rPr>
              <a:t>از آنجا که تایمر صفر، هشت بیتی است، ثبات </a:t>
            </a:r>
            <a:r>
              <a:rPr lang="en-US" sz="1600" dirty="0">
                <a:latin typeface="+mn-lt"/>
                <a:cs typeface="B Mitra" pitchFamily="2" charset="-78"/>
              </a:rPr>
              <a:t>TCNT0</a:t>
            </a:r>
            <a:r>
              <a:rPr lang="fa-IR" sz="2000" dirty="0">
                <a:latin typeface="+mn-lt"/>
                <a:cs typeface="B Mitra" pitchFamily="2" charset="-78"/>
              </a:rPr>
              <a:t> میتواند مقادیر صفر تا 255 را اختیار کند. در ابتدا مقدار این ثبات صفر است و با عمال پالس کلاک افزایش پیدا میکند. وقتی مقدار این ثبات 255 باشد با اعمال کلاک بعدی، صفر میشود و مجددا شمارش را از صفر شروع مینماید. و همزمان فلگ سرریز تایمر </a:t>
            </a:r>
            <a:r>
              <a:rPr lang="en-US" sz="1600" dirty="0">
                <a:latin typeface="+mn-lt"/>
                <a:cs typeface="B Mitra" pitchFamily="2" charset="-78"/>
              </a:rPr>
              <a:t>(TOV0)</a:t>
            </a:r>
            <a:r>
              <a:rPr lang="fa-IR" sz="1600" dirty="0">
                <a:latin typeface="+mn-lt"/>
                <a:cs typeface="B Mitra" pitchFamily="2" charset="-78"/>
              </a:rPr>
              <a:t> </a:t>
            </a:r>
            <a:r>
              <a:rPr lang="fa-IR" sz="2000" dirty="0">
                <a:latin typeface="+mn-lt"/>
                <a:cs typeface="B Mitra" pitchFamily="2" charset="-78"/>
              </a:rPr>
              <a:t>یک میشود.</a:t>
            </a: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sp>
        <p:nvSpPr>
          <p:cNvPr id="26628" name="Slide Number Placeholder 6"/>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923B3F6-B4BE-481C-8B39-6825AF17029A}" type="slidenum">
              <a:rPr lang="fa-IR"/>
              <a:pPr fontAlgn="base">
                <a:spcBef>
                  <a:spcPct val="0"/>
                </a:spcBef>
                <a:spcAft>
                  <a:spcPct val="0"/>
                </a:spcAft>
                <a:defRPr/>
              </a:pPr>
              <a:t>10</a:t>
            </a:fld>
            <a:endParaRPr lang="fa-IR"/>
          </a:p>
        </p:txBody>
      </p:sp>
      <p:sp>
        <p:nvSpPr>
          <p:cNvPr id="26629" name="Footer Placeholder 7"/>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92500"/>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شکل موج غیرمعکوس با فرکانس </a:t>
            </a:r>
            <a:r>
              <a:rPr lang="en-US" sz="2000" b="1" dirty="0">
                <a:latin typeface="+mn-lt"/>
                <a:cs typeface="B Mitra" pitchFamily="2" charset="-78"/>
              </a:rPr>
              <a:t>1KHz</a:t>
            </a:r>
            <a:r>
              <a:rPr lang="fa-IR" sz="2000" b="1" dirty="0">
                <a:latin typeface="+mn-lt"/>
                <a:cs typeface="B Mitra" pitchFamily="2" charset="-78"/>
              </a:rPr>
              <a:t> و زمان وظیفه 75% بر روی پایه </a:t>
            </a:r>
            <a:r>
              <a:rPr lang="en-US" sz="2000" b="1" dirty="0">
                <a:latin typeface="+mn-lt"/>
                <a:cs typeface="B Mitra" pitchFamily="2" charset="-78"/>
              </a:rPr>
              <a:t>OC1A</a:t>
            </a:r>
            <a:endParaRPr lang="fa-IR" sz="2000" b="1" dirty="0">
              <a:latin typeface="+mn-lt"/>
              <a:cs typeface="B Mitra" pitchFamily="2" charset="-78"/>
            </a:endParaRPr>
          </a:p>
        </p:txBody>
      </p:sp>
      <p:sp>
        <p:nvSpPr>
          <p:cNvPr id="135171"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1416FA1-B832-42D5-9B0B-A56FF535A370}" type="slidenum">
              <a:rPr lang="fa-IR"/>
              <a:pPr fontAlgn="base">
                <a:spcBef>
                  <a:spcPct val="0"/>
                </a:spcBef>
                <a:spcAft>
                  <a:spcPct val="0"/>
                </a:spcAft>
                <a:defRPr/>
              </a:pPr>
              <a:t>100</a:t>
            </a:fld>
            <a:endParaRPr lang="fa-IR" dirty="0"/>
          </a:p>
        </p:txBody>
      </p:sp>
      <p:sp>
        <p:nvSpPr>
          <p:cNvPr id="13517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5173" name="Content Placeholder 1"/>
          <p:cNvSpPr txBox="1">
            <a:spLocks/>
          </p:cNvSpPr>
          <p:nvPr/>
        </p:nvSpPr>
        <p:spPr bwMode="auto">
          <a:xfrm>
            <a:off x="838200" y="1828800"/>
            <a:ext cx="4191000" cy="41910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#include &lt;mega32.h&gt;</a:t>
            </a: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void main(void)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(0);</a:t>
            </a:r>
          </a:p>
          <a:p>
            <a:pPr algn="just" rtl="0">
              <a:buClr>
                <a:schemeClr val="accent1"/>
              </a:buClr>
              <a:buSzPct val="76000"/>
            </a:pPr>
            <a:r>
              <a:rPr lang="en-US" sz="1200" b="1" dirty="0">
                <a:latin typeface="Courier New" pitchFamily="49" charset="0"/>
                <a:cs typeface="Courier New" pitchFamily="49" charset="0"/>
              </a:rPr>
              <a:t>    while(1)</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DDRD=0x20;	//Output OC1A</a:t>
            </a:r>
          </a:p>
          <a:p>
            <a:pPr algn="just" rtl="0">
              <a:buClr>
                <a:schemeClr val="accent1"/>
              </a:buClr>
              <a:buSzPct val="76000"/>
            </a:pPr>
            <a:r>
              <a:rPr lang="en-US" sz="1200" b="1" dirty="0">
                <a:latin typeface="Courier New" pitchFamily="49" charset="0"/>
                <a:cs typeface="Courier New" pitchFamily="49" charset="0"/>
              </a:rPr>
              <a:t>    // Timer/counter 1 initialization</a:t>
            </a:r>
          </a:p>
          <a:p>
            <a:pPr algn="just" rtl="0">
              <a:buClr>
                <a:schemeClr val="accent1"/>
              </a:buClr>
              <a:buSzPct val="76000"/>
            </a:pPr>
            <a:r>
              <a:rPr lang="en-US" sz="1200" b="1" dirty="0">
                <a:latin typeface="Courier New" pitchFamily="49" charset="0"/>
                <a:cs typeface="Courier New" pitchFamily="49" charset="0"/>
              </a:rPr>
              <a:t>    OCR1A=749;     //Duty Cycle: 75%</a:t>
            </a:r>
          </a:p>
          <a:p>
            <a:pPr algn="just" rtl="0">
              <a:buClr>
                <a:schemeClr val="accent1"/>
              </a:buClr>
              <a:buSzPct val="76000"/>
            </a:pPr>
            <a:r>
              <a:rPr lang="en-US" sz="1200" b="1" dirty="0">
                <a:latin typeface="Courier New" pitchFamily="49" charset="0"/>
                <a:cs typeface="Courier New" pitchFamily="49" charset="0"/>
              </a:rPr>
              <a:t>    TCCR1A=0X82;   //Fast PWM:CTC: TOP=ICR1</a:t>
            </a:r>
          </a:p>
          <a:p>
            <a:pPr algn="just" rtl="0">
              <a:buClr>
                <a:schemeClr val="accent1"/>
              </a:buClr>
              <a:buSzPct val="76000"/>
            </a:pPr>
            <a:r>
              <a:rPr lang="en-US" sz="1200" b="1" dirty="0">
                <a:latin typeface="Courier New" pitchFamily="49" charset="0"/>
                <a:cs typeface="Courier New" pitchFamily="49" charset="0"/>
              </a:rPr>
              <a:t>    TCCR1B=0X1A;   //</a:t>
            </a:r>
            <a:r>
              <a:rPr lang="en-US" sz="1200" b="1" dirty="0" err="1">
                <a:latin typeface="Courier New" pitchFamily="49" charset="0"/>
                <a:cs typeface="Courier New" pitchFamily="49" charset="0"/>
              </a:rPr>
              <a:t>Prescaler</a:t>
            </a:r>
            <a:r>
              <a:rPr lang="en-US" sz="1200" b="1" dirty="0">
                <a:latin typeface="Courier New" pitchFamily="49" charset="0"/>
                <a:cs typeface="Courier New" pitchFamily="49" charset="0"/>
              </a:rPr>
              <a:t>=8</a:t>
            </a:r>
          </a:p>
          <a:p>
            <a:pPr algn="just" rtl="0">
              <a:buClr>
                <a:schemeClr val="accent1"/>
              </a:buClr>
              <a:buSzPct val="76000"/>
            </a:pPr>
            <a:r>
              <a:rPr lang="en-US" sz="1200" b="1" dirty="0">
                <a:latin typeface="Courier New" pitchFamily="49" charset="0"/>
                <a:cs typeface="Courier New" pitchFamily="49" charset="0"/>
              </a:rPr>
              <a:t>                //OC1A output: Non-Inverted</a:t>
            </a:r>
          </a:p>
          <a:p>
            <a:pPr algn="just" rtl="0">
              <a:buClr>
                <a:schemeClr val="accent1"/>
              </a:buClr>
              <a:buSzPct val="76000"/>
            </a:pPr>
            <a:r>
              <a:rPr lang="en-US" sz="1200" b="1" dirty="0">
                <a:latin typeface="Courier New" pitchFamily="49" charset="0"/>
                <a:cs typeface="Courier New" pitchFamily="49" charset="0"/>
              </a:rPr>
              <a:t>    ICR1H=0x03;    </a:t>
            </a:r>
          </a:p>
          <a:p>
            <a:pPr algn="just" rtl="0">
              <a:buClr>
                <a:schemeClr val="accent1"/>
              </a:buClr>
              <a:buSzPct val="76000"/>
            </a:pPr>
            <a:r>
              <a:rPr lang="en-US" sz="1200" b="1" dirty="0">
                <a:latin typeface="Courier New" pitchFamily="49" charset="0"/>
                <a:cs typeface="Courier New" pitchFamily="49" charset="0"/>
              </a:rPr>
              <a:t>    ICR1L=0xE7;    // TOP=999</a:t>
            </a:r>
          </a:p>
          <a:p>
            <a:pPr algn="just" rtl="0">
              <a:buClr>
                <a:schemeClr val="accent1"/>
              </a:buClr>
              <a:buSzPct val="76000"/>
            </a:pPr>
            <a:r>
              <a:rPr lang="en-US" sz="1200" b="1" dirty="0">
                <a:latin typeface="Courier New" pitchFamily="49" charset="0"/>
                <a:cs typeface="Courier New" pitchFamily="49" charset="0"/>
              </a:rPr>
              <a:t>}</a:t>
            </a:r>
          </a:p>
        </p:txBody>
      </p:sp>
      <p:pic>
        <p:nvPicPr>
          <p:cNvPr id="135174" name="Picture 6" descr="p288-1.jpg"/>
          <p:cNvPicPr>
            <a:picLocks noChangeAspect="1"/>
          </p:cNvPicPr>
          <p:nvPr/>
        </p:nvPicPr>
        <p:blipFill>
          <a:blip r:embed="rId2"/>
          <a:srcRect/>
          <a:stretch>
            <a:fillRect/>
          </a:stretch>
        </p:blipFill>
        <p:spPr bwMode="auto">
          <a:xfrm>
            <a:off x="3733800" y="1828800"/>
            <a:ext cx="4502150" cy="2286000"/>
          </a:xfrm>
          <a:prstGeom prst="rect">
            <a:avLst/>
          </a:prstGeom>
          <a:noFill/>
          <a:ln w="9525">
            <a:noFill/>
            <a:miter lim="800000"/>
            <a:headEnd/>
            <a:tailEnd/>
          </a:ln>
        </p:spPr>
      </p:pic>
      <p:sp>
        <p:nvSpPr>
          <p:cNvPr id="2" name="TextBox 1"/>
          <p:cNvSpPr txBox="1"/>
          <p:nvPr/>
        </p:nvSpPr>
        <p:spPr>
          <a:xfrm>
            <a:off x="6019800" y="4724400"/>
            <a:ext cx="1447800" cy="369332"/>
          </a:xfrm>
          <a:prstGeom prst="rect">
            <a:avLst/>
          </a:prstGeom>
          <a:noFill/>
        </p:spPr>
        <p:txBody>
          <a:bodyPr wrap="square" rtlCol="0">
            <a:spAutoFit/>
          </a:bodyPr>
          <a:lstStyle/>
          <a:p>
            <a:pPr algn="ctr"/>
            <a:r>
              <a:rPr lang="en-US" dirty="0" smtClean="0"/>
              <a:t>T21</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7620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دو سیگنال </a:t>
            </a:r>
            <a:r>
              <a:rPr lang="en-US" sz="2000" b="1" dirty="0">
                <a:latin typeface="+mn-lt"/>
                <a:cs typeface="B Mitra" pitchFamily="2" charset="-78"/>
              </a:rPr>
              <a:t>PWM</a:t>
            </a:r>
            <a:r>
              <a:rPr lang="fa-IR" sz="2000" b="1" dirty="0">
                <a:latin typeface="+mn-lt"/>
                <a:cs typeface="B Mitra" pitchFamily="2" charset="-78"/>
              </a:rPr>
              <a:t> غیرمعکوس، با فرکانس </a:t>
            </a:r>
            <a:r>
              <a:rPr lang="en-US" sz="2000" b="1" dirty="0">
                <a:latin typeface="+mn-lt"/>
                <a:cs typeface="B Mitra" pitchFamily="2" charset="-78"/>
              </a:rPr>
              <a:t>1KHz</a:t>
            </a:r>
            <a:r>
              <a:rPr lang="fa-IR" sz="2000" b="1" dirty="0">
                <a:latin typeface="+mn-lt"/>
                <a:cs typeface="B Mitra" pitchFamily="2" charset="-78"/>
              </a:rPr>
              <a:t> و زمان وظیفه 75% و 25% بر روی پایه های </a:t>
            </a:r>
            <a:r>
              <a:rPr lang="en-US" sz="2000" b="1" dirty="0">
                <a:latin typeface="+mn-lt"/>
                <a:cs typeface="B Mitra" pitchFamily="2" charset="-78"/>
              </a:rPr>
              <a:t>OC1A</a:t>
            </a:r>
            <a:r>
              <a:rPr lang="fa-IR" sz="2000" b="1" dirty="0">
                <a:latin typeface="+mn-lt"/>
                <a:cs typeface="B Mitra" pitchFamily="2" charset="-78"/>
              </a:rPr>
              <a:t> و </a:t>
            </a:r>
            <a:r>
              <a:rPr lang="en-US" sz="2000" b="1" dirty="0">
                <a:latin typeface="+mn-lt"/>
                <a:cs typeface="B Mitra" pitchFamily="2" charset="-78"/>
              </a:rPr>
              <a:t>OC1B</a:t>
            </a:r>
            <a:endParaRPr lang="fa-IR" sz="2000" b="1" dirty="0">
              <a:latin typeface="+mn-lt"/>
              <a:cs typeface="B Mitra" pitchFamily="2" charset="-78"/>
            </a:endParaRPr>
          </a:p>
        </p:txBody>
      </p:sp>
      <p:sp>
        <p:nvSpPr>
          <p:cNvPr id="136195"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7703009-52E6-4DDC-B4AC-C2F0573BDA69}" type="slidenum">
              <a:rPr lang="fa-IR"/>
              <a:pPr fontAlgn="base">
                <a:spcBef>
                  <a:spcPct val="0"/>
                </a:spcBef>
                <a:spcAft>
                  <a:spcPct val="0"/>
                </a:spcAft>
                <a:defRPr/>
              </a:pPr>
              <a:t>101</a:t>
            </a:fld>
            <a:endParaRPr lang="fa-IR" dirty="0"/>
          </a:p>
        </p:txBody>
      </p:sp>
      <p:sp>
        <p:nvSpPr>
          <p:cNvPr id="136196"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5638800" y="2133600"/>
            <a:ext cx="3048000" cy="41910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sz="1400" dirty="0">
                <a:latin typeface="+mn-lt"/>
                <a:cs typeface="B Mitra" pitchFamily="2" charset="-78"/>
              </a:rPr>
              <a:t>مشابه مثال قبلی، از وضعیت </a:t>
            </a:r>
            <a:r>
              <a:rPr lang="en-US" sz="1100" dirty="0">
                <a:latin typeface="+mn-lt"/>
                <a:cs typeface="B Mitra" pitchFamily="2" charset="-78"/>
              </a:rPr>
              <a:t>Fast</a:t>
            </a:r>
            <a:r>
              <a:rPr lang="en-US" sz="1400" dirty="0">
                <a:latin typeface="+mn-lt"/>
                <a:cs typeface="B Mitra" pitchFamily="2" charset="-78"/>
              </a:rPr>
              <a:t> </a:t>
            </a:r>
            <a:r>
              <a:rPr lang="en-US" sz="1100" dirty="0" err="1">
                <a:latin typeface="+mn-lt"/>
                <a:cs typeface="B Mitra" pitchFamily="2" charset="-78"/>
              </a:rPr>
              <a:t>PWM,Top</a:t>
            </a:r>
            <a:r>
              <a:rPr lang="en-US" sz="1100" dirty="0">
                <a:latin typeface="+mn-lt"/>
                <a:cs typeface="B Mitra" pitchFamily="2" charset="-78"/>
              </a:rPr>
              <a:t>=ICR1</a:t>
            </a:r>
            <a:r>
              <a:rPr lang="fa-IR" sz="1400" dirty="0">
                <a:latin typeface="+mn-lt"/>
                <a:cs typeface="B Mitra" pitchFamily="2" charset="-78"/>
              </a:rPr>
              <a:t> استفاده کرده و برای رسیدن به فرکانس یک کیلوهرتز، </a:t>
            </a:r>
            <a:r>
              <a:rPr lang="en-US" sz="1100" dirty="0">
                <a:latin typeface="+mn-lt"/>
                <a:cs typeface="B Mitra" pitchFamily="2" charset="-78"/>
              </a:rPr>
              <a:t>ICR1</a:t>
            </a:r>
            <a:r>
              <a:rPr lang="fa-IR" sz="1400" dirty="0">
                <a:latin typeface="+mn-lt"/>
                <a:cs typeface="B Mitra" pitchFamily="2" charset="-78"/>
              </a:rPr>
              <a:t> را با 999 بارگذاری میکنیم. از آنجا که در این مثال باید دو سیگنال </a:t>
            </a:r>
            <a:r>
              <a:rPr lang="en-US" sz="1100" dirty="0">
                <a:latin typeface="+mn-lt"/>
                <a:cs typeface="B Mitra" pitchFamily="2" charset="-78"/>
              </a:rPr>
              <a:t>PWM</a:t>
            </a:r>
            <a:r>
              <a:rPr lang="fa-IR" sz="1400" dirty="0">
                <a:latin typeface="+mn-lt"/>
                <a:cs typeface="B Mitra" pitchFamily="2" charset="-78"/>
              </a:rPr>
              <a:t> بر روی دو پایه </a:t>
            </a:r>
            <a:r>
              <a:rPr lang="en-US" sz="1100" dirty="0">
                <a:latin typeface="+mn-lt"/>
                <a:cs typeface="B Mitra" pitchFamily="2" charset="-78"/>
              </a:rPr>
              <a:t>OC1A</a:t>
            </a:r>
            <a:r>
              <a:rPr lang="fa-IR" sz="1400" dirty="0">
                <a:latin typeface="+mn-lt"/>
                <a:cs typeface="B Mitra" pitchFamily="2" charset="-78"/>
              </a:rPr>
              <a:t> و </a:t>
            </a:r>
            <a:r>
              <a:rPr lang="en-US" sz="1100" dirty="0">
                <a:latin typeface="+mn-lt"/>
                <a:cs typeface="B Mitra" pitchFamily="2" charset="-78"/>
              </a:rPr>
              <a:t>OC1B</a:t>
            </a:r>
            <a:r>
              <a:rPr lang="fa-IR" sz="1400" dirty="0">
                <a:latin typeface="+mn-lt"/>
                <a:cs typeface="B Mitra" pitchFamily="2" charset="-78"/>
              </a:rPr>
              <a:t> تولید شود، لازم است تا بیتهای </a:t>
            </a:r>
            <a:r>
              <a:rPr lang="en-US" sz="1100" dirty="0">
                <a:latin typeface="+mn-lt"/>
                <a:cs typeface="B Mitra" pitchFamily="2" charset="-78"/>
              </a:rPr>
              <a:t>COM1A[1:0]</a:t>
            </a:r>
            <a:r>
              <a:rPr lang="fa-IR" sz="1400" dirty="0">
                <a:latin typeface="+mn-lt"/>
                <a:cs typeface="B Mitra" pitchFamily="2" charset="-78"/>
              </a:rPr>
              <a:t> و </a:t>
            </a:r>
            <a:r>
              <a:rPr lang="en-US" sz="1100" dirty="0">
                <a:latin typeface="+mn-lt"/>
                <a:cs typeface="B Mitra" pitchFamily="2" charset="-78"/>
              </a:rPr>
              <a:t>COM1B[1:0]</a:t>
            </a:r>
            <a:r>
              <a:rPr lang="fa-IR" sz="1400" dirty="0">
                <a:latin typeface="+mn-lt"/>
                <a:cs typeface="B Mitra" pitchFamily="2" charset="-78"/>
              </a:rPr>
              <a:t> در وضعیت </a:t>
            </a:r>
            <a:r>
              <a:rPr lang="en-US" sz="1100" dirty="0">
                <a:latin typeface="+mn-lt"/>
                <a:cs typeface="B Mitra" pitchFamily="2" charset="-78"/>
              </a:rPr>
              <a:t>PWM</a:t>
            </a:r>
            <a:r>
              <a:rPr lang="fa-IR" sz="1400" dirty="0">
                <a:latin typeface="+mn-lt"/>
                <a:cs typeface="B Mitra" pitchFamily="2" charset="-78"/>
              </a:rPr>
              <a:t> غیرمعکوس تنظیم گردند.</a:t>
            </a:r>
          </a:p>
          <a:p>
            <a:pPr algn="just" fontAlgn="auto">
              <a:lnSpc>
                <a:spcPct val="150000"/>
              </a:lnSpc>
              <a:spcBef>
                <a:spcPts val="0"/>
              </a:spcBef>
              <a:spcAft>
                <a:spcPts val="0"/>
              </a:spcAft>
              <a:buClr>
                <a:schemeClr val="accent1"/>
              </a:buClr>
              <a:buSzPct val="76000"/>
              <a:defRPr/>
            </a:pPr>
            <a:endParaRPr lang="fa-IR" sz="14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36198" name="Picture 9" descr="p288-2.jpg"/>
          <p:cNvPicPr>
            <a:picLocks noChangeAspect="1"/>
          </p:cNvPicPr>
          <p:nvPr/>
        </p:nvPicPr>
        <p:blipFill>
          <a:blip r:embed="rId2"/>
          <a:srcRect/>
          <a:stretch>
            <a:fillRect/>
          </a:stretch>
        </p:blipFill>
        <p:spPr bwMode="auto">
          <a:xfrm>
            <a:off x="838200" y="2133600"/>
            <a:ext cx="4775200" cy="3200400"/>
          </a:xfrm>
          <a:prstGeom prst="rect">
            <a:avLst/>
          </a:prstGeom>
          <a:noFill/>
          <a:ln w="9525">
            <a:noFill/>
            <a:miter lim="800000"/>
            <a:headEnd/>
            <a:tailEnd/>
          </a:ln>
        </p:spPr>
      </p:pic>
      <p:sp>
        <p:nvSpPr>
          <p:cNvPr id="2" name="TextBox 1"/>
          <p:cNvSpPr txBox="1"/>
          <p:nvPr/>
        </p:nvSpPr>
        <p:spPr>
          <a:xfrm>
            <a:off x="6731000" y="4953000"/>
            <a:ext cx="965200" cy="369332"/>
          </a:xfrm>
          <a:prstGeom prst="rect">
            <a:avLst/>
          </a:prstGeom>
          <a:noFill/>
        </p:spPr>
        <p:txBody>
          <a:bodyPr wrap="square" rtlCol="0">
            <a:spAutoFit/>
          </a:bodyPr>
          <a:lstStyle/>
          <a:p>
            <a:pPr algn="ctr"/>
            <a:r>
              <a:rPr lang="en-US" dirty="0" smtClean="0"/>
              <a:t>T22</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37218"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CB374DB-8E2B-44FF-88F2-7410B025C80F}" type="slidenum">
              <a:rPr lang="fa-IR"/>
              <a:pPr fontAlgn="base">
                <a:spcBef>
                  <a:spcPct val="0"/>
                </a:spcBef>
                <a:spcAft>
                  <a:spcPct val="0"/>
                </a:spcAft>
                <a:defRPr/>
              </a:pPr>
              <a:t>102</a:t>
            </a:fld>
            <a:endParaRPr lang="fa-IR" dirty="0"/>
          </a:p>
        </p:txBody>
      </p:sp>
      <p:sp>
        <p:nvSpPr>
          <p:cNvPr id="13721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7220" name="Content Placeholder 1"/>
          <p:cNvSpPr txBox="1">
            <a:spLocks/>
          </p:cNvSpPr>
          <p:nvPr/>
        </p:nvSpPr>
        <p:spPr bwMode="auto">
          <a:xfrm>
            <a:off x="838200" y="2133600"/>
            <a:ext cx="4191000" cy="41910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#include &lt;mega32.h&gt;</a:t>
            </a: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void main(void)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(0);</a:t>
            </a:r>
          </a:p>
          <a:p>
            <a:pPr algn="just" rtl="0">
              <a:buClr>
                <a:schemeClr val="accent1"/>
              </a:buClr>
              <a:buSzPct val="76000"/>
            </a:pPr>
            <a:r>
              <a:rPr lang="en-US" sz="1200" b="1" dirty="0">
                <a:latin typeface="Courier New" pitchFamily="49" charset="0"/>
                <a:cs typeface="Courier New" pitchFamily="49" charset="0"/>
              </a:rPr>
              <a:t>    while(1)</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DDRD=0x30;	//Output OC1A and OC1B</a:t>
            </a:r>
          </a:p>
          <a:p>
            <a:pPr algn="just" rtl="0">
              <a:buClr>
                <a:schemeClr val="accent1"/>
              </a:buClr>
              <a:buSzPct val="76000"/>
            </a:pPr>
            <a:r>
              <a:rPr lang="en-US" sz="1200" b="1" dirty="0">
                <a:latin typeface="Courier New" pitchFamily="49" charset="0"/>
                <a:cs typeface="Courier New" pitchFamily="49" charset="0"/>
              </a:rPr>
              <a:t>    // Timer/counter 1 initialization</a:t>
            </a:r>
          </a:p>
          <a:p>
            <a:pPr algn="just" rtl="0">
              <a:buClr>
                <a:schemeClr val="accent1"/>
              </a:buClr>
              <a:buSzPct val="76000"/>
            </a:pPr>
            <a:r>
              <a:rPr lang="en-US" sz="1200" b="1" dirty="0">
                <a:latin typeface="Courier New" pitchFamily="49" charset="0"/>
                <a:cs typeface="Courier New" pitchFamily="49" charset="0"/>
              </a:rPr>
              <a:t>    OCR1A=749;     //Duty Cycle: 75%</a:t>
            </a:r>
          </a:p>
          <a:p>
            <a:pPr algn="just" rtl="0">
              <a:buClr>
                <a:schemeClr val="accent1"/>
              </a:buClr>
              <a:buSzPct val="76000"/>
            </a:pPr>
            <a:r>
              <a:rPr lang="en-US" sz="1200" b="1" dirty="0">
                <a:latin typeface="Courier New" pitchFamily="49" charset="0"/>
                <a:cs typeface="Courier New" pitchFamily="49" charset="0"/>
              </a:rPr>
              <a:t>    OCR1B=249;     // Duty Cycle: 25%</a:t>
            </a:r>
          </a:p>
          <a:p>
            <a:pPr algn="just" rtl="0">
              <a:buClr>
                <a:schemeClr val="accent1"/>
              </a:buClr>
              <a:buSzPct val="76000"/>
            </a:pPr>
            <a:r>
              <a:rPr lang="en-US" sz="1200" b="1" dirty="0">
                <a:latin typeface="Courier New" pitchFamily="49" charset="0"/>
                <a:cs typeface="Courier New" pitchFamily="49" charset="0"/>
              </a:rPr>
              <a:t>    </a:t>
            </a:r>
            <a:r>
              <a:rPr lang="en-US" sz="1200" b="1" dirty="0" smtClean="0">
                <a:latin typeface="Courier New" pitchFamily="49" charset="0"/>
                <a:cs typeface="Courier New" pitchFamily="49" charset="0"/>
              </a:rPr>
              <a:t>TCCR1A=0XA2</a:t>
            </a:r>
            <a:r>
              <a:rPr lang="en-US" sz="1200" b="1" dirty="0">
                <a:latin typeface="Courier New" pitchFamily="49" charset="0"/>
                <a:cs typeface="Courier New" pitchFamily="49" charset="0"/>
              </a:rPr>
              <a:t>;   //Fast PWM:CTC: TOP=ICR1</a:t>
            </a:r>
          </a:p>
          <a:p>
            <a:pPr algn="just" rtl="0">
              <a:buClr>
                <a:schemeClr val="accent1"/>
              </a:buClr>
              <a:buSzPct val="76000"/>
            </a:pPr>
            <a:r>
              <a:rPr lang="en-US" sz="1200" b="1" dirty="0">
                <a:latin typeface="Courier New" pitchFamily="49" charset="0"/>
                <a:cs typeface="Courier New" pitchFamily="49" charset="0"/>
              </a:rPr>
              <a:t>    TCCR1B=0X1A;   //</a:t>
            </a:r>
            <a:r>
              <a:rPr lang="en-US" sz="1200" b="1" dirty="0" err="1">
                <a:latin typeface="Courier New" pitchFamily="49" charset="0"/>
                <a:cs typeface="Courier New" pitchFamily="49" charset="0"/>
              </a:rPr>
              <a:t>Prescaler</a:t>
            </a:r>
            <a:r>
              <a:rPr lang="en-US" sz="1200" b="1" dirty="0">
                <a:latin typeface="Courier New" pitchFamily="49" charset="0"/>
                <a:cs typeface="Courier New" pitchFamily="49" charset="0"/>
              </a:rPr>
              <a:t>=8</a:t>
            </a:r>
          </a:p>
          <a:p>
            <a:pPr algn="just" rtl="0">
              <a:buClr>
                <a:schemeClr val="accent1"/>
              </a:buClr>
              <a:buSzPct val="76000"/>
            </a:pPr>
            <a:r>
              <a:rPr lang="en-US" sz="1200" b="1" dirty="0">
                <a:latin typeface="Courier New" pitchFamily="49" charset="0"/>
                <a:cs typeface="Courier New" pitchFamily="49" charset="0"/>
              </a:rPr>
              <a:t>                //OC1A output: Non-Inverted</a:t>
            </a:r>
          </a:p>
          <a:p>
            <a:pPr algn="just" rtl="0">
              <a:buClr>
                <a:schemeClr val="accent1"/>
              </a:buClr>
              <a:buSzPct val="76000"/>
            </a:pPr>
            <a:r>
              <a:rPr lang="en-US" sz="1200" b="1" dirty="0">
                <a:latin typeface="Courier New" pitchFamily="49" charset="0"/>
                <a:cs typeface="Courier New" pitchFamily="49" charset="0"/>
              </a:rPr>
              <a:t>                //OC1B output: Non-Inverted</a:t>
            </a:r>
            <a:endParaRPr lang="en-US" sz="1200"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    ICR1H=0x03;    </a:t>
            </a:r>
          </a:p>
          <a:p>
            <a:pPr algn="just" rtl="0">
              <a:buClr>
                <a:schemeClr val="accent1"/>
              </a:buClr>
              <a:buSzPct val="76000"/>
            </a:pPr>
            <a:r>
              <a:rPr lang="en-US" sz="1200" b="1" dirty="0">
                <a:latin typeface="Courier New" pitchFamily="49" charset="0"/>
                <a:cs typeface="Courier New" pitchFamily="49" charset="0"/>
              </a:rPr>
              <a:t>    ICR1L=0xE7;    // TOP=999</a:t>
            </a:r>
          </a:p>
          <a:p>
            <a:pPr algn="just" rtl="0">
              <a:buClr>
                <a:schemeClr val="accent1"/>
              </a:buClr>
              <a:buSzPct val="76000"/>
            </a:pPr>
            <a:r>
              <a:rPr lang="en-US" sz="1200" b="1" dirty="0">
                <a:latin typeface="Courier New" pitchFamily="49" charset="0"/>
                <a:cs typeface="Courier New" pitchFamily="49" charset="0"/>
              </a:rPr>
              <a:t>}</a:t>
            </a:r>
          </a:p>
        </p:txBody>
      </p:sp>
      <p:sp>
        <p:nvSpPr>
          <p:cNvPr id="8" name="Content Placeholder 1"/>
          <p:cNvSpPr txBox="1">
            <a:spLocks/>
          </p:cNvSpPr>
          <p:nvPr/>
        </p:nvSpPr>
        <p:spPr>
          <a:xfrm>
            <a:off x="838200" y="1371600"/>
            <a:ext cx="7848600" cy="7620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دو سیگنال </a:t>
            </a:r>
            <a:r>
              <a:rPr lang="en-US" sz="2000" b="1" dirty="0">
                <a:latin typeface="+mn-lt"/>
                <a:cs typeface="B Mitra" pitchFamily="2" charset="-78"/>
              </a:rPr>
              <a:t>PWM</a:t>
            </a:r>
            <a:r>
              <a:rPr lang="fa-IR" sz="2000" b="1" dirty="0">
                <a:latin typeface="+mn-lt"/>
                <a:cs typeface="B Mitra" pitchFamily="2" charset="-78"/>
              </a:rPr>
              <a:t> غیرمعکوس، با فرکانس </a:t>
            </a:r>
            <a:r>
              <a:rPr lang="en-US" sz="2000" b="1" dirty="0">
                <a:latin typeface="+mn-lt"/>
                <a:cs typeface="B Mitra" pitchFamily="2" charset="-78"/>
              </a:rPr>
              <a:t>1KHz</a:t>
            </a:r>
            <a:r>
              <a:rPr lang="fa-IR" sz="2000" b="1" dirty="0">
                <a:latin typeface="+mn-lt"/>
                <a:cs typeface="B Mitra" pitchFamily="2" charset="-78"/>
              </a:rPr>
              <a:t> و زمان وظیفه 75% و 25% بر روی پایه های </a:t>
            </a:r>
            <a:r>
              <a:rPr lang="en-US" sz="2000" b="1" dirty="0">
                <a:latin typeface="+mn-lt"/>
                <a:cs typeface="B Mitra" pitchFamily="2" charset="-78"/>
              </a:rPr>
              <a:t>OC1A</a:t>
            </a:r>
            <a:r>
              <a:rPr lang="fa-IR" sz="2000" b="1" dirty="0">
                <a:latin typeface="+mn-lt"/>
                <a:cs typeface="B Mitra" pitchFamily="2" charset="-78"/>
              </a:rPr>
              <a:t> و </a:t>
            </a:r>
            <a:r>
              <a:rPr lang="en-US" sz="2000" b="1" dirty="0">
                <a:latin typeface="+mn-lt"/>
                <a:cs typeface="B Mitra" pitchFamily="2" charset="-78"/>
              </a:rPr>
              <a:t>OC1B</a:t>
            </a:r>
            <a:endParaRPr lang="fa-IR" sz="2000" b="1" dirty="0">
              <a:latin typeface="+mn-lt"/>
              <a:cs typeface="B Mitra" pitchFamily="2" charset="-78"/>
            </a:endParaRPr>
          </a:p>
        </p:txBody>
      </p:sp>
      <p:pic>
        <p:nvPicPr>
          <p:cNvPr id="137222" name="Picture 9" descr="p289.jpg"/>
          <p:cNvPicPr>
            <a:picLocks noChangeAspect="1"/>
          </p:cNvPicPr>
          <p:nvPr/>
        </p:nvPicPr>
        <p:blipFill>
          <a:blip r:embed="rId2"/>
          <a:srcRect/>
          <a:stretch>
            <a:fillRect/>
          </a:stretch>
        </p:blipFill>
        <p:spPr bwMode="auto">
          <a:xfrm>
            <a:off x="3657600" y="2133600"/>
            <a:ext cx="4614863" cy="2286000"/>
          </a:xfrm>
          <a:prstGeom prst="rect">
            <a:avLst/>
          </a:prstGeom>
          <a:noFill/>
          <a:ln w="9525">
            <a:noFill/>
            <a:miter lim="800000"/>
            <a:headEnd/>
            <a:tailEnd/>
          </a:ln>
        </p:spPr>
      </p:pic>
      <p:sp>
        <p:nvSpPr>
          <p:cNvPr id="2" name="TextBox 1"/>
          <p:cNvSpPr txBox="1"/>
          <p:nvPr/>
        </p:nvSpPr>
        <p:spPr>
          <a:xfrm>
            <a:off x="6248400" y="4876800"/>
            <a:ext cx="1143000" cy="369332"/>
          </a:xfrm>
          <a:prstGeom prst="rect">
            <a:avLst/>
          </a:prstGeom>
          <a:noFill/>
        </p:spPr>
        <p:txBody>
          <a:bodyPr wrap="square" rtlCol="0">
            <a:spAutoFit/>
          </a:bodyPr>
          <a:lstStyle/>
          <a:p>
            <a:pPr algn="ctr"/>
            <a:r>
              <a:rPr lang="en-US" dirty="0" smtClean="0"/>
              <a:t>T22</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92500"/>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یک موج مربعی با فرکانس 5 کیلوهرتز با شمارنده یک در وضعیت </a:t>
            </a:r>
            <a:r>
              <a:rPr lang="en-US" sz="2000" b="1" dirty="0">
                <a:latin typeface="+mn-lt"/>
                <a:cs typeface="B Mitra" pitchFamily="2" charset="-78"/>
              </a:rPr>
              <a:t>Fast PWM</a:t>
            </a:r>
          </a:p>
        </p:txBody>
      </p:sp>
      <p:sp>
        <p:nvSpPr>
          <p:cNvPr id="138243"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AE0F7DA-185A-4D4E-A570-5C26A8C2FCFF}" type="slidenum">
              <a:rPr lang="fa-IR"/>
              <a:pPr fontAlgn="base">
                <a:spcBef>
                  <a:spcPct val="0"/>
                </a:spcBef>
                <a:spcAft>
                  <a:spcPct val="0"/>
                </a:spcAft>
                <a:defRPr/>
              </a:pPr>
              <a:t>103</a:t>
            </a:fld>
            <a:endParaRPr lang="fa-IR"/>
          </a:p>
        </p:txBody>
      </p:sp>
      <p:sp>
        <p:nvSpPr>
          <p:cNvPr id="13824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13716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برای ایجاد این شکل موج، مطابق با دستورالعمل ارائه شده، شمارنده را در وضعیت 15 تنظیم کرده </a:t>
            </a:r>
            <a:r>
              <a:rPr lang="en-US" sz="1400" dirty="0">
                <a:latin typeface="+mn-lt"/>
                <a:cs typeface="B Mitra" pitchFamily="2" charset="-78"/>
              </a:rPr>
              <a:t>(WGM1[3:0]=15)</a:t>
            </a:r>
            <a:r>
              <a:rPr lang="fa-IR" dirty="0">
                <a:latin typeface="+mn-lt"/>
                <a:cs typeface="B Mitra" pitchFamily="2" charset="-78"/>
              </a:rPr>
              <a:t> و خروجی واحد مقایسه را به صورت </a:t>
            </a:r>
            <a:r>
              <a:rPr lang="en-US" sz="1400" dirty="0">
                <a:latin typeface="+mn-lt"/>
                <a:cs typeface="B Mitra" pitchFamily="2" charset="-78"/>
              </a:rPr>
              <a:t>Toggle</a:t>
            </a:r>
            <a:r>
              <a:rPr lang="fa-IR" dirty="0">
                <a:latin typeface="+mn-lt"/>
                <a:cs typeface="B Mitra" pitchFamily="2" charset="-78"/>
              </a:rPr>
              <a:t> تنظیم میکنیم. </a:t>
            </a:r>
            <a:r>
              <a:rPr lang="en-US" sz="1400" dirty="0">
                <a:latin typeface="+mn-lt"/>
                <a:cs typeface="B Mitra" pitchFamily="2" charset="-78"/>
              </a:rPr>
              <a:t>(COM1[1:0]=01</a:t>
            </a:r>
            <a:r>
              <a:rPr lang="fa-IR" sz="1400" dirty="0">
                <a:latin typeface="+mn-lt"/>
                <a:cs typeface="B Mitra" pitchFamily="2" charset="-78"/>
              </a:rPr>
              <a:t>. </a:t>
            </a:r>
            <a:r>
              <a:rPr lang="fa-IR" dirty="0">
                <a:latin typeface="+mn-lt"/>
                <a:cs typeface="B Mitra" pitchFamily="2" charset="-78"/>
              </a:rPr>
              <a:t>حال کافی است مقدار </a:t>
            </a:r>
            <a:r>
              <a:rPr lang="en-US" sz="1400" dirty="0">
                <a:latin typeface="+mn-lt"/>
                <a:cs typeface="B Mitra" pitchFamily="2" charset="-78"/>
              </a:rPr>
              <a:t>OCR1A</a:t>
            </a:r>
            <a:r>
              <a:rPr lang="fa-IR" dirty="0">
                <a:latin typeface="+mn-lt"/>
                <a:cs typeface="B Mitra" pitchFamily="2" charset="-78"/>
              </a:rPr>
              <a:t> برابر با 99</a:t>
            </a:r>
            <a:r>
              <a:rPr lang="en-US" dirty="0">
                <a:latin typeface="+mn-lt"/>
                <a:cs typeface="B Mitra" pitchFamily="2" charset="-78"/>
              </a:rPr>
              <a:t> </a:t>
            </a:r>
            <a:r>
              <a:rPr lang="fa-IR" dirty="0">
                <a:latin typeface="+mn-lt"/>
                <a:cs typeface="B Mitra" pitchFamily="2" charset="-78"/>
              </a:rPr>
              <a:t> باشد.</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38246" name="Picture 9" descr="p291.jpg"/>
          <p:cNvPicPr>
            <a:picLocks noChangeAspect="1"/>
          </p:cNvPicPr>
          <p:nvPr/>
        </p:nvPicPr>
        <p:blipFill>
          <a:blip r:embed="rId2"/>
          <a:srcRect/>
          <a:stretch>
            <a:fillRect/>
          </a:stretch>
        </p:blipFill>
        <p:spPr bwMode="auto">
          <a:xfrm>
            <a:off x="2362200" y="2895600"/>
            <a:ext cx="440690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39266"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59D75DC-6CC3-4EE1-9011-0C30BBA3F82E}" type="slidenum">
              <a:rPr lang="fa-IR"/>
              <a:pPr fontAlgn="base">
                <a:spcBef>
                  <a:spcPct val="0"/>
                </a:spcBef>
                <a:spcAft>
                  <a:spcPct val="0"/>
                </a:spcAft>
                <a:defRPr/>
              </a:pPr>
              <a:t>104</a:t>
            </a:fld>
            <a:endParaRPr lang="fa-IR" dirty="0"/>
          </a:p>
        </p:txBody>
      </p:sp>
      <p:sp>
        <p:nvSpPr>
          <p:cNvPr id="13926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9268" name="Content Placeholder 1"/>
          <p:cNvSpPr txBox="1">
            <a:spLocks/>
          </p:cNvSpPr>
          <p:nvPr/>
        </p:nvSpPr>
        <p:spPr bwMode="auto">
          <a:xfrm>
            <a:off x="838200" y="2133600"/>
            <a:ext cx="4191000" cy="41910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#include &lt;mega32.h&gt;</a:t>
            </a: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void main(void)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(0);</a:t>
            </a:r>
          </a:p>
          <a:p>
            <a:pPr algn="just" rtl="0">
              <a:buClr>
                <a:schemeClr val="accent1"/>
              </a:buClr>
              <a:buSzPct val="76000"/>
            </a:pPr>
            <a:r>
              <a:rPr lang="en-US" sz="1200" b="1" dirty="0">
                <a:latin typeface="Courier New" pitchFamily="49" charset="0"/>
                <a:cs typeface="Courier New" pitchFamily="49" charset="0"/>
              </a:rPr>
              <a:t>    while(1)</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DDRD=0x20;	//Output OC1A </a:t>
            </a:r>
          </a:p>
          <a:p>
            <a:pPr algn="just" rtl="0">
              <a:buClr>
                <a:schemeClr val="accent1"/>
              </a:buClr>
              <a:buSzPct val="76000"/>
            </a:pPr>
            <a:r>
              <a:rPr lang="en-US" sz="1200" b="1" dirty="0">
                <a:latin typeface="Courier New" pitchFamily="49" charset="0"/>
                <a:cs typeface="Courier New" pitchFamily="49" charset="0"/>
              </a:rPr>
              <a:t>    // Timer/counter 1 initialization</a:t>
            </a:r>
          </a:p>
          <a:p>
            <a:pPr algn="just" rtl="0">
              <a:buClr>
                <a:schemeClr val="accent1"/>
              </a:buClr>
              <a:buSzPct val="76000"/>
            </a:pPr>
            <a:r>
              <a:rPr lang="en-US" sz="1200" b="1" dirty="0">
                <a:latin typeface="Courier New" pitchFamily="49" charset="0"/>
                <a:cs typeface="Courier New" pitchFamily="49" charset="0"/>
              </a:rPr>
              <a:t>    OCR1A=99;</a:t>
            </a:r>
          </a:p>
          <a:p>
            <a:pPr algn="just" rtl="0">
              <a:buClr>
                <a:schemeClr val="accent1"/>
              </a:buClr>
              <a:buSzPct val="76000"/>
            </a:pPr>
            <a:r>
              <a:rPr lang="en-US" sz="1200" b="1" dirty="0">
                <a:latin typeface="Courier New" pitchFamily="49" charset="0"/>
                <a:cs typeface="Courier New" pitchFamily="49" charset="0"/>
              </a:rPr>
              <a:t>    TCCR1A=0X43;   //Fast PWM: TOP=OCR1A</a:t>
            </a:r>
          </a:p>
          <a:p>
            <a:pPr algn="just" rtl="0">
              <a:buClr>
                <a:schemeClr val="accent1"/>
              </a:buClr>
              <a:buSzPct val="76000"/>
            </a:pPr>
            <a:r>
              <a:rPr lang="en-US" sz="1200" b="1" dirty="0">
                <a:latin typeface="Courier New" pitchFamily="49" charset="0"/>
                <a:cs typeface="Courier New" pitchFamily="49" charset="0"/>
              </a:rPr>
              <a:t>    TCCR1B=0X1A;   //</a:t>
            </a:r>
            <a:r>
              <a:rPr lang="en-US" sz="1200" b="1" dirty="0" err="1">
                <a:latin typeface="Courier New" pitchFamily="49" charset="0"/>
                <a:cs typeface="Courier New" pitchFamily="49" charset="0"/>
              </a:rPr>
              <a:t>Prescaler</a:t>
            </a:r>
            <a:r>
              <a:rPr lang="en-US" sz="1200" b="1" dirty="0">
                <a:latin typeface="Courier New" pitchFamily="49" charset="0"/>
                <a:cs typeface="Courier New" pitchFamily="49" charset="0"/>
              </a:rPr>
              <a:t>=8</a:t>
            </a:r>
          </a:p>
          <a:p>
            <a:pPr algn="just" rtl="0">
              <a:buClr>
                <a:schemeClr val="accent1"/>
              </a:buClr>
              <a:buSzPct val="76000"/>
            </a:pPr>
            <a:r>
              <a:rPr lang="en-US" sz="1200" b="1" dirty="0">
                <a:latin typeface="Courier New" pitchFamily="49" charset="0"/>
                <a:cs typeface="Courier New" pitchFamily="49" charset="0"/>
              </a:rPr>
              <a:t>                //OC1A output: Non-Inverted</a:t>
            </a:r>
          </a:p>
          <a:p>
            <a:pPr algn="just" rtl="0">
              <a:buClr>
                <a:schemeClr val="accent1"/>
              </a:buClr>
              <a:buSzPct val="76000"/>
            </a:pPr>
            <a:r>
              <a:rPr lang="en-US" sz="1200" b="1" dirty="0">
                <a:latin typeface="Courier New" pitchFamily="49" charset="0"/>
                <a:cs typeface="Courier New" pitchFamily="49" charset="0"/>
              </a:rPr>
              <a:t>}</a:t>
            </a:r>
          </a:p>
        </p:txBody>
      </p:sp>
      <p:sp>
        <p:nvSpPr>
          <p:cNvPr id="13"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92500"/>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یک موج مربعی با فرکانس 5 کیلوهرتز با شمارنده یک در وضعیت </a:t>
            </a:r>
            <a:r>
              <a:rPr lang="en-US" sz="2000" b="1" dirty="0">
                <a:latin typeface="+mn-lt"/>
                <a:cs typeface="B Mitra" pitchFamily="2" charset="-78"/>
              </a:rPr>
              <a:t>Fast PWM</a:t>
            </a:r>
          </a:p>
        </p:txBody>
      </p:sp>
      <p:pic>
        <p:nvPicPr>
          <p:cNvPr id="139270" name="Picture 13" descr="p292-1.jpg"/>
          <p:cNvPicPr>
            <a:picLocks noChangeAspect="1"/>
          </p:cNvPicPr>
          <p:nvPr/>
        </p:nvPicPr>
        <p:blipFill>
          <a:blip r:embed="rId2"/>
          <a:srcRect/>
          <a:stretch>
            <a:fillRect/>
          </a:stretch>
        </p:blipFill>
        <p:spPr bwMode="auto">
          <a:xfrm>
            <a:off x="4114800" y="1905000"/>
            <a:ext cx="4572000" cy="2286000"/>
          </a:xfrm>
          <a:prstGeom prst="rect">
            <a:avLst/>
          </a:prstGeom>
          <a:noFill/>
          <a:ln w="9525">
            <a:noFill/>
            <a:miter lim="800000"/>
            <a:headEnd/>
            <a:tailEnd/>
          </a:ln>
        </p:spPr>
      </p:pic>
      <p:sp>
        <p:nvSpPr>
          <p:cNvPr id="2" name="TextBox 1"/>
          <p:cNvSpPr txBox="1"/>
          <p:nvPr/>
        </p:nvSpPr>
        <p:spPr>
          <a:xfrm>
            <a:off x="5638800" y="4572000"/>
            <a:ext cx="1447800" cy="369332"/>
          </a:xfrm>
          <a:prstGeom prst="rect">
            <a:avLst/>
          </a:prstGeom>
          <a:noFill/>
        </p:spPr>
        <p:txBody>
          <a:bodyPr wrap="square" rtlCol="0">
            <a:spAutoFit/>
          </a:bodyPr>
          <a:lstStyle/>
          <a:p>
            <a:pPr algn="ctr"/>
            <a:r>
              <a:rPr lang="en-US" dirty="0" smtClean="0"/>
              <a:t>T23</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شناسایی وضعیتهای </a:t>
            </a:r>
            <a:r>
              <a:rPr lang="en-US" sz="2000" b="1" dirty="0">
                <a:latin typeface="+mn-lt"/>
                <a:cs typeface="B Mitra" pitchFamily="2" charset="-78"/>
              </a:rPr>
              <a:t>Phase Correct PWM</a:t>
            </a:r>
            <a:r>
              <a:rPr lang="fa-IR" sz="2000" b="1" dirty="0">
                <a:latin typeface="+mn-lt"/>
                <a:cs typeface="B Mitra" pitchFamily="2" charset="-78"/>
              </a:rPr>
              <a:t> در تایمر/کانتر یک</a:t>
            </a:r>
          </a:p>
        </p:txBody>
      </p:sp>
      <p:sp>
        <p:nvSpPr>
          <p:cNvPr id="140291"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37D58CE-450A-43A2-A43B-CB2A10743BBD}" type="slidenum">
              <a:rPr lang="fa-IR"/>
              <a:pPr fontAlgn="base">
                <a:spcBef>
                  <a:spcPct val="0"/>
                </a:spcBef>
                <a:spcAft>
                  <a:spcPct val="0"/>
                </a:spcAft>
                <a:defRPr/>
              </a:pPr>
              <a:t>105</a:t>
            </a:fld>
            <a:endParaRPr lang="fa-IR" dirty="0"/>
          </a:p>
        </p:txBody>
      </p:sp>
      <p:sp>
        <p:nvSpPr>
          <p:cNvPr id="14029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838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همانطور که قبلا اشاره شد، تایمر/کانتر یک دارای 5 وضعیت </a:t>
            </a:r>
            <a:r>
              <a:rPr lang="en-US" sz="1400" dirty="0">
                <a:latin typeface="+mn-lt"/>
                <a:cs typeface="B Mitra" pitchFamily="2" charset="-78"/>
              </a:rPr>
              <a:t>Phase Correct PWM</a:t>
            </a:r>
            <a:r>
              <a:rPr lang="fa-IR" sz="1400" dirty="0">
                <a:latin typeface="+mn-lt"/>
                <a:cs typeface="B Mitra" pitchFamily="2" charset="-78"/>
              </a:rPr>
              <a:t> </a:t>
            </a:r>
            <a:r>
              <a:rPr lang="fa-IR" dirty="0">
                <a:latin typeface="+mn-lt"/>
                <a:cs typeface="B Mitra" pitchFamily="2" charset="-78"/>
              </a:rPr>
              <a:t>است. در جدول زیر این پنج وضعیت را مشاهده میکنید.</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
        <p:nvSpPr>
          <p:cNvPr id="10" name="Content Placeholder 1"/>
          <p:cNvSpPr txBox="1">
            <a:spLocks/>
          </p:cNvSpPr>
          <p:nvPr/>
        </p:nvSpPr>
        <p:spPr>
          <a:xfrm>
            <a:off x="838200" y="5486400"/>
            <a:ext cx="7848600" cy="9144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همانطور که ملاحظه میکند، اختلاف 5 وضعیت کاری، در مقدار </a:t>
            </a:r>
            <a:r>
              <a:rPr lang="en-US" sz="1400" dirty="0">
                <a:latin typeface="+mn-lt"/>
                <a:cs typeface="B Mitra" pitchFamily="2" charset="-78"/>
              </a:rPr>
              <a:t>TOP</a:t>
            </a:r>
            <a:r>
              <a:rPr lang="fa-IR" dirty="0">
                <a:latin typeface="+mn-lt"/>
                <a:cs typeface="B Mitra" pitchFamily="2" charset="-78"/>
              </a:rPr>
              <a:t> آنهاست که در ادامه به بررسی هر یک از این موارد میپردازیم.</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40295" name="Picture 10" descr="p292-2.jpg"/>
          <p:cNvPicPr>
            <a:picLocks noChangeAspect="1"/>
          </p:cNvPicPr>
          <p:nvPr/>
        </p:nvPicPr>
        <p:blipFill>
          <a:blip r:embed="rId2"/>
          <a:srcRect/>
          <a:stretch>
            <a:fillRect/>
          </a:stretch>
        </p:blipFill>
        <p:spPr bwMode="auto">
          <a:xfrm>
            <a:off x="936625" y="2743200"/>
            <a:ext cx="7597775"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algn="just" rtl="0" fontAlgn="auto">
              <a:lnSpc>
                <a:spcPct val="150000"/>
              </a:lnSpc>
              <a:spcBef>
                <a:spcPts val="0"/>
              </a:spcBef>
              <a:spcAft>
                <a:spcPts val="0"/>
              </a:spcAft>
              <a:buClr>
                <a:schemeClr val="accent1"/>
              </a:buClr>
              <a:buSzPct val="76000"/>
              <a:defRPr/>
            </a:pPr>
            <a:r>
              <a:rPr lang="en-US" sz="2000" b="1" dirty="0">
                <a:latin typeface="+mn-lt"/>
                <a:cs typeface="B Mitra" pitchFamily="2" charset="-78"/>
              </a:rPr>
              <a:t>Phase Correct PWM, 8-bit</a:t>
            </a:r>
          </a:p>
        </p:txBody>
      </p:sp>
      <p:sp>
        <p:nvSpPr>
          <p:cNvPr id="119813"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72676F7-8DDB-4FF7-A4F6-8B3F26E3925F}" type="slidenum">
              <a:rPr lang="fa-IR"/>
              <a:pPr fontAlgn="base">
                <a:spcBef>
                  <a:spcPct val="0"/>
                </a:spcBef>
                <a:spcAft>
                  <a:spcPct val="0"/>
                </a:spcAft>
                <a:defRPr/>
              </a:pPr>
              <a:t>106</a:t>
            </a:fld>
            <a:endParaRPr lang="fa-IR" dirty="0"/>
          </a:p>
        </p:txBody>
      </p:sp>
      <p:sp>
        <p:nvSpPr>
          <p:cNvPr id="11981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sz="1400" dirty="0">
                <a:latin typeface="+mn-lt"/>
                <a:cs typeface="B Mitra" pitchFamily="2" charset="-78"/>
              </a:rPr>
              <a:t>TOP</a:t>
            </a:r>
            <a:r>
              <a:rPr lang="fa-IR" dirty="0">
                <a:latin typeface="+mn-lt"/>
                <a:cs typeface="B Mitra" pitchFamily="2" charset="-78"/>
              </a:rPr>
              <a:t> شمارنده برابر با </a:t>
            </a:r>
            <a:r>
              <a:rPr lang="en-US" sz="1400" dirty="0">
                <a:latin typeface="+mn-lt"/>
                <a:cs typeface="B Mitra" pitchFamily="2" charset="-78"/>
              </a:rPr>
              <a:t>0x00FF</a:t>
            </a:r>
            <a:r>
              <a:rPr lang="fa-IR" dirty="0">
                <a:latin typeface="+mn-lt"/>
                <a:cs typeface="B Mitra" pitchFamily="2" charset="-78"/>
              </a:rPr>
              <a:t> خواهد بود و مشابه با تایمر/کانتر صفر عمل میکند. بدین ترتیب ثبات </a:t>
            </a:r>
            <a:r>
              <a:rPr lang="en-US" sz="1400" dirty="0">
                <a:latin typeface="+mn-lt"/>
                <a:cs typeface="B Mitra" pitchFamily="2" charset="-78"/>
              </a:rPr>
              <a:t>TCNT1</a:t>
            </a:r>
            <a:r>
              <a:rPr lang="fa-IR" dirty="0">
                <a:latin typeface="+mn-lt"/>
                <a:cs typeface="B Mitra" pitchFamily="2" charset="-78"/>
              </a:rPr>
              <a:t> اعداد صفر تا 255 را شمرده و پس از رسیدن به </a:t>
            </a:r>
            <a:r>
              <a:rPr lang="en-US" dirty="0">
                <a:latin typeface="+mn-lt"/>
                <a:cs typeface="B Mitra" pitchFamily="2" charset="-78"/>
              </a:rPr>
              <a:t>TOP</a:t>
            </a:r>
            <a:r>
              <a:rPr lang="fa-IR" dirty="0">
                <a:latin typeface="+mn-lt"/>
                <a:cs typeface="B Mitra" pitchFamily="2" charset="-78"/>
              </a:rPr>
              <a:t> به صورت نزولی تا صفر میشمارد. در لحظه صفر شدن شمارنده، شده و فلگ </a:t>
            </a:r>
            <a:r>
              <a:rPr lang="en-US" sz="1400" dirty="0">
                <a:latin typeface="+mn-lt"/>
                <a:cs typeface="B Mitra" pitchFamily="2" charset="-78"/>
              </a:rPr>
              <a:t>TOV1</a:t>
            </a:r>
            <a:r>
              <a:rPr lang="fa-IR" dirty="0">
                <a:latin typeface="+mn-lt"/>
                <a:cs typeface="B Mitra" pitchFamily="2" charset="-78"/>
              </a:rPr>
              <a:t> یک میشود. فرکانس سیگنال ایجاد شده از رابطه زیر قابل محاسبه است:</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graphicFrame>
        <p:nvGraphicFramePr>
          <p:cNvPr id="119810" name="Object 2"/>
          <p:cNvGraphicFramePr>
            <a:graphicFrameLocks noChangeAspect="1"/>
          </p:cNvGraphicFramePr>
          <p:nvPr/>
        </p:nvGraphicFramePr>
        <p:xfrm>
          <a:off x="2740025" y="4114800"/>
          <a:ext cx="3775075" cy="958850"/>
        </p:xfrm>
        <a:graphic>
          <a:graphicData uri="http://schemas.openxmlformats.org/presentationml/2006/ole">
            <mc:AlternateContent xmlns:mc="http://schemas.openxmlformats.org/markup-compatibility/2006">
              <mc:Choice xmlns:v="urn:schemas-microsoft-com:vml" Requires="v">
                <p:oleObj spid="_x0000_s119890" name="Equation" r:id="rId3" imgW="1549080" imgH="393480" progId="Equation.3">
                  <p:embed/>
                </p:oleObj>
              </mc:Choice>
              <mc:Fallback>
                <p:oleObj name="Equation" r:id="rId3" imgW="154908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0025" y="4114800"/>
                        <a:ext cx="377507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algn="just" rtl="0" fontAlgn="auto">
              <a:lnSpc>
                <a:spcPct val="150000"/>
              </a:lnSpc>
              <a:spcBef>
                <a:spcPts val="0"/>
              </a:spcBef>
              <a:spcAft>
                <a:spcPts val="0"/>
              </a:spcAft>
              <a:buClr>
                <a:schemeClr val="accent1"/>
              </a:buClr>
              <a:buSzPct val="76000"/>
              <a:defRPr/>
            </a:pPr>
            <a:r>
              <a:rPr lang="en-US" sz="2000" b="1" dirty="0">
                <a:latin typeface="+mn-lt"/>
                <a:cs typeface="B Mitra" pitchFamily="2" charset="-78"/>
              </a:rPr>
              <a:t>Phase Correct PWM, 9-bit</a:t>
            </a:r>
          </a:p>
        </p:txBody>
      </p:sp>
      <p:sp>
        <p:nvSpPr>
          <p:cNvPr id="120837"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01959976-14CC-46AD-9DE8-C6710F7CA25C}" type="slidenum">
              <a:rPr lang="fa-IR"/>
              <a:pPr fontAlgn="base">
                <a:spcBef>
                  <a:spcPct val="0"/>
                </a:spcBef>
                <a:spcAft>
                  <a:spcPct val="0"/>
                </a:spcAft>
                <a:defRPr/>
              </a:pPr>
              <a:t>107</a:t>
            </a:fld>
            <a:endParaRPr lang="fa-IR" dirty="0"/>
          </a:p>
        </p:txBody>
      </p:sp>
      <p:sp>
        <p:nvSpPr>
          <p:cNvPr id="12083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sz="1400" dirty="0">
                <a:latin typeface="+mn-lt"/>
                <a:cs typeface="B Mitra" pitchFamily="2" charset="-78"/>
              </a:rPr>
              <a:t>TOP</a:t>
            </a:r>
            <a:r>
              <a:rPr lang="fa-IR" dirty="0">
                <a:latin typeface="+mn-lt"/>
                <a:cs typeface="B Mitra" pitchFamily="2" charset="-78"/>
              </a:rPr>
              <a:t> شمارنده برابر با </a:t>
            </a:r>
            <a:r>
              <a:rPr lang="en-US" sz="1400" dirty="0">
                <a:latin typeface="+mn-lt"/>
                <a:cs typeface="B Mitra" pitchFamily="2" charset="-78"/>
              </a:rPr>
              <a:t>0x01FF</a:t>
            </a:r>
            <a:r>
              <a:rPr lang="fa-IR" dirty="0">
                <a:latin typeface="+mn-lt"/>
                <a:cs typeface="B Mitra" pitchFamily="2" charset="-78"/>
              </a:rPr>
              <a:t> خواهد بود و مشابه با تایمر/کانتر صفر عمل میکند. بدین ترتیب ثبات </a:t>
            </a:r>
            <a:r>
              <a:rPr lang="en-US" sz="1400" dirty="0">
                <a:latin typeface="+mn-lt"/>
                <a:cs typeface="B Mitra" pitchFamily="2" charset="-78"/>
              </a:rPr>
              <a:t>TCNT1</a:t>
            </a:r>
            <a:r>
              <a:rPr lang="fa-IR" dirty="0">
                <a:latin typeface="+mn-lt"/>
                <a:cs typeface="B Mitra" pitchFamily="2" charset="-78"/>
              </a:rPr>
              <a:t> اعداد صفر تا 511 را شمرده و پس از رسیدن به </a:t>
            </a:r>
            <a:r>
              <a:rPr lang="en-US" dirty="0">
                <a:latin typeface="+mn-lt"/>
                <a:cs typeface="B Mitra" pitchFamily="2" charset="-78"/>
              </a:rPr>
              <a:t>TOP</a:t>
            </a:r>
            <a:r>
              <a:rPr lang="fa-IR" dirty="0">
                <a:latin typeface="+mn-lt"/>
                <a:cs typeface="B Mitra" pitchFamily="2" charset="-78"/>
              </a:rPr>
              <a:t> به صورت نزولی تا صفر میشمارد. در لحظه صفر شدن شمارنده، شده و فلگ </a:t>
            </a:r>
            <a:r>
              <a:rPr lang="en-US" sz="1400" dirty="0">
                <a:latin typeface="+mn-lt"/>
                <a:cs typeface="B Mitra" pitchFamily="2" charset="-78"/>
              </a:rPr>
              <a:t>TOV1</a:t>
            </a:r>
            <a:r>
              <a:rPr lang="fa-IR" dirty="0">
                <a:latin typeface="+mn-lt"/>
                <a:cs typeface="B Mitra" pitchFamily="2" charset="-78"/>
              </a:rPr>
              <a:t> یک میشود. فرکانس سیگنال ایجاد شده از رابطه زیر قابل محاسبه است:</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graphicFrame>
        <p:nvGraphicFramePr>
          <p:cNvPr id="120834" name="Object 2"/>
          <p:cNvGraphicFramePr>
            <a:graphicFrameLocks noChangeAspect="1"/>
          </p:cNvGraphicFramePr>
          <p:nvPr/>
        </p:nvGraphicFramePr>
        <p:xfrm>
          <a:off x="2755900" y="4114800"/>
          <a:ext cx="3743325" cy="958850"/>
        </p:xfrm>
        <a:graphic>
          <a:graphicData uri="http://schemas.openxmlformats.org/presentationml/2006/ole">
            <mc:AlternateContent xmlns:mc="http://schemas.openxmlformats.org/markup-compatibility/2006">
              <mc:Choice xmlns:v="urn:schemas-microsoft-com:vml" Requires="v">
                <p:oleObj spid="_x0000_s120914" name="Equation" r:id="rId3" imgW="1536480" imgH="393480" progId="Equation.3">
                  <p:embed/>
                </p:oleObj>
              </mc:Choice>
              <mc:Fallback>
                <p:oleObj name="Equation" r:id="rId3" imgW="153648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4114800"/>
                        <a:ext cx="37433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algn="just" rtl="0" fontAlgn="auto">
              <a:lnSpc>
                <a:spcPct val="150000"/>
              </a:lnSpc>
              <a:spcBef>
                <a:spcPts val="0"/>
              </a:spcBef>
              <a:spcAft>
                <a:spcPts val="0"/>
              </a:spcAft>
              <a:buClr>
                <a:schemeClr val="accent1"/>
              </a:buClr>
              <a:buSzPct val="76000"/>
              <a:defRPr/>
            </a:pPr>
            <a:r>
              <a:rPr lang="en-US" sz="2000" b="1" dirty="0">
                <a:latin typeface="+mn-lt"/>
                <a:cs typeface="B Mitra" pitchFamily="2" charset="-78"/>
              </a:rPr>
              <a:t>Phase Correct PWM, 10-bit</a:t>
            </a:r>
          </a:p>
        </p:txBody>
      </p:sp>
      <p:sp>
        <p:nvSpPr>
          <p:cNvPr id="121861"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57B411E-087D-4E47-889E-D866EB463AF8}" type="slidenum">
              <a:rPr lang="fa-IR"/>
              <a:pPr fontAlgn="base">
                <a:spcBef>
                  <a:spcPct val="0"/>
                </a:spcBef>
                <a:spcAft>
                  <a:spcPct val="0"/>
                </a:spcAft>
                <a:defRPr/>
              </a:pPr>
              <a:t>108</a:t>
            </a:fld>
            <a:endParaRPr lang="fa-IR" dirty="0"/>
          </a:p>
        </p:txBody>
      </p:sp>
      <p:sp>
        <p:nvSpPr>
          <p:cNvPr id="12186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sz="1400" dirty="0">
                <a:latin typeface="+mn-lt"/>
                <a:cs typeface="B Mitra" pitchFamily="2" charset="-78"/>
              </a:rPr>
              <a:t>TOP</a:t>
            </a:r>
            <a:r>
              <a:rPr lang="fa-IR" dirty="0">
                <a:latin typeface="+mn-lt"/>
                <a:cs typeface="B Mitra" pitchFamily="2" charset="-78"/>
              </a:rPr>
              <a:t> شمارنده برابر با </a:t>
            </a:r>
            <a:r>
              <a:rPr lang="en-US" sz="1400" dirty="0" smtClean="0">
                <a:latin typeface="+mn-lt"/>
                <a:cs typeface="B Mitra" pitchFamily="2" charset="-78"/>
              </a:rPr>
              <a:t>0x0</a:t>
            </a:r>
            <a:r>
              <a:rPr lang="en-US" sz="1400" dirty="0">
                <a:latin typeface="+mn-lt"/>
                <a:cs typeface="B Mitra" pitchFamily="2" charset="-78"/>
              </a:rPr>
              <a:t>3</a:t>
            </a:r>
            <a:r>
              <a:rPr lang="en-US" sz="1400" dirty="0" smtClean="0">
                <a:latin typeface="+mn-lt"/>
                <a:cs typeface="B Mitra" pitchFamily="2" charset="-78"/>
              </a:rPr>
              <a:t>FF</a:t>
            </a:r>
            <a:r>
              <a:rPr lang="fa-IR" dirty="0" smtClean="0">
                <a:latin typeface="+mn-lt"/>
                <a:cs typeface="B Mitra" pitchFamily="2" charset="-78"/>
              </a:rPr>
              <a:t> </a:t>
            </a:r>
            <a:r>
              <a:rPr lang="fa-IR" dirty="0">
                <a:latin typeface="+mn-lt"/>
                <a:cs typeface="B Mitra" pitchFamily="2" charset="-78"/>
              </a:rPr>
              <a:t>خواهد بود و مشابه با تایمر/کانتر صفر عمل میکند. بدین ترتیب ثبات </a:t>
            </a:r>
            <a:r>
              <a:rPr lang="en-US" sz="1400" dirty="0">
                <a:latin typeface="+mn-lt"/>
                <a:cs typeface="B Mitra" pitchFamily="2" charset="-78"/>
              </a:rPr>
              <a:t>TCNT1</a:t>
            </a:r>
            <a:r>
              <a:rPr lang="fa-IR" dirty="0">
                <a:latin typeface="+mn-lt"/>
                <a:cs typeface="B Mitra" pitchFamily="2" charset="-78"/>
              </a:rPr>
              <a:t> اعداد صفر تا 1023 را شمرده و پس از رسیدن به </a:t>
            </a:r>
            <a:r>
              <a:rPr lang="en-US" dirty="0">
                <a:latin typeface="+mn-lt"/>
                <a:cs typeface="B Mitra" pitchFamily="2" charset="-78"/>
              </a:rPr>
              <a:t>TOP</a:t>
            </a:r>
            <a:r>
              <a:rPr lang="fa-IR" dirty="0">
                <a:latin typeface="+mn-lt"/>
                <a:cs typeface="B Mitra" pitchFamily="2" charset="-78"/>
              </a:rPr>
              <a:t> به صورت نزولی تا صفر میشمارد. در لحظه صفر شدن شمارنده، شده و فلگ </a:t>
            </a:r>
            <a:r>
              <a:rPr lang="en-US" sz="1400" dirty="0">
                <a:latin typeface="+mn-lt"/>
                <a:cs typeface="B Mitra" pitchFamily="2" charset="-78"/>
              </a:rPr>
              <a:t>TOV1</a:t>
            </a:r>
            <a:r>
              <a:rPr lang="fa-IR" dirty="0">
                <a:latin typeface="+mn-lt"/>
                <a:cs typeface="B Mitra" pitchFamily="2" charset="-78"/>
              </a:rPr>
              <a:t> یک میشود. فرکانس سیگنال ایجاد شده از رابطه زیر قابل محاسبه است:</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graphicFrame>
        <p:nvGraphicFramePr>
          <p:cNvPr id="121858" name="Object 2"/>
          <p:cNvGraphicFramePr>
            <a:graphicFrameLocks noChangeAspect="1"/>
          </p:cNvGraphicFramePr>
          <p:nvPr/>
        </p:nvGraphicFramePr>
        <p:xfrm>
          <a:off x="2663825" y="4114800"/>
          <a:ext cx="3929063" cy="958850"/>
        </p:xfrm>
        <a:graphic>
          <a:graphicData uri="http://schemas.openxmlformats.org/presentationml/2006/ole">
            <mc:AlternateContent xmlns:mc="http://schemas.openxmlformats.org/markup-compatibility/2006">
              <mc:Choice xmlns:v="urn:schemas-microsoft-com:vml" Requires="v">
                <p:oleObj spid="_x0000_s121939" name="Equation" r:id="rId3" imgW="1612800" imgH="393480" progId="Equation.3">
                  <p:embed/>
                </p:oleObj>
              </mc:Choice>
              <mc:Fallback>
                <p:oleObj name="Equation" r:id="rId3" imgW="161280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4114800"/>
                        <a:ext cx="3929063"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algn="just" rtl="0" fontAlgn="auto">
              <a:lnSpc>
                <a:spcPct val="150000"/>
              </a:lnSpc>
              <a:spcBef>
                <a:spcPts val="0"/>
              </a:spcBef>
              <a:spcAft>
                <a:spcPts val="0"/>
              </a:spcAft>
              <a:buClr>
                <a:schemeClr val="accent1"/>
              </a:buClr>
              <a:buSzPct val="76000"/>
              <a:defRPr/>
            </a:pPr>
            <a:r>
              <a:rPr lang="en-US" sz="2000" b="1" dirty="0">
                <a:latin typeface="+mn-lt"/>
                <a:cs typeface="B Mitra" pitchFamily="2" charset="-78"/>
              </a:rPr>
              <a:t>Phase Correct PWM, TOP=ICR1</a:t>
            </a:r>
          </a:p>
        </p:txBody>
      </p:sp>
      <p:sp>
        <p:nvSpPr>
          <p:cNvPr id="122886"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46CE2A2-C947-45CE-9439-C05C23C205E0}" type="slidenum">
              <a:rPr lang="fa-IR"/>
              <a:pPr fontAlgn="base">
                <a:spcBef>
                  <a:spcPct val="0"/>
                </a:spcBef>
                <a:spcAft>
                  <a:spcPct val="0"/>
                </a:spcAft>
                <a:defRPr/>
              </a:pPr>
              <a:t>109</a:t>
            </a:fld>
            <a:endParaRPr lang="fa-IR" dirty="0"/>
          </a:p>
        </p:txBody>
      </p:sp>
      <p:sp>
        <p:nvSpPr>
          <p:cNvPr id="12288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sz="1400" dirty="0">
                <a:latin typeface="+mn-lt"/>
                <a:cs typeface="B Mitra" pitchFamily="2" charset="-78"/>
              </a:rPr>
              <a:t>TOP</a:t>
            </a:r>
            <a:r>
              <a:rPr lang="fa-IR" dirty="0">
                <a:latin typeface="+mn-lt"/>
                <a:cs typeface="B Mitra" pitchFamily="2" charset="-78"/>
              </a:rPr>
              <a:t> شمارنده برابر با </a:t>
            </a:r>
            <a:r>
              <a:rPr lang="fa-IR" sz="1400" dirty="0">
                <a:latin typeface="+mn-lt"/>
                <a:cs typeface="B Mitra" pitchFamily="2" charset="-78"/>
              </a:rPr>
              <a:t>مقدار ثبات </a:t>
            </a:r>
            <a:r>
              <a:rPr lang="en-US" sz="1400" dirty="0">
                <a:latin typeface="+mn-lt"/>
                <a:cs typeface="B Mitra" pitchFamily="2" charset="-78"/>
              </a:rPr>
              <a:t>ICR1</a:t>
            </a:r>
            <a:r>
              <a:rPr lang="fa-IR" sz="1400" dirty="0">
                <a:latin typeface="+mn-lt"/>
                <a:cs typeface="B Mitra" pitchFamily="2" charset="-78"/>
              </a:rPr>
              <a:t> </a:t>
            </a:r>
            <a:r>
              <a:rPr lang="fa-IR" dirty="0">
                <a:latin typeface="+mn-lt"/>
                <a:cs typeface="B Mitra" pitchFamily="2" charset="-78"/>
              </a:rPr>
              <a:t>خواهد بود و رزولوشن سیگنال ایجاد شده از رابطه زیر بدست میآید: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بدین ترتیب، رشته شمارش ثبات </a:t>
            </a:r>
            <a:r>
              <a:rPr lang="en-US" dirty="0">
                <a:latin typeface="+mn-lt"/>
                <a:cs typeface="B Mitra" pitchFamily="2" charset="-78"/>
              </a:rPr>
              <a:t>TCNT1</a:t>
            </a:r>
            <a:r>
              <a:rPr lang="fa-IR" dirty="0">
                <a:latin typeface="+mn-lt"/>
                <a:cs typeface="B Mitra" pitchFamily="2" charset="-78"/>
              </a:rPr>
              <a:t> اعداد صفر تا </a:t>
            </a:r>
            <a:r>
              <a:rPr lang="en-US" dirty="0">
                <a:latin typeface="+mn-lt"/>
                <a:cs typeface="B Mitra" pitchFamily="2" charset="-78"/>
              </a:rPr>
              <a:t>ICR1</a:t>
            </a:r>
            <a:r>
              <a:rPr lang="fa-IR" dirty="0">
                <a:latin typeface="+mn-lt"/>
                <a:cs typeface="B Mitra" pitchFamily="2" charset="-78"/>
              </a:rPr>
              <a:t> را شمرده و پس از رسیدن به مقدار </a:t>
            </a:r>
            <a:r>
              <a:rPr lang="en-US" dirty="0">
                <a:latin typeface="+mn-lt"/>
                <a:cs typeface="B Mitra" pitchFamily="2" charset="-78"/>
              </a:rPr>
              <a:t>ICR1</a:t>
            </a:r>
            <a:r>
              <a:rPr lang="fa-IR" dirty="0">
                <a:latin typeface="+mn-lt"/>
                <a:cs typeface="B Mitra" pitchFamily="2" charset="-78"/>
              </a:rPr>
              <a:t>، به صورت نزولی تا صفر میشمارد. در لحظه صفر شدن شمارنده، فلگ </a:t>
            </a:r>
            <a:r>
              <a:rPr lang="en-US" dirty="0">
                <a:latin typeface="+mn-lt"/>
                <a:cs typeface="B Mitra" pitchFamily="2" charset="-78"/>
              </a:rPr>
              <a:t>TOV1</a:t>
            </a:r>
            <a:r>
              <a:rPr lang="fa-IR" dirty="0">
                <a:latin typeface="+mn-lt"/>
                <a:cs typeface="B Mitra" pitchFamily="2" charset="-78"/>
              </a:rPr>
              <a:t> یک میشود. فرکانس سیگنال ایجاد شده از رابطه زیر قابل محاسبه است:</a:t>
            </a:r>
          </a:p>
        </p:txBody>
      </p:sp>
      <p:graphicFrame>
        <p:nvGraphicFramePr>
          <p:cNvPr id="122882" name="Object 2"/>
          <p:cNvGraphicFramePr>
            <a:graphicFrameLocks noChangeAspect="1"/>
          </p:cNvGraphicFramePr>
          <p:nvPr/>
        </p:nvGraphicFramePr>
        <p:xfrm>
          <a:off x="1020763" y="4876800"/>
          <a:ext cx="3960812" cy="958850"/>
        </p:xfrm>
        <a:graphic>
          <a:graphicData uri="http://schemas.openxmlformats.org/presentationml/2006/ole">
            <mc:AlternateContent xmlns:mc="http://schemas.openxmlformats.org/markup-compatibility/2006">
              <mc:Choice xmlns:v="urn:schemas-microsoft-com:vml" Requires="v">
                <p:oleObj spid="_x0000_s123042" name="Equation" r:id="rId3" imgW="1625400" imgH="393480" progId="Equation.3">
                  <p:embed/>
                </p:oleObj>
              </mc:Choice>
              <mc:Fallback>
                <p:oleObj name="Equation" r:id="rId3" imgW="162540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63" y="4876800"/>
                        <a:ext cx="3960812"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3" name="Object 3"/>
          <p:cNvGraphicFramePr>
            <a:graphicFrameLocks noChangeAspect="1"/>
          </p:cNvGraphicFramePr>
          <p:nvPr/>
        </p:nvGraphicFramePr>
        <p:xfrm>
          <a:off x="914400" y="2895600"/>
          <a:ext cx="2978150" cy="762000"/>
        </p:xfrm>
        <a:graphic>
          <a:graphicData uri="http://schemas.openxmlformats.org/presentationml/2006/ole">
            <mc:AlternateContent xmlns:mc="http://schemas.openxmlformats.org/markup-compatibility/2006">
              <mc:Choice xmlns:v="urn:schemas-microsoft-com:vml" Requires="v">
                <p:oleObj spid="_x0000_s123043" name="Equation" r:id="rId5" imgW="1638000" imgH="419040" progId="Equation.3">
                  <p:embed/>
                </p:oleObj>
              </mc:Choice>
              <mc:Fallback>
                <p:oleObj name="Equation" r:id="rId5" imgW="1638000" imgH="419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895600"/>
                        <a:ext cx="29781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9144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a:t>
            </a:r>
            <a:r>
              <a:rPr lang="fa-IR" sz="2000" b="1" dirty="0" smtClean="0">
                <a:latin typeface="+mn-lt"/>
                <a:cs typeface="B Mitra" pitchFamily="2" charset="-78"/>
              </a:rPr>
              <a:t>دقیق </a:t>
            </a:r>
            <a:r>
              <a:rPr lang="fa-IR" sz="2000" b="1" dirty="0">
                <a:latin typeface="+mn-lt"/>
                <a:cs typeface="B Mitra" pitchFamily="2" charset="-78"/>
              </a:rPr>
              <a:t>تر با تایمر/کانتر صفر</a:t>
            </a:r>
          </a:p>
          <a:p>
            <a:pPr algn="just" fontAlgn="auto">
              <a:lnSpc>
                <a:spcPct val="150000"/>
              </a:lnSpc>
              <a:spcBef>
                <a:spcPts val="0"/>
              </a:spcBef>
              <a:spcAft>
                <a:spcPts val="0"/>
              </a:spcAft>
              <a:buClr>
                <a:schemeClr val="accent1"/>
              </a:buClr>
              <a:buSzPct val="68000"/>
              <a:defRPr/>
            </a:pPr>
            <a:r>
              <a:rPr lang="fa-IR" sz="2000" dirty="0">
                <a:latin typeface="+mn-lt"/>
                <a:cs typeface="B Mitra" pitchFamily="2" charset="-78"/>
              </a:rPr>
              <a:t>برای ایجاد زمینه ای جهت بررسی سخت افزار تایمر، اجزاء معرفی شده قبلی را در نمودار بلوکی زیر ملاحظه نمایید.</a:t>
            </a: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sp>
        <p:nvSpPr>
          <p:cNvPr id="6" name="Content Placeholder 1"/>
          <p:cNvSpPr txBox="1">
            <a:spLocks/>
          </p:cNvSpPr>
          <p:nvPr/>
        </p:nvSpPr>
        <p:spPr>
          <a:xfrm>
            <a:off x="457200" y="3962400"/>
            <a:ext cx="8229600" cy="2209800"/>
          </a:xfrm>
          <a:prstGeom prst="rect">
            <a:avLst/>
          </a:prstGeom>
          <a:noFill/>
        </p:spPr>
        <p:txBody>
          <a:bodyPr>
            <a:normAutofit fontScale="92500" lnSpcReduction="10000"/>
          </a:bodyPr>
          <a:lstStyle/>
          <a:p>
            <a:pPr algn="just" fontAlgn="auto">
              <a:lnSpc>
                <a:spcPct val="150000"/>
              </a:lnSpc>
              <a:spcBef>
                <a:spcPts val="0"/>
              </a:spcBef>
              <a:spcAft>
                <a:spcPts val="0"/>
              </a:spcAft>
              <a:buClr>
                <a:schemeClr val="accent1"/>
              </a:buClr>
              <a:buSzPct val="76000"/>
              <a:buFont typeface="Wingdings" pitchFamily="2" charset="2"/>
              <a:buChar char="§"/>
              <a:defRPr/>
            </a:pPr>
            <a:r>
              <a:rPr lang="fa-IR" sz="2000" dirty="0">
                <a:latin typeface="+mn-lt"/>
                <a:cs typeface="B Mitra" pitchFamily="2" charset="-78"/>
              </a:rPr>
              <a:t> تایمر صفر شامل یک ثبات شمارنده به نام </a:t>
            </a:r>
            <a:r>
              <a:rPr lang="en-US" sz="1600" dirty="0">
                <a:latin typeface="+mn-lt"/>
                <a:cs typeface="B Mitra" pitchFamily="2" charset="-78"/>
              </a:rPr>
              <a:t>TCNT0</a:t>
            </a:r>
            <a:r>
              <a:rPr lang="fa-IR" sz="2000" dirty="0">
                <a:latin typeface="+mn-lt"/>
                <a:cs typeface="B Mitra" pitchFamily="2" charset="-78"/>
              </a:rPr>
              <a:t> است که نقش خروجی فلیپ فلاپها را دارد.</a:t>
            </a:r>
          </a:p>
          <a:p>
            <a:pPr algn="just" fontAlgn="auto">
              <a:lnSpc>
                <a:spcPct val="150000"/>
              </a:lnSpc>
              <a:spcBef>
                <a:spcPts val="0"/>
              </a:spcBef>
              <a:spcAft>
                <a:spcPts val="0"/>
              </a:spcAft>
              <a:buClr>
                <a:schemeClr val="accent1"/>
              </a:buClr>
              <a:buSzPct val="76000"/>
              <a:buFont typeface="Wingdings" pitchFamily="2" charset="2"/>
              <a:buChar char="§"/>
              <a:defRPr/>
            </a:pPr>
            <a:r>
              <a:rPr lang="fa-IR" sz="2000" dirty="0">
                <a:latin typeface="+mn-lt"/>
                <a:cs typeface="B Mitra" pitchFamily="2" charset="-78"/>
              </a:rPr>
              <a:t> این شمارنده با رسیدن به انتهای رشته شمارش (255)، سرریز شده و مجددا از صفر میشمارد، در این لحظه فلگ </a:t>
            </a:r>
            <a:r>
              <a:rPr lang="en-US" sz="1600" dirty="0">
                <a:latin typeface="+mn-lt"/>
                <a:cs typeface="B Mitra" pitchFamily="2" charset="-78"/>
              </a:rPr>
              <a:t>TOV0</a:t>
            </a:r>
            <a:r>
              <a:rPr lang="fa-IR" sz="2000" dirty="0">
                <a:latin typeface="+mn-lt"/>
                <a:cs typeface="B Mitra" pitchFamily="2" charset="-78"/>
              </a:rPr>
              <a:t> یک میشود.</a:t>
            </a:r>
          </a:p>
          <a:p>
            <a:pPr algn="just" fontAlgn="auto">
              <a:lnSpc>
                <a:spcPct val="150000"/>
              </a:lnSpc>
              <a:spcBef>
                <a:spcPts val="0"/>
              </a:spcBef>
              <a:spcAft>
                <a:spcPts val="0"/>
              </a:spcAft>
              <a:buClr>
                <a:schemeClr val="accent1"/>
              </a:buClr>
              <a:buSzPct val="76000"/>
              <a:buFont typeface="Wingdings" pitchFamily="2" charset="2"/>
              <a:buChar char="§"/>
              <a:defRPr/>
            </a:pPr>
            <a:r>
              <a:rPr lang="fa-IR" sz="2000" dirty="0">
                <a:latin typeface="+mn-lt"/>
                <a:cs typeface="B Mitra" pitchFamily="2" charset="-78"/>
              </a:rPr>
              <a:t> ثبات </a:t>
            </a:r>
            <a:r>
              <a:rPr lang="en-US" sz="1600" dirty="0">
                <a:latin typeface="+mn-lt"/>
                <a:cs typeface="B Mitra" pitchFamily="2" charset="-78"/>
              </a:rPr>
              <a:t>TCNT0</a:t>
            </a:r>
            <a:r>
              <a:rPr lang="fa-IR" sz="2000" dirty="0">
                <a:latin typeface="+mn-lt"/>
                <a:cs typeface="B Mitra" pitchFamily="2" charset="-78"/>
              </a:rPr>
              <a:t> برای شمارش نیاز با پالس کلاک دارد. این پالس میتواند از دو منبع پایه </a:t>
            </a:r>
            <a:r>
              <a:rPr lang="en-US" sz="1600" dirty="0">
                <a:latin typeface="+mn-lt"/>
                <a:cs typeface="B Mitra" pitchFamily="2" charset="-78"/>
              </a:rPr>
              <a:t>T0</a:t>
            </a:r>
            <a:r>
              <a:rPr lang="fa-IR" sz="2000" dirty="0">
                <a:latin typeface="+mn-lt"/>
                <a:cs typeface="B Mitra" pitchFamily="2" charset="-78"/>
              </a:rPr>
              <a:t> یا کلاک سیستم تامین شود که در وضعیت اول، شمارنده  یا کانتر نام دارد و در وضعیت دوم تایمر یا زمان سنج نامیده میشود.</a:t>
            </a: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pic>
        <p:nvPicPr>
          <p:cNvPr id="27652" name="Picture 6" descr="p234-1.jpg"/>
          <p:cNvPicPr>
            <a:picLocks noChangeAspect="1"/>
          </p:cNvPicPr>
          <p:nvPr/>
        </p:nvPicPr>
        <p:blipFill>
          <a:blip r:embed="rId2"/>
          <a:srcRect/>
          <a:stretch>
            <a:fillRect/>
          </a:stretch>
        </p:blipFill>
        <p:spPr bwMode="auto">
          <a:xfrm>
            <a:off x="457200" y="2514600"/>
            <a:ext cx="8232775" cy="1279525"/>
          </a:xfrm>
          <a:prstGeom prst="rect">
            <a:avLst/>
          </a:prstGeom>
          <a:noFill/>
          <a:ln w="9525">
            <a:noFill/>
            <a:miter lim="800000"/>
            <a:headEnd/>
            <a:tailEnd/>
          </a:ln>
        </p:spPr>
      </p:pic>
      <p:sp>
        <p:nvSpPr>
          <p:cNvPr id="27653" name="Slide Number Placeholder 7"/>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3370A9F-F557-4712-91A3-D9A7FD1DE076}" type="slidenum">
              <a:rPr lang="fa-IR"/>
              <a:pPr fontAlgn="base">
                <a:spcBef>
                  <a:spcPct val="0"/>
                </a:spcBef>
                <a:spcAft>
                  <a:spcPct val="0"/>
                </a:spcAft>
                <a:defRPr/>
              </a:pPr>
              <a:t>11</a:t>
            </a:fld>
            <a:endParaRPr lang="fa-IR"/>
          </a:p>
        </p:txBody>
      </p:sp>
      <p:sp>
        <p:nvSpPr>
          <p:cNvPr id="2765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algn="just" rtl="0" fontAlgn="auto">
              <a:lnSpc>
                <a:spcPct val="150000"/>
              </a:lnSpc>
              <a:spcBef>
                <a:spcPts val="0"/>
              </a:spcBef>
              <a:spcAft>
                <a:spcPts val="0"/>
              </a:spcAft>
              <a:buClr>
                <a:schemeClr val="accent1"/>
              </a:buClr>
              <a:buSzPct val="76000"/>
              <a:defRPr/>
            </a:pPr>
            <a:r>
              <a:rPr lang="en-US" sz="2000" b="1" dirty="0">
                <a:latin typeface="+mn-lt"/>
                <a:cs typeface="B Mitra" pitchFamily="2" charset="-78"/>
              </a:rPr>
              <a:t>Phase Correct PWM, TOP=OCR1A</a:t>
            </a:r>
          </a:p>
        </p:txBody>
      </p:sp>
      <p:sp>
        <p:nvSpPr>
          <p:cNvPr id="123910"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14D24C9-0E58-47F9-BA0A-F07BA4DEED5C}" type="slidenum">
              <a:rPr lang="fa-IR"/>
              <a:pPr fontAlgn="base">
                <a:spcBef>
                  <a:spcPct val="0"/>
                </a:spcBef>
                <a:spcAft>
                  <a:spcPct val="0"/>
                </a:spcAft>
                <a:defRPr/>
              </a:pPr>
              <a:t>110</a:t>
            </a:fld>
            <a:endParaRPr lang="fa-IR" dirty="0"/>
          </a:p>
        </p:txBody>
      </p:sp>
      <p:sp>
        <p:nvSpPr>
          <p:cNvPr id="12391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sz="1400" dirty="0">
                <a:latin typeface="+mn-lt"/>
                <a:cs typeface="B Mitra" pitchFamily="2" charset="-78"/>
              </a:rPr>
              <a:t>TOP</a:t>
            </a:r>
            <a:r>
              <a:rPr lang="fa-IR" dirty="0">
                <a:latin typeface="+mn-lt"/>
                <a:cs typeface="B Mitra" pitchFamily="2" charset="-78"/>
              </a:rPr>
              <a:t> شمارنده برابر با </a:t>
            </a:r>
            <a:r>
              <a:rPr lang="fa-IR" sz="1400" dirty="0">
                <a:latin typeface="+mn-lt"/>
                <a:cs typeface="B Mitra" pitchFamily="2" charset="-78"/>
              </a:rPr>
              <a:t>مقدار ثبات </a:t>
            </a:r>
            <a:r>
              <a:rPr lang="en-US" sz="1400" dirty="0">
                <a:latin typeface="+mn-lt"/>
                <a:cs typeface="B Mitra" pitchFamily="2" charset="-78"/>
              </a:rPr>
              <a:t>OCR1A</a:t>
            </a:r>
            <a:r>
              <a:rPr lang="fa-IR" sz="1400" dirty="0">
                <a:latin typeface="+mn-lt"/>
                <a:cs typeface="B Mitra" pitchFamily="2" charset="-78"/>
              </a:rPr>
              <a:t> </a:t>
            </a:r>
            <a:r>
              <a:rPr lang="fa-IR" dirty="0">
                <a:latin typeface="+mn-lt"/>
                <a:cs typeface="B Mitra" pitchFamily="2" charset="-78"/>
              </a:rPr>
              <a:t>شده و رزولوشن سیگنال ایجاد شده از رابطه زیر بدست میآید: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بدین ترتیب، رشته شمارش ثبات </a:t>
            </a:r>
            <a:r>
              <a:rPr lang="en-US" dirty="0">
                <a:latin typeface="+mn-lt"/>
                <a:cs typeface="B Mitra" pitchFamily="2" charset="-78"/>
              </a:rPr>
              <a:t>TCNT1</a:t>
            </a:r>
            <a:r>
              <a:rPr lang="fa-IR" dirty="0">
                <a:latin typeface="+mn-lt"/>
                <a:cs typeface="B Mitra" pitchFamily="2" charset="-78"/>
              </a:rPr>
              <a:t> اعداد صفر تا </a:t>
            </a:r>
            <a:r>
              <a:rPr lang="en-US" dirty="0">
                <a:latin typeface="+mn-lt"/>
                <a:cs typeface="B Mitra" pitchFamily="2" charset="-78"/>
              </a:rPr>
              <a:t>OCR1A</a:t>
            </a:r>
            <a:r>
              <a:rPr lang="fa-IR" dirty="0">
                <a:latin typeface="+mn-lt"/>
                <a:cs typeface="B Mitra" pitchFamily="2" charset="-78"/>
              </a:rPr>
              <a:t> را شمرده و پس از رسیدن به مقدار </a:t>
            </a:r>
            <a:r>
              <a:rPr lang="en-US" dirty="0">
                <a:latin typeface="+mn-lt"/>
                <a:cs typeface="B Mitra" pitchFamily="2" charset="-78"/>
              </a:rPr>
              <a:t>OCR1A</a:t>
            </a:r>
            <a:r>
              <a:rPr lang="fa-IR" dirty="0">
                <a:latin typeface="+mn-lt"/>
                <a:cs typeface="B Mitra" pitchFamily="2" charset="-78"/>
              </a:rPr>
              <a:t>، به صورت نزولی تا صفر میشمارد. در لحظه صفر شدن شمارنده، فلگ </a:t>
            </a:r>
            <a:r>
              <a:rPr lang="en-US" dirty="0">
                <a:latin typeface="+mn-lt"/>
                <a:cs typeface="B Mitra" pitchFamily="2" charset="-78"/>
              </a:rPr>
              <a:t>TOV1</a:t>
            </a:r>
            <a:r>
              <a:rPr lang="fa-IR" dirty="0">
                <a:latin typeface="+mn-lt"/>
                <a:cs typeface="B Mitra" pitchFamily="2" charset="-78"/>
              </a:rPr>
              <a:t> یک میشود. فرکانس سیگنال ایجاد شده از رابطه زیر قابل محاسبه است:</a:t>
            </a:r>
          </a:p>
        </p:txBody>
      </p:sp>
      <p:graphicFrame>
        <p:nvGraphicFramePr>
          <p:cNvPr id="123906" name="Object 2"/>
          <p:cNvGraphicFramePr>
            <a:graphicFrameLocks noChangeAspect="1"/>
          </p:cNvGraphicFramePr>
          <p:nvPr/>
        </p:nvGraphicFramePr>
        <p:xfrm>
          <a:off x="819150" y="4876800"/>
          <a:ext cx="4364038" cy="958850"/>
        </p:xfrm>
        <a:graphic>
          <a:graphicData uri="http://schemas.openxmlformats.org/presentationml/2006/ole">
            <mc:AlternateContent xmlns:mc="http://schemas.openxmlformats.org/markup-compatibility/2006">
              <mc:Choice xmlns:v="urn:schemas-microsoft-com:vml" Requires="v">
                <p:oleObj spid="_x0000_s124066" name="Equation" r:id="rId3" imgW="1790640" imgH="393480" progId="Equation.3">
                  <p:embed/>
                </p:oleObj>
              </mc:Choice>
              <mc:Fallback>
                <p:oleObj name="Equation" r:id="rId3" imgW="179064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4876800"/>
                        <a:ext cx="436403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07" name="Object 3"/>
          <p:cNvGraphicFramePr>
            <a:graphicFrameLocks noChangeAspect="1"/>
          </p:cNvGraphicFramePr>
          <p:nvPr/>
        </p:nvGraphicFramePr>
        <p:xfrm>
          <a:off x="776288" y="2895600"/>
          <a:ext cx="3254375" cy="762000"/>
        </p:xfrm>
        <a:graphic>
          <a:graphicData uri="http://schemas.openxmlformats.org/presentationml/2006/ole">
            <mc:AlternateContent xmlns:mc="http://schemas.openxmlformats.org/markup-compatibility/2006">
              <mc:Choice xmlns:v="urn:schemas-microsoft-com:vml" Requires="v">
                <p:oleObj spid="_x0000_s124067" name="Equation" r:id="rId5" imgW="1790640" imgH="419040" progId="Equation.3">
                  <p:embed/>
                </p:oleObj>
              </mc:Choice>
              <mc:Fallback>
                <p:oleObj name="Equation" r:id="rId5" imgW="1790640" imgH="4190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88" y="2895600"/>
                        <a:ext cx="3254375"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روش تنظیم واحد تولید شکل موج</a:t>
            </a:r>
          </a:p>
        </p:txBody>
      </p:sp>
      <p:sp>
        <p:nvSpPr>
          <p:cNvPr id="150531"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CC07A50-ACC1-4DFB-98C4-FA529E636C15}" type="slidenum">
              <a:rPr lang="fa-IR"/>
              <a:pPr fontAlgn="base">
                <a:spcBef>
                  <a:spcPct val="0"/>
                </a:spcBef>
                <a:spcAft>
                  <a:spcPct val="0"/>
                </a:spcAft>
                <a:defRPr/>
              </a:pPr>
              <a:t>111</a:t>
            </a:fld>
            <a:endParaRPr lang="fa-IR" dirty="0"/>
          </a:p>
        </p:txBody>
      </p:sp>
      <p:sp>
        <p:nvSpPr>
          <p:cNvPr id="15053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12954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مشابه با وضعیت </a:t>
            </a:r>
            <a:r>
              <a:rPr lang="en-US" sz="1400" dirty="0">
                <a:latin typeface="+mn-lt"/>
                <a:cs typeface="B Mitra" pitchFamily="2" charset="-78"/>
              </a:rPr>
              <a:t>Fast PWM</a:t>
            </a:r>
            <a:r>
              <a:rPr lang="fa-IR" dirty="0">
                <a:latin typeface="+mn-lt"/>
                <a:cs typeface="B Mitra" pitchFamily="2" charset="-78"/>
              </a:rPr>
              <a:t>، چنانچه بخواهیم واحد تولید موج را فعال نماییم تا به صورت خودکار شکل موجی را بر روی پایه های </a:t>
            </a:r>
            <a:r>
              <a:rPr lang="en-US" sz="1400" dirty="0">
                <a:latin typeface="+mn-lt"/>
                <a:cs typeface="B Mitra" pitchFamily="2" charset="-78"/>
              </a:rPr>
              <a:t>OC1A</a:t>
            </a:r>
            <a:r>
              <a:rPr lang="fa-IR" dirty="0">
                <a:latin typeface="+mn-lt"/>
                <a:cs typeface="B Mitra" pitchFamily="2" charset="-78"/>
              </a:rPr>
              <a:t> یا </a:t>
            </a:r>
            <a:r>
              <a:rPr lang="en-US" sz="1400" dirty="0">
                <a:latin typeface="+mn-lt"/>
                <a:cs typeface="B Mitra" pitchFamily="2" charset="-78"/>
              </a:rPr>
              <a:t>OC1B</a:t>
            </a:r>
            <a:r>
              <a:rPr lang="fa-IR" dirty="0">
                <a:latin typeface="+mn-lt"/>
                <a:cs typeface="B Mitra" pitchFamily="2" charset="-78"/>
              </a:rPr>
              <a:t> ایجاد نماید، لازم است تا بیتهای </a:t>
            </a:r>
            <a:r>
              <a:rPr lang="en-US" sz="1400" dirty="0">
                <a:latin typeface="+mn-lt"/>
                <a:cs typeface="B Mitra" pitchFamily="2" charset="-78"/>
              </a:rPr>
              <a:t>COM1A[1:0]</a:t>
            </a:r>
            <a:r>
              <a:rPr lang="fa-IR" sz="1400" dirty="0">
                <a:latin typeface="+mn-lt"/>
                <a:cs typeface="B Mitra" pitchFamily="2" charset="-78"/>
              </a:rPr>
              <a:t> </a:t>
            </a:r>
            <a:r>
              <a:rPr lang="fa-IR" dirty="0">
                <a:latin typeface="+mn-lt"/>
                <a:cs typeface="B Mitra" pitchFamily="2" charset="-78"/>
              </a:rPr>
              <a:t>و </a:t>
            </a:r>
            <a:r>
              <a:rPr lang="en-US" sz="1400" dirty="0">
                <a:latin typeface="+mn-lt"/>
                <a:cs typeface="B Mitra" pitchFamily="2" charset="-78"/>
              </a:rPr>
              <a:t>COM1B[1:0]</a:t>
            </a:r>
            <a:r>
              <a:rPr lang="fa-IR" sz="1400" dirty="0">
                <a:latin typeface="+mn-lt"/>
                <a:cs typeface="B Mitra" pitchFamily="2" charset="-78"/>
              </a:rPr>
              <a:t> </a:t>
            </a:r>
            <a:r>
              <a:rPr lang="fa-IR" dirty="0">
                <a:latin typeface="+mn-lt"/>
                <a:cs typeface="B Mitra" pitchFamily="2" charset="-78"/>
              </a:rPr>
              <a:t>تنظیم شوند. حالتهای مختلفی را که این بیتها شامل میشوند در جدول زیر مشاهده مینمایید. </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50534" name="Picture 7" descr="p294.jpg"/>
          <p:cNvPicPr>
            <a:picLocks noChangeAspect="1"/>
          </p:cNvPicPr>
          <p:nvPr/>
        </p:nvPicPr>
        <p:blipFill>
          <a:blip r:embed="rId2"/>
          <a:srcRect/>
          <a:stretch>
            <a:fillRect/>
          </a:stretch>
        </p:blipFill>
        <p:spPr bwMode="auto">
          <a:xfrm>
            <a:off x="1463675" y="3048000"/>
            <a:ext cx="6613525"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روش تولید شکل موج در وضیت </a:t>
            </a:r>
            <a:r>
              <a:rPr lang="en-US" sz="2000" b="1" dirty="0">
                <a:latin typeface="+mn-lt"/>
                <a:cs typeface="B Mitra" pitchFamily="2" charset="-78"/>
              </a:rPr>
              <a:t>Phase Correct PWM</a:t>
            </a:r>
            <a:endParaRPr lang="fa-IR" sz="2000" b="1" dirty="0">
              <a:latin typeface="+mn-lt"/>
              <a:cs typeface="B Mitra" pitchFamily="2" charset="-78"/>
            </a:endParaRPr>
          </a:p>
        </p:txBody>
      </p:sp>
      <p:sp>
        <p:nvSpPr>
          <p:cNvPr id="151555"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BABB958-15FB-48C6-BE2A-6E5587BBBEC0}" type="slidenum">
              <a:rPr lang="fa-IR"/>
              <a:pPr fontAlgn="base">
                <a:spcBef>
                  <a:spcPct val="0"/>
                </a:spcBef>
                <a:spcAft>
                  <a:spcPct val="0"/>
                </a:spcAft>
                <a:defRPr/>
              </a:pPr>
              <a:t>112</a:t>
            </a:fld>
            <a:endParaRPr lang="fa-IR" dirty="0"/>
          </a:p>
        </p:txBody>
      </p:sp>
      <p:sp>
        <p:nvSpPr>
          <p:cNvPr id="151556"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36576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برای تولید شکل موج، در اولین گام لازم است تا وضعیت مناسب برای سیگنال </a:t>
            </a:r>
            <a:r>
              <a:rPr lang="en-US" dirty="0">
                <a:latin typeface="+mn-lt"/>
                <a:cs typeface="B Mitra" pitchFamily="2" charset="-78"/>
              </a:rPr>
              <a:t>PWM</a:t>
            </a:r>
            <a:r>
              <a:rPr lang="fa-IR" dirty="0">
                <a:latin typeface="+mn-lt"/>
                <a:cs typeface="B Mitra" pitchFamily="2" charset="-78"/>
              </a:rPr>
              <a:t> مورد نظر را انتخاب نمود. پس از آن میتوان با تنظیم بیتهای </a:t>
            </a:r>
            <a:r>
              <a:rPr lang="en-US" dirty="0">
                <a:latin typeface="+mn-lt"/>
                <a:cs typeface="B Mitra" pitchFamily="2" charset="-78"/>
              </a:rPr>
              <a:t>COM1A[1:0]</a:t>
            </a:r>
            <a:r>
              <a:rPr lang="fa-IR" dirty="0">
                <a:latin typeface="+mn-lt"/>
                <a:cs typeface="B Mitra" pitchFamily="2" charset="-78"/>
              </a:rPr>
              <a:t> و </a:t>
            </a:r>
            <a:r>
              <a:rPr lang="en-US" dirty="0">
                <a:latin typeface="+mn-lt"/>
                <a:cs typeface="B Mitra" pitchFamily="2" charset="-78"/>
              </a:rPr>
              <a:t>COM1B[1:0]</a:t>
            </a:r>
            <a:r>
              <a:rPr lang="fa-IR" dirty="0">
                <a:latin typeface="+mn-lt"/>
                <a:cs typeface="B Mitra" pitchFamily="2" charset="-78"/>
              </a:rPr>
              <a:t> نوع شکل سیگنال خروجی (معکوس، غیرمعکوس و یا حالت خاص را انتخاب نمود.</a:t>
            </a:r>
          </a:p>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اسلاید بعد مثالی را بررسی میکنیم.</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سیگنال </a:t>
            </a:r>
            <a:r>
              <a:rPr lang="en-US" sz="2000" b="1" dirty="0">
                <a:latin typeface="+mn-lt"/>
                <a:cs typeface="B Mitra" pitchFamily="2" charset="-78"/>
              </a:rPr>
              <a:t>PWM</a:t>
            </a:r>
            <a:r>
              <a:rPr lang="fa-IR" sz="2000" b="1" dirty="0">
                <a:latin typeface="+mn-lt"/>
                <a:cs typeface="B Mitra" pitchFamily="2" charset="-78"/>
              </a:rPr>
              <a:t> غیرمعکوس با فرکانس 500 هرتز و زمان وظیفه 75% بروی پایه </a:t>
            </a:r>
            <a:r>
              <a:rPr lang="en-US" sz="2000" b="1" dirty="0">
                <a:latin typeface="+mn-lt"/>
                <a:cs typeface="B Mitra" pitchFamily="2" charset="-78"/>
              </a:rPr>
              <a:t>OC1A</a:t>
            </a:r>
            <a:endParaRPr lang="fa-IR" sz="2000" b="1" dirty="0">
              <a:latin typeface="+mn-lt"/>
              <a:cs typeface="B Mitra" pitchFamily="2" charset="-78"/>
            </a:endParaRPr>
          </a:p>
        </p:txBody>
      </p:sp>
      <p:sp>
        <p:nvSpPr>
          <p:cNvPr id="152579"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113630E-5FE7-40E4-9E76-A25EEA78805F}" type="slidenum">
              <a:rPr lang="fa-IR"/>
              <a:pPr fontAlgn="base">
                <a:spcBef>
                  <a:spcPct val="0"/>
                </a:spcBef>
                <a:spcAft>
                  <a:spcPct val="0"/>
                </a:spcAft>
                <a:defRPr/>
              </a:pPr>
              <a:t>113</a:t>
            </a:fld>
            <a:endParaRPr lang="fa-IR" dirty="0"/>
          </a:p>
        </p:txBody>
      </p:sp>
      <p:sp>
        <p:nvSpPr>
          <p:cNvPr id="152580"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5410200" y="1828800"/>
            <a:ext cx="3276600" cy="45720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صورتی که فرکانس کلاک سیستم 8 مگاهرتز باشد و از پیش تقسیم کننده 8 استفاده نماییم، هر تیک شمارنده یک میکروثانیه طول میکشد. در نیتجه برای ایجاد فرکانس 500 هرتز باید </a:t>
            </a:r>
            <a:r>
              <a:rPr lang="en-US" sz="1400" dirty="0">
                <a:latin typeface="+mn-lt"/>
                <a:cs typeface="B Mitra" pitchFamily="2" charset="-78"/>
              </a:rPr>
              <a:t>TOP</a:t>
            </a:r>
            <a:r>
              <a:rPr lang="fa-IR" dirty="0">
                <a:latin typeface="+mn-lt"/>
                <a:cs typeface="B Mitra" pitchFamily="2" charset="-78"/>
              </a:rPr>
              <a:t> شمارنده برابر با 999 (یا </a:t>
            </a:r>
            <a:r>
              <a:rPr lang="en-US" sz="1400" dirty="0">
                <a:latin typeface="+mn-lt"/>
                <a:cs typeface="B Mitra" pitchFamily="2" charset="-78"/>
              </a:rPr>
              <a:t>0x03E7</a:t>
            </a:r>
            <a:r>
              <a:rPr lang="fa-IR" dirty="0">
                <a:latin typeface="+mn-lt"/>
                <a:cs typeface="B Mitra" pitchFamily="2" charset="-78"/>
              </a:rPr>
              <a:t>) باشد. بدین ترتیب میتوانیم از وضعیتهای 10 یا 11 استفاده نماییم. اما از آنجا که شکل موج باید بر روی پایه </a:t>
            </a:r>
            <a:r>
              <a:rPr lang="en-US" sz="1400" dirty="0">
                <a:latin typeface="+mn-lt"/>
                <a:cs typeface="B Mitra" pitchFamily="2" charset="-78"/>
              </a:rPr>
              <a:t>OC1A</a:t>
            </a:r>
            <a:r>
              <a:rPr lang="fa-IR" dirty="0">
                <a:latin typeface="+mn-lt"/>
                <a:cs typeface="B Mitra" pitchFamily="2" charset="-78"/>
              </a:rPr>
              <a:t> تولید شود، تنها استفاده از وضعیت 10 امکان پذیر است چرا که در وضعیت 11، </a:t>
            </a:r>
            <a:r>
              <a:rPr lang="en-US" sz="1400" dirty="0">
                <a:latin typeface="+mn-lt"/>
                <a:cs typeface="B Mitra" pitchFamily="2" charset="-78"/>
              </a:rPr>
              <a:t>TOP</a:t>
            </a:r>
            <a:r>
              <a:rPr lang="fa-IR" dirty="0">
                <a:latin typeface="+mn-lt"/>
                <a:cs typeface="B Mitra" pitchFamily="2" charset="-78"/>
              </a:rPr>
              <a:t> شمارنده برابر </a:t>
            </a:r>
            <a:r>
              <a:rPr lang="en-US" sz="1400" dirty="0">
                <a:latin typeface="+mn-lt"/>
                <a:cs typeface="B Mitra" pitchFamily="2" charset="-78"/>
              </a:rPr>
              <a:t>OCR1A</a:t>
            </a:r>
            <a:r>
              <a:rPr lang="fa-IR" dirty="0">
                <a:latin typeface="+mn-lt"/>
                <a:cs typeface="B Mitra" pitchFamily="2" charset="-78"/>
              </a:rPr>
              <a:t> بوده و در نتیجه تولید موج </a:t>
            </a:r>
            <a:r>
              <a:rPr lang="en-US" sz="1400" dirty="0">
                <a:latin typeface="+mn-lt"/>
                <a:cs typeface="B Mitra" pitchFamily="2" charset="-78"/>
              </a:rPr>
              <a:t>PWM</a:t>
            </a:r>
            <a:r>
              <a:rPr lang="fa-IR" dirty="0">
                <a:latin typeface="+mn-lt"/>
                <a:cs typeface="B Mitra" pitchFamily="2" charset="-78"/>
              </a:rPr>
              <a:t> در کانال</a:t>
            </a:r>
            <a:r>
              <a:rPr lang="fa-IR" sz="1400" dirty="0">
                <a:latin typeface="+mn-lt"/>
                <a:cs typeface="B Mitra" pitchFamily="2" charset="-78"/>
              </a:rPr>
              <a:t> </a:t>
            </a:r>
            <a:r>
              <a:rPr lang="en-US" sz="1400" dirty="0">
                <a:latin typeface="+mn-lt"/>
                <a:cs typeface="B Mitra" pitchFamily="2" charset="-78"/>
              </a:rPr>
              <a:t>A</a:t>
            </a:r>
            <a:r>
              <a:rPr lang="fa-IR" sz="1400" dirty="0">
                <a:latin typeface="+mn-lt"/>
                <a:cs typeface="B Mitra" pitchFamily="2" charset="-78"/>
              </a:rPr>
              <a:t> </a:t>
            </a:r>
            <a:r>
              <a:rPr lang="fa-IR" dirty="0">
                <a:latin typeface="+mn-lt"/>
                <a:cs typeface="B Mitra" pitchFamily="2" charset="-78"/>
              </a:rPr>
              <a:t>وجود ندارد. </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52582" name="Picture 7" descr="p295.jpg"/>
          <p:cNvPicPr>
            <a:picLocks noChangeAspect="1"/>
          </p:cNvPicPr>
          <p:nvPr/>
        </p:nvPicPr>
        <p:blipFill>
          <a:blip r:embed="rId2"/>
          <a:srcRect/>
          <a:stretch>
            <a:fillRect/>
          </a:stretch>
        </p:blipFill>
        <p:spPr bwMode="auto">
          <a:xfrm>
            <a:off x="914400" y="2514600"/>
            <a:ext cx="4484688" cy="310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53602"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360F7BA-001D-40C4-860F-2FF298D3090D}" type="slidenum">
              <a:rPr lang="fa-IR"/>
              <a:pPr fontAlgn="base">
                <a:spcBef>
                  <a:spcPct val="0"/>
                </a:spcBef>
                <a:spcAft>
                  <a:spcPct val="0"/>
                </a:spcAft>
                <a:defRPr/>
              </a:pPr>
              <a:t>114</a:t>
            </a:fld>
            <a:endParaRPr lang="fa-IR" dirty="0"/>
          </a:p>
        </p:txBody>
      </p:sp>
      <p:sp>
        <p:nvSpPr>
          <p:cNvPr id="15360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53604" name="Content Placeholder 1"/>
          <p:cNvSpPr txBox="1">
            <a:spLocks/>
          </p:cNvSpPr>
          <p:nvPr/>
        </p:nvSpPr>
        <p:spPr bwMode="auto">
          <a:xfrm>
            <a:off x="838200" y="1828800"/>
            <a:ext cx="5334000" cy="4191000"/>
          </a:xfrm>
          <a:prstGeom prst="rect">
            <a:avLst/>
          </a:prstGeom>
          <a:noFill/>
          <a:ln w="9525">
            <a:noFill/>
            <a:miter lim="800000"/>
            <a:headEnd/>
            <a:tailEnd/>
          </a:ln>
        </p:spPr>
        <p:txBody>
          <a:bodyPr/>
          <a:lstStyle/>
          <a:p>
            <a:pPr algn="just" rtl="0">
              <a:buClr>
                <a:schemeClr val="accent1"/>
              </a:buClr>
              <a:buSzPct val="76000"/>
            </a:pPr>
            <a:r>
              <a:rPr lang="en-US" sz="1200" b="1">
                <a:latin typeface="Courier New" pitchFamily="49" charset="0"/>
                <a:cs typeface="Courier New" pitchFamily="49" charset="0"/>
              </a:rPr>
              <a:t>#include &lt;mega32.h&gt;</a:t>
            </a:r>
          </a:p>
          <a:p>
            <a:pPr algn="just" rtl="0">
              <a:buClr>
                <a:schemeClr val="accent1"/>
              </a:buClr>
              <a:buSzPct val="76000"/>
            </a:pPr>
            <a:r>
              <a:rPr lang="en-US" sz="1200" b="1">
                <a:latin typeface="Courier New" pitchFamily="49" charset="0"/>
                <a:cs typeface="Courier New" pitchFamily="49" charset="0"/>
              </a:rPr>
              <a:t>void init_io();</a:t>
            </a:r>
          </a:p>
          <a:p>
            <a:pPr algn="just" rtl="0">
              <a:buClr>
                <a:schemeClr val="accent1"/>
              </a:buClr>
              <a:buSzPct val="76000"/>
            </a:pPr>
            <a:r>
              <a:rPr lang="en-US" sz="1200" b="1">
                <a:latin typeface="Courier New" pitchFamily="49" charset="0"/>
                <a:cs typeface="Courier New" pitchFamily="49" charset="0"/>
              </a:rPr>
              <a:t>void main(void)</a:t>
            </a:r>
          </a:p>
          <a:p>
            <a:pPr algn="just" rtl="0">
              <a:buClr>
                <a:schemeClr val="accent1"/>
              </a:buClr>
              <a:buSzPct val="76000"/>
            </a:pPr>
            <a:r>
              <a:rPr lang="en-US" sz="1200" b="1">
                <a:latin typeface="Courier New" pitchFamily="49" charset="0"/>
                <a:cs typeface="Courier New" pitchFamily="49" charset="0"/>
              </a:rPr>
              <a:t>{</a:t>
            </a:r>
          </a:p>
          <a:p>
            <a:pPr algn="just" rtl="0">
              <a:buClr>
                <a:schemeClr val="accent1"/>
              </a:buClr>
              <a:buSzPct val="76000"/>
            </a:pPr>
            <a:r>
              <a:rPr lang="en-US" sz="1200" b="1">
                <a:latin typeface="Courier New" pitchFamily="49" charset="0"/>
                <a:cs typeface="Courier New" pitchFamily="49" charset="0"/>
              </a:rPr>
              <a:t>    init_io(0);</a:t>
            </a:r>
          </a:p>
          <a:p>
            <a:pPr algn="just" rtl="0">
              <a:buClr>
                <a:schemeClr val="accent1"/>
              </a:buClr>
              <a:buSzPct val="76000"/>
            </a:pPr>
            <a:r>
              <a:rPr lang="en-US" sz="1200" b="1">
                <a:latin typeface="Courier New" pitchFamily="49" charset="0"/>
                <a:cs typeface="Courier New" pitchFamily="49" charset="0"/>
              </a:rPr>
              <a:t>    while(1)</a:t>
            </a:r>
          </a:p>
          <a:p>
            <a:pPr algn="just" rtl="0">
              <a:buClr>
                <a:schemeClr val="accent1"/>
              </a:buClr>
              <a:buSzPct val="76000"/>
            </a:pPr>
            <a:r>
              <a:rPr lang="en-US" sz="1200" b="1">
                <a:latin typeface="Courier New" pitchFamily="49" charset="0"/>
                <a:cs typeface="Courier New" pitchFamily="49" charset="0"/>
              </a:rPr>
              <a:t>    {</a:t>
            </a:r>
          </a:p>
          <a:p>
            <a:pPr algn="just" rtl="0">
              <a:buClr>
                <a:schemeClr val="accent1"/>
              </a:buClr>
              <a:buSzPct val="76000"/>
            </a:pPr>
            <a:r>
              <a:rPr lang="en-US" sz="1200" b="1">
                <a:latin typeface="Courier New" pitchFamily="49" charset="0"/>
                <a:cs typeface="Courier New" pitchFamily="49" charset="0"/>
              </a:rPr>
              <a:t>    };</a:t>
            </a:r>
          </a:p>
          <a:p>
            <a:pPr algn="just" rtl="0">
              <a:buClr>
                <a:schemeClr val="accent1"/>
              </a:buClr>
              <a:buSzPct val="76000"/>
            </a:pPr>
            <a:r>
              <a:rPr lang="en-US" sz="1200" b="1">
                <a:latin typeface="Courier New" pitchFamily="49" charset="0"/>
                <a:cs typeface="Courier New" pitchFamily="49" charset="0"/>
              </a:rPr>
              <a:t>}</a:t>
            </a:r>
          </a:p>
          <a:p>
            <a:pPr algn="just" rtl="0">
              <a:buClr>
                <a:schemeClr val="accent1"/>
              </a:buClr>
              <a:buSzPct val="76000"/>
            </a:pPr>
            <a:endParaRPr lang="en-US" sz="1200" b="1">
              <a:latin typeface="Courier New" pitchFamily="49" charset="0"/>
              <a:cs typeface="Courier New" pitchFamily="49" charset="0"/>
            </a:endParaRPr>
          </a:p>
          <a:p>
            <a:pPr algn="just" rtl="0">
              <a:buClr>
                <a:schemeClr val="accent1"/>
              </a:buClr>
              <a:buSzPct val="76000"/>
            </a:pPr>
            <a:r>
              <a:rPr lang="en-US" sz="1200" b="1">
                <a:latin typeface="Courier New" pitchFamily="49" charset="0"/>
                <a:cs typeface="Courier New" pitchFamily="49" charset="0"/>
              </a:rPr>
              <a:t>Void init_io()</a:t>
            </a:r>
          </a:p>
          <a:p>
            <a:pPr algn="just" rtl="0">
              <a:buClr>
                <a:schemeClr val="accent1"/>
              </a:buClr>
              <a:buSzPct val="76000"/>
            </a:pPr>
            <a:r>
              <a:rPr lang="en-US" sz="1200" b="1">
                <a:latin typeface="Courier New" pitchFamily="49" charset="0"/>
                <a:cs typeface="Courier New" pitchFamily="49" charset="0"/>
              </a:rPr>
              <a:t>{</a:t>
            </a:r>
          </a:p>
          <a:p>
            <a:pPr algn="just" rtl="0">
              <a:buClr>
                <a:schemeClr val="accent1"/>
              </a:buClr>
              <a:buSzPct val="76000"/>
            </a:pPr>
            <a:r>
              <a:rPr lang="en-US" sz="1200" b="1">
                <a:latin typeface="Courier New" pitchFamily="49" charset="0"/>
                <a:cs typeface="Courier New" pitchFamily="49" charset="0"/>
              </a:rPr>
              <a:t>    DDRD=0x20;	//Output OC1A</a:t>
            </a:r>
          </a:p>
          <a:p>
            <a:pPr algn="just" rtl="0">
              <a:buClr>
                <a:schemeClr val="accent1"/>
              </a:buClr>
              <a:buSzPct val="76000"/>
            </a:pPr>
            <a:r>
              <a:rPr lang="en-US" sz="1200" b="1">
                <a:latin typeface="Courier New" pitchFamily="49" charset="0"/>
                <a:cs typeface="Courier New" pitchFamily="49" charset="0"/>
              </a:rPr>
              <a:t>    // Timer/counter 1 initialization</a:t>
            </a:r>
          </a:p>
          <a:p>
            <a:pPr algn="just" rtl="0">
              <a:buClr>
                <a:schemeClr val="accent1"/>
              </a:buClr>
              <a:buSzPct val="76000"/>
            </a:pPr>
            <a:r>
              <a:rPr lang="en-US" sz="1200" b="1">
                <a:latin typeface="Courier New" pitchFamily="49" charset="0"/>
                <a:cs typeface="Courier New" pitchFamily="49" charset="0"/>
              </a:rPr>
              <a:t>    OCR1A=749;     //Duty Cycle: 75%</a:t>
            </a:r>
          </a:p>
          <a:p>
            <a:pPr algn="just" rtl="0">
              <a:buClr>
                <a:schemeClr val="accent1"/>
              </a:buClr>
              <a:buSzPct val="76000"/>
            </a:pPr>
            <a:r>
              <a:rPr lang="en-US" sz="1200" b="1">
                <a:latin typeface="Courier New" pitchFamily="49" charset="0"/>
                <a:cs typeface="Courier New" pitchFamily="49" charset="0"/>
              </a:rPr>
              <a:t>    TCCR1A=0X82;   //Phase Correct PWM:CTC: TOP=ICR1</a:t>
            </a:r>
          </a:p>
          <a:p>
            <a:pPr algn="just" rtl="0">
              <a:buClr>
                <a:schemeClr val="accent1"/>
              </a:buClr>
              <a:buSzPct val="76000"/>
            </a:pPr>
            <a:r>
              <a:rPr lang="en-US" sz="1200" b="1">
                <a:latin typeface="Courier New" pitchFamily="49" charset="0"/>
                <a:cs typeface="Courier New" pitchFamily="49" charset="0"/>
              </a:rPr>
              <a:t>    TCCR1B=0X12;   //Prescaler=8</a:t>
            </a:r>
          </a:p>
          <a:p>
            <a:pPr algn="just" rtl="0">
              <a:buClr>
                <a:schemeClr val="accent1"/>
              </a:buClr>
              <a:buSzPct val="76000"/>
            </a:pPr>
            <a:r>
              <a:rPr lang="en-US" sz="1200" b="1">
                <a:latin typeface="Courier New" pitchFamily="49" charset="0"/>
                <a:cs typeface="Courier New" pitchFamily="49" charset="0"/>
              </a:rPr>
              <a:t>    ICR1H=0x03;    </a:t>
            </a:r>
          </a:p>
          <a:p>
            <a:pPr algn="just" rtl="0">
              <a:buClr>
                <a:schemeClr val="accent1"/>
              </a:buClr>
              <a:buSzPct val="76000"/>
            </a:pPr>
            <a:r>
              <a:rPr lang="en-US" sz="1200" b="1">
                <a:latin typeface="Courier New" pitchFamily="49" charset="0"/>
                <a:cs typeface="Courier New" pitchFamily="49" charset="0"/>
              </a:rPr>
              <a:t>    ICR1L=0xE7;    // TOP=999</a:t>
            </a:r>
          </a:p>
          <a:p>
            <a:pPr algn="just" rtl="0">
              <a:buClr>
                <a:schemeClr val="accent1"/>
              </a:buClr>
              <a:buSzPct val="76000"/>
            </a:pPr>
            <a:r>
              <a:rPr lang="en-US" sz="1200" b="1">
                <a:latin typeface="Courier New" pitchFamily="49" charset="0"/>
                <a:cs typeface="Courier New" pitchFamily="49" charset="0"/>
              </a:rPr>
              <a:t>}</a:t>
            </a: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سیگنال </a:t>
            </a:r>
            <a:r>
              <a:rPr lang="en-US" sz="2000" b="1" dirty="0">
                <a:latin typeface="+mn-lt"/>
                <a:cs typeface="B Mitra" pitchFamily="2" charset="-78"/>
              </a:rPr>
              <a:t>PWM</a:t>
            </a:r>
            <a:r>
              <a:rPr lang="fa-IR" sz="2000" b="1" dirty="0">
                <a:latin typeface="+mn-lt"/>
                <a:cs typeface="B Mitra" pitchFamily="2" charset="-78"/>
              </a:rPr>
              <a:t> غیرمعکوس با فرکانس 500 هرتز و زمان وظیفه 75% بروی پایه </a:t>
            </a:r>
            <a:r>
              <a:rPr lang="en-US" sz="2000" b="1" dirty="0">
                <a:latin typeface="+mn-lt"/>
                <a:cs typeface="B Mitra" pitchFamily="2" charset="-78"/>
              </a:rPr>
              <a:t>OC1A</a:t>
            </a:r>
            <a:endParaRPr lang="fa-IR" sz="2000" b="1" dirty="0">
              <a:latin typeface="+mn-lt"/>
              <a:cs typeface="B Mitra" pitchFamily="2" charset="-78"/>
            </a:endParaRPr>
          </a:p>
        </p:txBody>
      </p:sp>
      <p:pic>
        <p:nvPicPr>
          <p:cNvPr id="153606" name="Picture 9" descr="p296-1.jpg"/>
          <p:cNvPicPr>
            <a:picLocks noChangeAspect="1"/>
          </p:cNvPicPr>
          <p:nvPr/>
        </p:nvPicPr>
        <p:blipFill>
          <a:blip r:embed="rId2"/>
          <a:srcRect/>
          <a:stretch>
            <a:fillRect/>
          </a:stretch>
        </p:blipFill>
        <p:spPr bwMode="auto">
          <a:xfrm>
            <a:off x="4078288" y="1981200"/>
            <a:ext cx="4532312" cy="2286000"/>
          </a:xfrm>
          <a:prstGeom prst="rect">
            <a:avLst/>
          </a:prstGeom>
          <a:noFill/>
          <a:ln w="9525">
            <a:noFill/>
            <a:miter lim="800000"/>
            <a:headEnd/>
            <a:tailEnd/>
          </a:ln>
        </p:spPr>
      </p:pic>
      <p:sp>
        <p:nvSpPr>
          <p:cNvPr id="2" name="TextBox 1"/>
          <p:cNvSpPr txBox="1"/>
          <p:nvPr/>
        </p:nvSpPr>
        <p:spPr>
          <a:xfrm>
            <a:off x="6553200" y="4800600"/>
            <a:ext cx="990600" cy="381000"/>
          </a:xfrm>
          <a:prstGeom prst="rect">
            <a:avLst/>
          </a:prstGeom>
          <a:noFill/>
        </p:spPr>
        <p:txBody>
          <a:bodyPr wrap="square" rtlCol="0">
            <a:spAutoFit/>
          </a:bodyPr>
          <a:lstStyle/>
          <a:p>
            <a:r>
              <a:rPr lang="en-US" dirty="0" smtClean="0"/>
              <a:t>T24</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a:t>
            </a:r>
            <a:r>
              <a:rPr lang="en-US" sz="2000" b="1" dirty="0">
                <a:latin typeface="+mn-lt"/>
                <a:cs typeface="B Mitra" pitchFamily="2" charset="-78"/>
              </a:rPr>
              <a:t>Phase and Frequency Correct PWM</a:t>
            </a:r>
            <a:endParaRPr lang="fa-IR" sz="2000" b="1" dirty="0">
              <a:latin typeface="+mn-lt"/>
              <a:cs typeface="B Mitra" pitchFamily="2" charset="-78"/>
            </a:endParaRPr>
          </a:p>
        </p:txBody>
      </p:sp>
      <p:sp>
        <p:nvSpPr>
          <p:cNvPr id="154627"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34D83FE7-BD0B-4639-9E5B-682B67895624}" type="slidenum">
              <a:rPr lang="fa-IR"/>
              <a:pPr fontAlgn="base">
                <a:spcBef>
                  <a:spcPct val="0"/>
                </a:spcBef>
                <a:spcAft>
                  <a:spcPct val="0"/>
                </a:spcAft>
                <a:defRPr/>
              </a:pPr>
              <a:t>115</a:t>
            </a:fld>
            <a:endParaRPr lang="fa-IR"/>
          </a:p>
        </p:txBody>
      </p:sp>
      <p:sp>
        <p:nvSpPr>
          <p:cNvPr id="15462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54629" name="Content Placeholder 1"/>
          <p:cNvSpPr txBox="1">
            <a:spLocks/>
          </p:cNvSpPr>
          <p:nvPr/>
        </p:nvSpPr>
        <p:spPr bwMode="auto">
          <a:xfrm>
            <a:off x="4191000" y="1828800"/>
            <a:ext cx="4495800" cy="18288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این یک وضعیت جدید است که تنها مخصوص تایمر/کانتر 16 بیتی است و بسیار شبیه به </a:t>
            </a:r>
            <a:r>
              <a:rPr lang="en-US" sz="1400">
                <a:latin typeface="Lucida Sans Unicode" pitchFamily="34" charset="0"/>
                <a:ea typeface="B Mitra"/>
                <a:cs typeface="B Mitra"/>
              </a:rPr>
              <a:t>Phase Correct PWM</a:t>
            </a:r>
            <a:r>
              <a:rPr lang="fa-IR" sz="1400">
                <a:latin typeface="Lucida Sans Unicode" pitchFamily="34" charset="0"/>
                <a:ea typeface="B Mitra"/>
                <a:cs typeface="B Mitra"/>
              </a:rPr>
              <a:t> </a:t>
            </a:r>
            <a:r>
              <a:rPr lang="fa-IR">
                <a:latin typeface="Lucida Sans Unicode" pitchFamily="34" charset="0"/>
                <a:ea typeface="B Mitra"/>
                <a:cs typeface="B Mitra"/>
              </a:rPr>
              <a:t>است، با این تفاوت که لحظه انتقال مقدار بافر مضاعف به ثبات بافر شده متفاوت است. </a:t>
            </a:r>
          </a:p>
        </p:txBody>
      </p:sp>
      <p:pic>
        <p:nvPicPr>
          <p:cNvPr id="154630" name="Picture 9" descr="p296-2.jpg"/>
          <p:cNvPicPr>
            <a:picLocks noChangeAspect="1"/>
          </p:cNvPicPr>
          <p:nvPr/>
        </p:nvPicPr>
        <p:blipFill>
          <a:blip r:embed="rId2"/>
          <a:srcRect/>
          <a:stretch>
            <a:fillRect/>
          </a:stretch>
        </p:blipFill>
        <p:spPr bwMode="auto">
          <a:xfrm>
            <a:off x="762000" y="1828800"/>
            <a:ext cx="3876675" cy="3200400"/>
          </a:xfrm>
          <a:prstGeom prst="rect">
            <a:avLst/>
          </a:prstGeom>
          <a:noFill/>
          <a:ln w="9525">
            <a:noFill/>
            <a:miter lim="800000"/>
            <a:headEnd/>
            <a:tailEnd/>
          </a:ln>
        </p:spPr>
      </p:pic>
      <p:sp>
        <p:nvSpPr>
          <p:cNvPr id="154631" name="Content Placeholder 1"/>
          <p:cNvSpPr txBox="1">
            <a:spLocks/>
          </p:cNvSpPr>
          <p:nvPr/>
        </p:nvSpPr>
        <p:spPr bwMode="auto">
          <a:xfrm>
            <a:off x="3581400" y="3886200"/>
            <a:ext cx="5181600" cy="2514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همانطور که قبلا گفته شد در وضعیتهای </a:t>
            </a:r>
            <a:r>
              <a:rPr lang="en-US" sz="1400">
                <a:latin typeface="Lucida Sans Unicode" pitchFamily="34" charset="0"/>
                <a:ea typeface="B Mitra"/>
                <a:cs typeface="B Mitra"/>
              </a:rPr>
              <a:t>PWM</a:t>
            </a:r>
            <a:r>
              <a:rPr lang="fa-IR">
                <a:latin typeface="Lucida Sans Unicode" pitchFamily="34" charset="0"/>
                <a:ea typeface="B Mitra"/>
                <a:cs typeface="B Mitra"/>
              </a:rPr>
              <a:t>، ثباتهای </a:t>
            </a:r>
            <a:r>
              <a:rPr lang="en-US" sz="1400">
                <a:latin typeface="Lucida Sans Unicode" pitchFamily="34" charset="0"/>
                <a:ea typeface="B Mitra"/>
                <a:cs typeface="B Mitra"/>
              </a:rPr>
              <a:t>OCR1A</a:t>
            </a:r>
            <a:r>
              <a:rPr lang="fa-IR">
                <a:latin typeface="Lucida Sans Unicode" pitchFamily="34" charset="0"/>
                <a:ea typeface="B Mitra"/>
                <a:cs typeface="B Mitra"/>
              </a:rPr>
              <a:t> و </a:t>
            </a:r>
            <a:r>
              <a:rPr lang="en-US" sz="1400">
                <a:latin typeface="Lucida Sans Unicode" pitchFamily="34" charset="0"/>
                <a:ea typeface="B Mitra"/>
                <a:cs typeface="B Mitra"/>
              </a:rPr>
              <a:t>OCR1B</a:t>
            </a:r>
            <a:r>
              <a:rPr lang="fa-IR">
                <a:latin typeface="Lucida Sans Unicode" pitchFamily="34" charset="0"/>
                <a:ea typeface="B Mitra"/>
                <a:cs typeface="B Mitra"/>
              </a:rPr>
              <a:t> دارای بافر مضاعف میباشند، این مسئله از ایجاد خروجی نامتقارن در خروجی جلوگیری میکند. اما لحظه ای که مقدار بافر مضاعف به خود ثبات منتقل میشود در وضعیتهای </a:t>
            </a:r>
            <a:r>
              <a:rPr lang="en-US" sz="1400">
                <a:latin typeface="Lucida Sans Unicode" pitchFamily="34" charset="0"/>
                <a:ea typeface="B Mitra"/>
                <a:cs typeface="B Mitra"/>
              </a:rPr>
              <a:t>Phase Correct PWM</a:t>
            </a:r>
            <a:r>
              <a:rPr lang="fa-IR">
                <a:latin typeface="Lucida Sans Unicode" pitchFamily="34" charset="0"/>
                <a:ea typeface="B Mitra"/>
                <a:cs typeface="B Mitra"/>
              </a:rPr>
              <a:t> و </a:t>
            </a:r>
            <a:r>
              <a:rPr lang="en-US" sz="1400">
                <a:latin typeface="Lucida Sans Unicode" pitchFamily="34" charset="0"/>
                <a:ea typeface="B Mitra"/>
                <a:cs typeface="B Mitra"/>
              </a:rPr>
              <a:t>Phase and Frequency PWM</a:t>
            </a:r>
            <a:r>
              <a:rPr lang="fa-IR" sz="1400">
                <a:latin typeface="Lucida Sans Unicode" pitchFamily="34" charset="0"/>
                <a:ea typeface="B Mitra"/>
                <a:cs typeface="B Mitra"/>
              </a:rPr>
              <a:t> </a:t>
            </a:r>
            <a:r>
              <a:rPr lang="fa-IR">
                <a:latin typeface="Lucida Sans Unicode" pitchFamily="34" charset="0"/>
                <a:ea typeface="B Mitra"/>
                <a:cs typeface="B Mitra"/>
              </a:rPr>
              <a:t>با یکدیگر متفاوت است. این مسئله در شکل نشان داده شده است. </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a:t>
            </a:r>
            <a:r>
              <a:rPr lang="en-US" sz="2000" b="1" dirty="0">
                <a:latin typeface="+mn-lt"/>
                <a:cs typeface="B Mitra" pitchFamily="2" charset="-78"/>
              </a:rPr>
              <a:t>Phase and Frequency Correct PWM</a:t>
            </a:r>
            <a:endParaRPr lang="fa-IR" sz="2000" b="1" dirty="0">
              <a:latin typeface="+mn-lt"/>
              <a:cs typeface="B Mitra" pitchFamily="2" charset="-78"/>
            </a:endParaRPr>
          </a:p>
        </p:txBody>
      </p:sp>
      <p:sp>
        <p:nvSpPr>
          <p:cNvPr id="155651"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FA48DE78-24D4-4C83-8685-5ED60F3C816A}" type="slidenum">
              <a:rPr lang="fa-IR"/>
              <a:pPr fontAlgn="base">
                <a:spcBef>
                  <a:spcPct val="0"/>
                </a:spcBef>
                <a:spcAft>
                  <a:spcPct val="0"/>
                </a:spcAft>
                <a:defRPr/>
              </a:pPr>
              <a:t>116</a:t>
            </a:fld>
            <a:endParaRPr lang="fa-IR" dirty="0"/>
          </a:p>
        </p:txBody>
      </p:sp>
      <p:sp>
        <p:nvSpPr>
          <p:cNvPr id="15565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55653" name="Content Placeholder 1"/>
          <p:cNvSpPr txBox="1">
            <a:spLocks/>
          </p:cNvSpPr>
          <p:nvPr/>
        </p:nvSpPr>
        <p:spPr bwMode="auto">
          <a:xfrm>
            <a:off x="838200" y="1828800"/>
            <a:ext cx="7848600" cy="5334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تایمر/کانتر یک دارای دو وضعیت </a:t>
            </a:r>
            <a:r>
              <a:rPr lang="en-US" sz="1400">
                <a:latin typeface="Lucida Sans Unicode" pitchFamily="34" charset="0"/>
                <a:ea typeface="B Mitra"/>
                <a:cs typeface="B Mitra"/>
              </a:rPr>
              <a:t>Phase and Frequency PWM</a:t>
            </a:r>
            <a:r>
              <a:rPr lang="fa-IR" sz="1400">
                <a:latin typeface="Lucida Sans Unicode" pitchFamily="34" charset="0"/>
                <a:ea typeface="B Mitra"/>
                <a:cs typeface="B Mitra"/>
              </a:rPr>
              <a:t> </a:t>
            </a:r>
            <a:r>
              <a:rPr lang="fa-IR">
                <a:latin typeface="Lucida Sans Unicode" pitchFamily="34" charset="0"/>
                <a:ea typeface="B Mitra"/>
                <a:cs typeface="B Mitra"/>
              </a:rPr>
              <a:t>است که در جدول زیر آمده اند.</a:t>
            </a:r>
          </a:p>
        </p:txBody>
      </p:sp>
      <p:pic>
        <p:nvPicPr>
          <p:cNvPr id="155654" name="Picture 13" descr="p297.jpg"/>
          <p:cNvPicPr>
            <a:picLocks noChangeAspect="1"/>
          </p:cNvPicPr>
          <p:nvPr/>
        </p:nvPicPr>
        <p:blipFill>
          <a:blip r:embed="rId2"/>
          <a:srcRect/>
          <a:stretch>
            <a:fillRect/>
          </a:stretch>
        </p:blipFill>
        <p:spPr bwMode="auto">
          <a:xfrm>
            <a:off x="838200" y="2514600"/>
            <a:ext cx="7591425" cy="1554163"/>
          </a:xfrm>
          <a:prstGeom prst="rect">
            <a:avLst/>
          </a:prstGeom>
          <a:noFill/>
          <a:ln w="9525">
            <a:noFill/>
            <a:miter lim="800000"/>
            <a:headEnd/>
            <a:tailEnd/>
          </a:ln>
        </p:spPr>
      </p:pic>
      <p:sp>
        <p:nvSpPr>
          <p:cNvPr id="155655" name="Content Placeholder 1"/>
          <p:cNvSpPr txBox="1">
            <a:spLocks/>
          </p:cNvSpPr>
          <p:nvPr/>
        </p:nvSpPr>
        <p:spPr bwMode="auto">
          <a:xfrm>
            <a:off x="838200" y="4267200"/>
            <a:ext cx="7848600" cy="16002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همانطور که ملاحظه میکنید، اختلاف دو وضعیت کاری در مقدار </a:t>
            </a:r>
            <a:r>
              <a:rPr lang="en-US">
                <a:latin typeface="Lucida Sans Unicode" pitchFamily="34" charset="0"/>
                <a:ea typeface="B Mitra"/>
                <a:cs typeface="B Mitra"/>
              </a:rPr>
              <a:t>TOP</a:t>
            </a:r>
            <a:r>
              <a:rPr lang="fa-IR">
                <a:latin typeface="Lucida Sans Unicode" pitchFamily="34" charset="0"/>
                <a:ea typeface="B Mitra"/>
                <a:cs typeface="B Mitra"/>
              </a:rPr>
              <a:t> آنهاست که در ادامه به بررسی هر یک از این موارد میپردازیم.</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algn="l" rtl="0" fontAlgn="auto">
              <a:spcBef>
                <a:spcPts val="0"/>
              </a:spcBef>
              <a:spcAft>
                <a:spcPts val="0"/>
              </a:spcAft>
              <a:buClr>
                <a:schemeClr val="accent1"/>
              </a:buClr>
              <a:buSzPct val="68000"/>
              <a:defRPr/>
            </a:pPr>
            <a:r>
              <a:rPr lang="en-US" sz="2000" b="1" dirty="0">
                <a:latin typeface="+mn-lt"/>
                <a:cs typeface="B Mitra" pitchFamily="2" charset="-78"/>
              </a:rPr>
              <a:t>Phase and Frequency Correct PWM, TOP=ICR1</a:t>
            </a:r>
            <a:endParaRPr lang="fa-IR" sz="2000" b="1" dirty="0">
              <a:latin typeface="+mn-lt"/>
              <a:cs typeface="B Mitra" pitchFamily="2" charset="-78"/>
            </a:endParaRPr>
          </a:p>
        </p:txBody>
      </p:sp>
      <p:sp>
        <p:nvSpPr>
          <p:cNvPr id="124934"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569AAFA-B2D6-4D81-A87F-06D60E371924}" type="slidenum">
              <a:rPr lang="fa-IR"/>
              <a:pPr fontAlgn="base">
                <a:spcBef>
                  <a:spcPct val="0"/>
                </a:spcBef>
                <a:spcAft>
                  <a:spcPct val="0"/>
                </a:spcAft>
                <a:defRPr/>
              </a:pPr>
              <a:t>117</a:t>
            </a:fld>
            <a:endParaRPr lang="fa-IR" dirty="0"/>
          </a:p>
        </p:txBody>
      </p:sp>
      <p:sp>
        <p:nvSpPr>
          <p:cNvPr id="12493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24936" name="Content Placeholder 1"/>
          <p:cNvSpPr txBox="1">
            <a:spLocks/>
          </p:cNvSpPr>
          <p:nvPr/>
        </p:nvSpPr>
        <p:spPr bwMode="auto">
          <a:xfrm>
            <a:off x="838200" y="1828800"/>
            <a:ext cx="7848600" cy="609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در این حالت </a:t>
            </a:r>
            <a:r>
              <a:rPr lang="en-US" sz="1400">
                <a:latin typeface="Lucida Sans Unicode" pitchFamily="34" charset="0"/>
                <a:ea typeface="B Mitra"/>
                <a:cs typeface="B Mitra"/>
              </a:rPr>
              <a:t>TOP</a:t>
            </a:r>
            <a:r>
              <a:rPr lang="fa-IR">
                <a:latin typeface="Lucida Sans Unicode" pitchFamily="34" charset="0"/>
                <a:ea typeface="B Mitra"/>
                <a:cs typeface="B Mitra"/>
              </a:rPr>
              <a:t> شمارنده برابر با مقدار ثبات </a:t>
            </a:r>
            <a:r>
              <a:rPr lang="en-US" sz="1400">
                <a:latin typeface="Lucida Sans Unicode" pitchFamily="34" charset="0"/>
                <a:ea typeface="B Mitra"/>
                <a:cs typeface="B Mitra"/>
              </a:rPr>
              <a:t>ICR1</a:t>
            </a:r>
            <a:r>
              <a:rPr lang="fa-IR">
                <a:latin typeface="Lucida Sans Unicode" pitchFamily="34" charset="0"/>
                <a:ea typeface="B Mitra"/>
                <a:cs typeface="B Mitra"/>
              </a:rPr>
              <a:t> شده و رزولوشن سیگنال </a:t>
            </a:r>
            <a:r>
              <a:rPr lang="en-US" sz="1400">
                <a:latin typeface="Lucida Sans Unicode" pitchFamily="34" charset="0"/>
                <a:ea typeface="B Mitra"/>
                <a:cs typeface="B Mitra"/>
              </a:rPr>
              <a:t>PWM</a:t>
            </a:r>
            <a:r>
              <a:rPr lang="fa-IR">
                <a:latin typeface="Lucida Sans Unicode" pitchFamily="34" charset="0"/>
                <a:ea typeface="B Mitra"/>
                <a:cs typeface="B Mitra"/>
              </a:rPr>
              <a:t> از رابطه زیر به دست میآید:</a:t>
            </a:r>
          </a:p>
        </p:txBody>
      </p:sp>
      <p:graphicFrame>
        <p:nvGraphicFramePr>
          <p:cNvPr id="124930" name="Object 2"/>
          <p:cNvGraphicFramePr>
            <a:graphicFrameLocks noChangeAspect="1"/>
          </p:cNvGraphicFramePr>
          <p:nvPr/>
        </p:nvGraphicFramePr>
        <p:xfrm>
          <a:off x="914400" y="2667000"/>
          <a:ext cx="2978150" cy="762000"/>
        </p:xfrm>
        <a:graphic>
          <a:graphicData uri="http://schemas.openxmlformats.org/presentationml/2006/ole">
            <mc:AlternateContent xmlns:mc="http://schemas.openxmlformats.org/markup-compatibility/2006">
              <mc:Choice xmlns:v="urn:schemas-microsoft-com:vml" Requires="v">
                <p:oleObj spid="_x0000_s125090" name="Equation" r:id="rId3" imgW="1638000" imgH="419040" progId="Equation.3">
                  <p:embed/>
                </p:oleObj>
              </mc:Choice>
              <mc:Fallback>
                <p:oleObj name="Equation" r:id="rId3" imgW="1638000" imgH="419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667000"/>
                        <a:ext cx="29781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37" name="Content Placeholder 1"/>
          <p:cNvSpPr txBox="1">
            <a:spLocks/>
          </p:cNvSpPr>
          <p:nvPr/>
        </p:nvSpPr>
        <p:spPr bwMode="auto">
          <a:xfrm>
            <a:off x="838200" y="3505200"/>
            <a:ext cx="7848600" cy="12954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بدین ترتیب، ثبات </a:t>
            </a:r>
            <a:r>
              <a:rPr lang="en-US">
                <a:latin typeface="Lucida Sans Unicode" pitchFamily="34" charset="0"/>
                <a:ea typeface="B Mitra"/>
                <a:cs typeface="B Mitra"/>
              </a:rPr>
              <a:t>TCNT1</a:t>
            </a:r>
            <a:r>
              <a:rPr lang="fa-IR">
                <a:latin typeface="Lucida Sans Unicode" pitchFamily="34" charset="0"/>
                <a:ea typeface="B Mitra"/>
                <a:cs typeface="B Mitra"/>
              </a:rPr>
              <a:t> اعداد صفر تا </a:t>
            </a:r>
            <a:r>
              <a:rPr lang="en-US">
                <a:latin typeface="Lucida Sans Unicode" pitchFamily="34" charset="0"/>
                <a:ea typeface="B Mitra"/>
                <a:cs typeface="B Mitra"/>
              </a:rPr>
              <a:t>ICR1</a:t>
            </a:r>
            <a:r>
              <a:rPr lang="fa-IR">
                <a:latin typeface="Lucida Sans Unicode" pitchFamily="34" charset="0"/>
                <a:ea typeface="B Mitra"/>
                <a:cs typeface="B Mitra"/>
              </a:rPr>
              <a:t> را شمرده و پس از رسیدن به مقدار </a:t>
            </a:r>
            <a:r>
              <a:rPr lang="en-US">
                <a:latin typeface="Lucida Sans Unicode" pitchFamily="34" charset="0"/>
                <a:ea typeface="B Mitra"/>
                <a:cs typeface="B Mitra"/>
              </a:rPr>
              <a:t>ICR1</a:t>
            </a:r>
            <a:r>
              <a:rPr lang="fa-IR">
                <a:latin typeface="Lucida Sans Unicode" pitchFamily="34" charset="0"/>
                <a:ea typeface="B Mitra"/>
                <a:cs typeface="B Mitra"/>
              </a:rPr>
              <a:t>، به صورت نزولی تا صفر میشمارد. در لحظه صفر شدن شمارنده، فلگ </a:t>
            </a:r>
            <a:r>
              <a:rPr lang="en-US">
                <a:latin typeface="Lucida Sans Unicode" pitchFamily="34" charset="0"/>
                <a:ea typeface="B Mitra"/>
                <a:cs typeface="B Mitra"/>
              </a:rPr>
              <a:t>TOV1</a:t>
            </a:r>
            <a:r>
              <a:rPr lang="fa-IR">
                <a:latin typeface="Lucida Sans Unicode" pitchFamily="34" charset="0"/>
                <a:ea typeface="B Mitra"/>
                <a:cs typeface="B Mitra"/>
              </a:rPr>
              <a:t> یک میشود. فرکانس سیگنال </a:t>
            </a:r>
            <a:r>
              <a:rPr lang="en-US">
                <a:latin typeface="Lucida Sans Unicode" pitchFamily="34" charset="0"/>
                <a:ea typeface="B Mitra"/>
                <a:cs typeface="B Mitra"/>
              </a:rPr>
              <a:t>PWM</a:t>
            </a:r>
            <a:r>
              <a:rPr lang="fa-IR">
                <a:latin typeface="Lucida Sans Unicode" pitchFamily="34" charset="0"/>
                <a:ea typeface="B Mitra"/>
                <a:cs typeface="B Mitra"/>
              </a:rPr>
              <a:t> ایجاد شده از رابطه زیر قابل محاسبه است:</a:t>
            </a:r>
          </a:p>
          <a:p>
            <a:pPr indent="457200" algn="just">
              <a:lnSpc>
                <a:spcPct val="150000"/>
              </a:lnSpc>
              <a:buClr>
                <a:schemeClr val="accent1"/>
              </a:buClr>
              <a:buSzPct val="76000"/>
            </a:pPr>
            <a:endParaRPr lang="fa-IR">
              <a:latin typeface="Lucida Sans Unicode" pitchFamily="34" charset="0"/>
              <a:ea typeface="B Mitra"/>
              <a:cs typeface="B Mitra"/>
            </a:endParaRPr>
          </a:p>
        </p:txBody>
      </p:sp>
      <p:graphicFrame>
        <p:nvGraphicFramePr>
          <p:cNvPr id="124931" name="Object 2"/>
          <p:cNvGraphicFramePr>
            <a:graphicFrameLocks noChangeAspect="1"/>
          </p:cNvGraphicFramePr>
          <p:nvPr/>
        </p:nvGraphicFramePr>
        <p:xfrm>
          <a:off x="1019175" y="4876800"/>
          <a:ext cx="3962400" cy="958850"/>
        </p:xfrm>
        <a:graphic>
          <a:graphicData uri="http://schemas.openxmlformats.org/presentationml/2006/ole">
            <mc:AlternateContent xmlns:mc="http://schemas.openxmlformats.org/markup-compatibility/2006">
              <mc:Choice xmlns:v="urn:schemas-microsoft-com:vml" Requires="v">
                <p:oleObj spid="_x0000_s125091" name="Equation" r:id="rId5" imgW="1625400" imgH="393480" progId="Equation.3">
                  <p:embed/>
                </p:oleObj>
              </mc:Choice>
              <mc:Fallback>
                <p:oleObj name="Equation" r:id="rId5" imgW="1625400" imgH="39348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175" y="4876800"/>
                        <a:ext cx="3962400"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algn="l" rtl="0" fontAlgn="auto">
              <a:spcBef>
                <a:spcPts val="0"/>
              </a:spcBef>
              <a:spcAft>
                <a:spcPts val="0"/>
              </a:spcAft>
              <a:buClr>
                <a:schemeClr val="accent1"/>
              </a:buClr>
              <a:buSzPct val="68000"/>
              <a:defRPr/>
            </a:pPr>
            <a:r>
              <a:rPr lang="en-US" sz="2000" b="1" dirty="0">
                <a:latin typeface="+mn-lt"/>
                <a:cs typeface="B Mitra" pitchFamily="2" charset="-78"/>
              </a:rPr>
              <a:t>Phase and Frequency Correct PWM, TOP=OCR1A</a:t>
            </a:r>
            <a:endParaRPr lang="fa-IR" sz="2000" b="1" dirty="0">
              <a:latin typeface="+mn-lt"/>
              <a:cs typeface="B Mitra" pitchFamily="2" charset="-78"/>
            </a:endParaRPr>
          </a:p>
        </p:txBody>
      </p:sp>
      <p:sp>
        <p:nvSpPr>
          <p:cNvPr id="125958"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B217BC7-7FC7-4EEA-A1FD-91315B654AA1}" type="slidenum">
              <a:rPr lang="fa-IR"/>
              <a:pPr fontAlgn="base">
                <a:spcBef>
                  <a:spcPct val="0"/>
                </a:spcBef>
                <a:spcAft>
                  <a:spcPct val="0"/>
                </a:spcAft>
                <a:defRPr/>
              </a:pPr>
              <a:t>118</a:t>
            </a:fld>
            <a:endParaRPr lang="fa-IR" dirty="0"/>
          </a:p>
        </p:txBody>
      </p:sp>
      <p:sp>
        <p:nvSpPr>
          <p:cNvPr id="12595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25960" name="Content Placeholder 1"/>
          <p:cNvSpPr txBox="1">
            <a:spLocks/>
          </p:cNvSpPr>
          <p:nvPr/>
        </p:nvSpPr>
        <p:spPr bwMode="auto">
          <a:xfrm>
            <a:off x="838200" y="1828800"/>
            <a:ext cx="7848600" cy="609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در این حالت </a:t>
            </a:r>
            <a:r>
              <a:rPr lang="en-US" sz="1400">
                <a:latin typeface="Lucida Sans Unicode" pitchFamily="34" charset="0"/>
                <a:ea typeface="B Mitra"/>
                <a:cs typeface="B Mitra"/>
              </a:rPr>
              <a:t>TOP</a:t>
            </a:r>
            <a:r>
              <a:rPr lang="fa-IR">
                <a:latin typeface="Lucida Sans Unicode" pitchFamily="34" charset="0"/>
                <a:ea typeface="B Mitra"/>
                <a:cs typeface="B Mitra"/>
              </a:rPr>
              <a:t> شمارنده برابر با مقدار ثبات </a:t>
            </a:r>
            <a:r>
              <a:rPr lang="en-US" sz="1400">
                <a:latin typeface="Lucida Sans Unicode" pitchFamily="34" charset="0"/>
                <a:ea typeface="B Mitra"/>
                <a:cs typeface="B Mitra"/>
              </a:rPr>
              <a:t>OCR1A</a:t>
            </a:r>
            <a:r>
              <a:rPr lang="fa-IR" sz="1400">
                <a:latin typeface="Lucida Sans Unicode" pitchFamily="34" charset="0"/>
                <a:ea typeface="B Mitra"/>
                <a:cs typeface="B Mitra"/>
              </a:rPr>
              <a:t> </a:t>
            </a:r>
            <a:r>
              <a:rPr lang="fa-IR">
                <a:latin typeface="Lucida Sans Unicode" pitchFamily="34" charset="0"/>
                <a:ea typeface="B Mitra"/>
                <a:cs typeface="B Mitra"/>
              </a:rPr>
              <a:t>شده و رزولوشن سیگنال </a:t>
            </a:r>
            <a:r>
              <a:rPr lang="en-US" sz="1400">
                <a:latin typeface="Lucida Sans Unicode" pitchFamily="34" charset="0"/>
                <a:ea typeface="B Mitra"/>
                <a:cs typeface="B Mitra"/>
              </a:rPr>
              <a:t>PWM</a:t>
            </a:r>
            <a:r>
              <a:rPr lang="fa-IR">
                <a:latin typeface="Lucida Sans Unicode" pitchFamily="34" charset="0"/>
                <a:ea typeface="B Mitra"/>
                <a:cs typeface="B Mitra"/>
              </a:rPr>
              <a:t> از رابطه زیر به دست میآید:</a:t>
            </a:r>
          </a:p>
        </p:txBody>
      </p:sp>
      <p:graphicFrame>
        <p:nvGraphicFramePr>
          <p:cNvPr id="125954" name="Object 2"/>
          <p:cNvGraphicFramePr>
            <a:graphicFrameLocks noChangeAspect="1"/>
          </p:cNvGraphicFramePr>
          <p:nvPr/>
        </p:nvGraphicFramePr>
        <p:xfrm>
          <a:off x="776288" y="2667000"/>
          <a:ext cx="3254375" cy="762000"/>
        </p:xfrm>
        <a:graphic>
          <a:graphicData uri="http://schemas.openxmlformats.org/presentationml/2006/ole">
            <mc:AlternateContent xmlns:mc="http://schemas.openxmlformats.org/markup-compatibility/2006">
              <mc:Choice xmlns:v="urn:schemas-microsoft-com:vml" Requires="v">
                <p:oleObj spid="_x0000_s126114" name="Equation" r:id="rId3" imgW="1790640" imgH="419040" progId="Equation.3">
                  <p:embed/>
                </p:oleObj>
              </mc:Choice>
              <mc:Fallback>
                <p:oleObj name="Equation" r:id="rId3" imgW="1790640" imgH="419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8" y="2667000"/>
                        <a:ext cx="3254375"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61" name="Content Placeholder 1"/>
          <p:cNvSpPr txBox="1">
            <a:spLocks/>
          </p:cNvSpPr>
          <p:nvPr/>
        </p:nvSpPr>
        <p:spPr bwMode="auto">
          <a:xfrm>
            <a:off x="838200" y="3505200"/>
            <a:ext cx="7848600" cy="12954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بدین ترتیب، ثبات </a:t>
            </a:r>
            <a:r>
              <a:rPr lang="en-US">
                <a:latin typeface="Lucida Sans Unicode" pitchFamily="34" charset="0"/>
                <a:ea typeface="B Mitra"/>
                <a:cs typeface="B Mitra"/>
              </a:rPr>
              <a:t>TCNT1</a:t>
            </a:r>
            <a:r>
              <a:rPr lang="fa-IR">
                <a:latin typeface="Lucida Sans Unicode" pitchFamily="34" charset="0"/>
                <a:ea typeface="B Mitra"/>
                <a:cs typeface="B Mitra"/>
              </a:rPr>
              <a:t> اعداد صفر تا </a:t>
            </a:r>
            <a:r>
              <a:rPr lang="en-US">
                <a:latin typeface="Lucida Sans Unicode" pitchFamily="34" charset="0"/>
                <a:ea typeface="B Mitra"/>
                <a:cs typeface="B Mitra"/>
              </a:rPr>
              <a:t>OCR1A</a:t>
            </a:r>
            <a:r>
              <a:rPr lang="fa-IR">
                <a:latin typeface="Lucida Sans Unicode" pitchFamily="34" charset="0"/>
                <a:ea typeface="B Mitra"/>
                <a:cs typeface="B Mitra"/>
              </a:rPr>
              <a:t> را شمرده و پس از رسیدن به مقدار </a:t>
            </a:r>
            <a:r>
              <a:rPr lang="en-US">
                <a:latin typeface="Lucida Sans Unicode" pitchFamily="34" charset="0"/>
                <a:ea typeface="B Mitra"/>
                <a:cs typeface="B Mitra"/>
              </a:rPr>
              <a:t>OCR1A</a:t>
            </a:r>
            <a:r>
              <a:rPr lang="fa-IR">
                <a:latin typeface="Lucida Sans Unicode" pitchFamily="34" charset="0"/>
                <a:ea typeface="B Mitra"/>
                <a:cs typeface="B Mitra"/>
              </a:rPr>
              <a:t> ، به صورت نزولی تا صفر میشمارد. در لحظه صفر شدن شمارنده، فلگ </a:t>
            </a:r>
            <a:r>
              <a:rPr lang="en-US">
                <a:latin typeface="Lucida Sans Unicode" pitchFamily="34" charset="0"/>
                <a:ea typeface="B Mitra"/>
                <a:cs typeface="B Mitra"/>
              </a:rPr>
              <a:t>TOV1</a:t>
            </a:r>
            <a:r>
              <a:rPr lang="fa-IR">
                <a:latin typeface="Lucida Sans Unicode" pitchFamily="34" charset="0"/>
                <a:ea typeface="B Mitra"/>
                <a:cs typeface="B Mitra"/>
              </a:rPr>
              <a:t> یک میشود. فرکانس سیگنال </a:t>
            </a:r>
            <a:r>
              <a:rPr lang="en-US">
                <a:latin typeface="Lucida Sans Unicode" pitchFamily="34" charset="0"/>
                <a:ea typeface="B Mitra"/>
                <a:cs typeface="B Mitra"/>
              </a:rPr>
              <a:t>PWM</a:t>
            </a:r>
            <a:r>
              <a:rPr lang="fa-IR">
                <a:latin typeface="Lucida Sans Unicode" pitchFamily="34" charset="0"/>
                <a:ea typeface="B Mitra"/>
                <a:cs typeface="B Mitra"/>
              </a:rPr>
              <a:t> ایجاد شده از رابطه زیر قابل محاسبه است:</a:t>
            </a:r>
          </a:p>
          <a:p>
            <a:pPr indent="457200" algn="just">
              <a:lnSpc>
                <a:spcPct val="150000"/>
              </a:lnSpc>
              <a:buClr>
                <a:schemeClr val="accent1"/>
              </a:buClr>
              <a:buSzPct val="76000"/>
            </a:pPr>
            <a:endParaRPr lang="fa-IR">
              <a:latin typeface="Lucida Sans Unicode" pitchFamily="34" charset="0"/>
              <a:ea typeface="B Mitra"/>
              <a:cs typeface="B Mitra"/>
            </a:endParaRPr>
          </a:p>
        </p:txBody>
      </p:sp>
      <p:graphicFrame>
        <p:nvGraphicFramePr>
          <p:cNvPr id="125955" name="Object 3"/>
          <p:cNvGraphicFramePr>
            <a:graphicFrameLocks noChangeAspect="1"/>
          </p:cNvGraphicFramePr>
          <p:nvPr/>
        </p:nvGraphicFramePr>
        <p:xfrm>
          <a:off x="817563" y="4876800"/>
          <a:ext cx="4365625" cy="958850"/>
        </p:xfrm>
        <a:graphic>
          <a:graphicData uri="http://schemas.openxmlformats.org/presentationml/2006/ole">
            <mc:AlternateContent xmlns:mc="http://schemas.openxmlformats.org/markup-compatibility/2006">
              <mc:Choice xmlns:v="urn:schemas-microsoft-com:vml" Requires="v">
                <p:oleObj spid="_x0000_s126115" name="Equation" r:id="rId5" imgW="1790640" imgH="393480" progId="Equation.3">
                  <p:embed/>
                </p:oleObj>
              </mc:Choice>
              <mc:Fallback>
                <p:oleObj name="Equation" r:id="rId5" imgW="179064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3" y="4876800"/>
                        <a:ext cx="43656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روش تنظیم واحد تولید شکل موج</a:t>
            </a:r>
          </a:p>
        </p:txBody>
      </p:sp>
      <p:sp>
        <p:nvSpPr>
          <p:cNvPr id="159747"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5A18145-2948-4A1C-8CBA-0BB46F9D078E}" type="slidenum">
              <a:rPr lang="fa-IR"/>
              <a:pPr fontAlgn="base">
                <a:spcBef>
                  <a:spcPct val="0"/>
                </a:spcBef>
                <a:spcAft>
                  <a:spcPct val="0"/>
                </a:spcAft>
                <a:defRPr/>
              </a:pPr>
              <a:t>119</a:t>
            </a:fld>
            <a:endParaRPr lang="fa-IR" dirty="0"/>
          </a:p>
        </p:txBody>
      </p:sp>
      <p:sp>
        <p:nvSpPr>
          <p:cNvPr id="15974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12954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چنانچه بخواهیم واحد تولید موج را فعال نماییم تا به صورت خودکار شکل موجی را بر روی پایه های </a:t>
            </a:r>
            <a:r>
              <a:rPr lang="en-US" sz="1400" dirty="0">
                <a:latin typeface="+mn-lt"/>
                <a:cs typeface="B Mitra" pitchFamily="2" charset="-78"/>
              </a:rPr>
              <a:t>OC1A</a:t>
            </a:r>
            <a:r>
              <a:rPr lang="fa-IR" dirty="0">
                <a:latin typeface="+mn-lt"/>
                <a:cs typeface="B Mitra" pitchFamily="2" charset="-78"/>
              </a:rPr>
              <a:t> یا </a:t>
            </a:r>
            <a:r>
              <a:rPr lang="en-US" sz="1400" dirty="0">
                <a:latin typeface="+mn-lt"/>
                <a:cs typeface="B Mitra" pitchFamily="2" charset="-78"/>
              </a:rPr>
              <a:t>OC1B</a:t>
            </a:r>
            <a:r>
              <a:rPr lang="fa-IR" dirty="0">
                <a:latin typeface="+mn-lt"/>
                <a:cs typeface="B Mitra" pitchFamily="2" charset="-78"/>
              </a:rPr>
              <a:t> ایجاد نماید، لازم است تا بیتهای </a:t>
            </a:r>
            <a:r>
              <a:rPr lang="en-US" sz="1400" dirty="0">
                <a:latin typeface="+mn-lt"/>
                <a:cs typeface="B Mitra" pitchFamily="2" charset="-78"/>
              </a:rPr>
              <a:t>COM1A[1:0]</a:t>
            </a:r>
            <a:r>
              <a:rPr lang="fa-IR" sz="1400" dirty="0">
                <a:latin typeface="+mn-lt"/>
                <a:cs typeface="B Mitra" pitchFamily="2" charset="-78"/>
              </a:rPr>
              <a:t> </a:t>
            </a:r>
            <a:r>
              <a:rPr lang="fa-IR" dirty="0">
                <a:latin typeface="+mn-lt"/>
                <a:cs typeface="B Mitra" pitchFamily="2" charset="-78"/>
              </a:rPr>
              <a:t>و </a:t>
            </a:r>
            <a:r>
              <a:rPr lang="en-US" sz="1400" dirty="0">
                <a:latin typeface="+mn-lt"/>
                <a:cs typeface="B Mitra" pitchFamily="2" charset="-78"/>
              </a:rPr>
              <a:t>COM1B[1:0]</a:t>
            </a:r>
            <a:r>
              <a:rPr lang="fa-IR" sz="1400" dirty="0">
                <a:latin typeface="+mn-lt"/>
                <a:cs typeface="B Mitra" pitchFamily="2" charset="-78"/>
              </a:rPr>
              <a:t> </a:t>
            </a:r>
            <a:r>
              <a:rPr lang="fa-IR" dirty="0">
                <a:latin typeface="+mn-lt"/>
                <a:cs typeface="B Mitra" pitchFamily="2" charset="-78"/>
              </a:rPr>
              <a:t>تنظیم شوند. حالتهای مختلفی را که این بیتها شامل میشوند در جدول زیر مشاهده مینمایید. </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59750" name="Picture 9" descr="p298.jpg"/>
          <p:cNvPicPr>
            <a:picLocks noChangeAspect="1"/>
          </p:cNvPicPr>
          <p:nvPr/>
        </p:nvPicPr>
        <p:blipFill>
          <a:blip r:embed="rId2"/>
          <a:srcRect/>
          <a:stretch>
            <a:fillRect/>
          </a:stretch>
        </p:blipFill>
        <p:spPr bwMode="auto">
          <a:xfrm>
            <a:off x="1271588" y="3124200"/>
            <a:ext cx="7034212"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13716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انتخاب منبع کلاک تایمر/ کانتر</a:t>
            </a:r>
          </a:p>
          <a:p>
            <a:pPr algn="just" fontAlgn="auto">
              <a:lnSpc>
                <a:spcPct val="150000"/>
              </a:lnSpc>
              <a:spcBef>
                <a:spcPts val="0"/>
              </a:spcBef>
              <a:spcAft>
                <a:spcPts val="0"/>
              </a:spcAft>
              <a:buClr>
                <a:schemeClr val="accent1"/>
              </a:buClr>
              <a:buSzPct val="68000"/>
              <a:defRPr/>
            </a:pPr>
            <a:r>
              <a:rPr lang="fa-IR" sz="2000" dirty="0">
                <a:latin typeface="+mn-lt"/>
                <a:cs typeface="B Mitra" pitchFamily="2" charset="-78"/>
              </a:rPr>
              <a:t>همانطور که انتظار میرود، انتخاب منبع کلاک با تعدادی از بیتهای ثباتهای </a:t>
            </a:r>
            <a:r>
              <a:rPr lang="en-US" sz="1600" dirty="0">
                <a:latin typeface="+mn-lt"/>
                <a:cs typeface="B Mitra" pitchFamily="2" charset="-78"/>
              </a:rPr>
              <a:t>I/O</a:t>
            </a:r>
            <a:r>
              <a:rPr lang="fa-IR" sz="2000" dirty="0">
                <a:latin typeface="+mn-lt"/>
                <a:cs typeface="B Mitra" pitchFamily="2" charset="-78"/>
              </a:rPr>
              <a:t> امکان پذیر است. بدین منظور ثبات جدیدی به نام </a:t>
            </a:r>
            <a:r>
              <a:rPr lang="en-US" sz="1600" dirty="0">
                <a:latin typeface="+mn-lt"/>
                <a:cs typeface="B Mitra" pitchFamily="2" charset="-78"/>
              </a:rPr>
              <a:t>TCCR0</a:t>
            </a:r>
            <a:r>
              <a:rPr lang="fa-IR" sz="2000" dirty="0">
                <a:latin typeface="+mn-lt"/>
                <a:cs typeface="B Mitra" pitchFamily="2" charset="-78"/>
              </a:rPr>
              <a:t> یا کنترل تایمر/کانتر را معرفی میکنیم:</a:t>
            </a: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sp>
        <p:nvSpPr>
          <p:cNvPr id="28675" name="Content Placeholder 1"/>
          <p:cNvSpPr txBox="1">
            <a:spLocks/>
          </p:cNvSpPr>
          <p:nvPr/>
        </p:nvSpPr>
        <p:spPr bwMode="auto">
          <a:xfrm>
            <a:off x="457200" y="4343400"/>
            <a:ext cx="8229600" cy="12192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a:latin typeface="Lucida Sans Unicode" pitchFamily="34" charset="0"/>
                <a:ea typeface="B Mitra"/>
                <a:cs typeface="B Mitra"/>
              </a:rPr>
              <a:t>بیتهای </a:t>
            </a:r>
            <a:r>
              <a:rPr lang="en-US" sz="1600" dirty="0">
                <a:latin typeface="Lucida Sans Unicode" pitchFamily="34" charset="0"/>
                <a:ea typeface="B Mitra"/>
                <a:cs typeface="B Mitra"/>
              </a:rPr>
              <a:t>TCCR0[2:0]</a:t>
            </a:r>
            <a:r>
              <a:rPr lang="fa-IR" sz="1600" dirty="0">
                <a:latin typeface="Lucida Sans Unicode" pitchFamily="34" charset="0"/>
                <a:ea typeface="B Mitra"/>
                <a:cs typeface="B Mitra"/>
              </a:rPr>
              <a:t> </a:t>
            </a:r>
            <a:r>
              <a:rPr lang="fa-IR" sz="2000" dirty="0">
                <a:latin typeface="Lucida Sans Unicode" pitchFamily="34" charset="0"/>
                <a:ea typeface="B Mitra"/>
                <a:cs typeface="B Mitra"/>
              </a:rPr>
              <a:t>به نامهای </a:t>
            </a:r>
            <a:r>
              <a:rPr lang="en-US" sz="1600" dirty="0">
                <a:latin typeface="Lucida Sans Unicode" pitchFamily="34" charset="0"/>
                <a:ea typeface="B Mitra"/>
                <a:cs typeface="B Mitra"/>
              </a:rPr>
              <a:t>CS0[2:0]</a:t>
            </a:r>
            <a:r>
              <a:rPr lang="fa-IR" sz="2000" dirty="0">
                <a:latin typeface="Lucida Sans Unicode" pitchFamily="34" charset="0"/>
                <a:ea typeface="B Mitra"/>
                <a:cs typeface="B Mitra"/>
              </a:rPr>
              <a:t> وظیفه ی انتخاب کلاک را بر عهده دارند که عملکرد این بیتها مطابق با جدول اسلاید بعدی است.</a:t>
            </a:r>
            <a:endParaRPr lang="fa-IR" sz="2000" dirty="0">
              <a:latin typeface="Lucida Sans Unicode" pitchFamily="34" charset="0"/>
            </a:endParaRPr>
          </a:p>
        </p:txBody>
      </p:sp>
      <p:pic>
        <p:nvPicPr>
          <p:cNvPr id="28676" name="Picture 8" descr="p234-2.jpg"/>
          <p:cNvPicPr>
            <a:picLocks noChangeAspect="1"/>
          </p:cNvPicPr>
          <p:nvPr/>
        </p:nvPicPr>
        <p:blipFill>
          <a:blip r:embed="rId2"/>
          <a:srcRect/>
          <a:stretch>
            <a:fillRect/>
          </a:stretch>
        </p:blipFill>
        <p:spPr bwMode="auto">
          <a:xfrm>
            <a:off x="533400" y="2819400"/>
            <a:ext cx="8180388" cy="1279525"/>
          </a:xfrm>
          <a:prstGeom prst="rect">
            <a:avLst/>
          </a:prstGeom>
          <a:noFill/>
          <a:ln w="9525">
            <a:noFill/>
            <a:miter lim="800000"/>
            <a:headEnd/>
            <a:tailEnd/>
          </a:ln>
        </p:spPr>
      </p:pic>
      <p:sp>
        <p:nvSpPr>
          <p:cNvPr id="28677" name="Slide Number Placeholder 6"/>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61DCB46-7F6E-40E9-A379-78982D836834}" type="slidenum">
              <a:rPr lang="fa-IR"/>
              <a:pPr fontAlgn="base">
                <a:spcBef>
                  <a:spcPct val="0"/>
                </a:spcBef>
                <a:spcAft>
                  <a:spcPct val="0"/>
                </a:spcAft>
                <a:defRPr/>
              </a:pPr>
              <a:t>12</a:t>
            </a:fld>
            <a:endParaRPr lang="fa-IR"/>
          </a:p>
        </p:txBody>
      </p:sp>
      <p:sp>
        <p:nvSpPr>
          <p:cNvPr id="28678" name="Footer Placeholder 7"/>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60770"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2A3B0E15-8FD8-4B6C-8B79-A5FC4A59EF2D}" type="slidenum">
              <a:rPr lang="fa-IR"/>
              <a:pPr fontAlgn="base">
                <a:spcBef>
                  <a:spcPct val="0"/>
                </a:spcBef>
                <a:spcAft>
                  <a:spcPct val="0"/>
                </a:spcAft>
                <a:defRPr/>
              </a:pPr>
              <a:t>120</a:t>
            </a:fld>
            <a:endParaRPr lang="fa-IR"/>
          </a:p>
        </p:txBody>
      </p:sp>
      <p:sp>
        <p:nvSpPr>
          <p:cNvPr id="16077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60772" name="Content Placeholder 1"/>
          <p:cNvSpPr txBox="1">
            <a:spLocks/>
          </p:cNvSpPr>
          <p:nvPr/>
        </p:nvSpPr>
        <p:spPr bwMode="auto">
          <a:xfrm>
            <a:off x="838200" y="1828800"/>
            <a:ext cx="6019800" cy="4191000"/>
          </a:xfrm>
          <a:prstGeom prst="rect">
            <a:avLst/>
          </a:prstGeom>
          <a:noFill/>
          <a:ln w="9525">
            <a:noFill/>
            <a:miter lim="800000"/>
            <a:headEnd/>
            <a:tailEnd/>
          </a:ln>
        </p:spPr>
        <p:txBody>
          <a:bodyPr/>
          <a:lstStyle/>
          <a:p>
            <a:pPr algn="just" rtl="0">
              <a:buClr>
                <a:schemeClr val="accent1"/>
              </a:buClr>
              <a:buSzPct val="76000"/>
            </a:pPr>
            <a:r>
              <a:rPr lang="en-US" sz="1200" b="1">
                <a:latin typeface="Courier New" pitchFamily="49" charset="0"/>
                <a:cs typeface="Courier New" pitchFamily="49" charset="0"/>
              </a:rPr>
              <a:t>#include &lt;mega32.h&gt;</a:t>
            </a:r>
          </a:p>
          <a:p>
            <a:pPr algn="just" rtl="0">
              <a:buClr>
                <a:schemeClr val="accent1"/>
              </a:buClr>
              <a:buSzPct val="76000"/>
            </a:pPr>
            <a:r>
              <a:rPr lang="en-US" sz="1200" b="1">
                <a:latin typeface="Courier New" pitchFamily="49" charset="0"/>
                <a:cs typeface="Courier New" pitchFamily="49" charset="0"/>
              </a:rPr>
              <a:t>void init_io();</a:t>
            </a:r>
          </a:p>
          <a:p>
            <a:pPr algn="just" rtl="0">
              <a:buClr>
                <a:schemeClr val="accent1"/>
              </a:buClr>
              <a:buSzPct val="76000"/>
            </a:pPr>
            <a:r>
              <a:rPr lang="en-US" sz="1200" b="1">
                <a:latin typeface="Courier New" pitchFamily="49" charset="0"/>
                <a:cs typeface="Courier New" pitchFamily="49" charset="0"/>
              </a:rPr>
              <a:t>void main(void)</a:t>
            </a:r>
          </a:p>
          <a:p>
            <a:pPr algn="just" rtl="0">
              <a:buClr>
                <a:schemeClr val="accent1"/>
              </a:buClr>
              <a:buSzPct val="76000"/>
            </a:pPr>
            <a:r>
              <a:rPr lang="en-US" sz="1200" b="1">
                <a:latin typeface="Courier New" pitchFamily="49" charset="0"/>
                <a:cs typeface="Courier New" pitchFamily="49" charset="0"/>
              </a:rPr>
              <a:t>{</a:t>
            </a:r>
          </a:p>
          <a:p>
            <a:pPr algn="just" rtl="0">
              <a:buClr>
                <a:schemeClr val="accent1"/>
              </a:buClr>
              <a:buSzPct val="76000"/>
            </a:pPr>
            <a:r>
              <a:rPr lang="en-US" sz="1200" b="1">
                <a:latin typeface="Courier New" pitchFamily="49" charset="0"/>
                <a:cs typeface="Courier New" pitchFamily="49" charset="0"/>
              </a:rPr>
              <a:t>    init_io(0);</a:t>
            </a:r>
          </a:p>
          <a:p>
            <a:pPr algn="just" rtl="0">
              <a:buClr>
                <a:schemeClr val="accent1"/>
              </a:buClr>
              <a:buSzPct val="76000"/>
            </a:pPr>
            <a:r>
              <a:rPr lang="en-US" sz="1200" b="1">
                <a:latin typeface="Courier New" pitchFamily="49" charset="0"/>
                <a:cs typeface="Courier New" pitchFamily="49" charset="0"/>
              </a:rPr>
              <a:t>    while(1)</a:t>
            </a:r>
          </a:p>
          <a:p>
            <a:pPr algn="just" rtl="0">
              <a:buClr>
                <a:schemeClr val="accent1"/>
              </a:buClr>
              <a:buSzPct val="76000"/>
            </a:pPr>
            <a:r>
              <a:rPr lang="en-US" sz="1200" b="1">
                <a:latin typeface="Courier New" pitchFamily="49" charset="0"/>
                <a:cs typeface="Courier New" pitchFamily="49" charset="0"/>
              </a:rPr>
              <a:t>    {</a:t>
            </a:r>
          </a:p>
          <a:p>
            <a:pPr algn="just" rtl="0">
              <a:buClr>
                <a:schemeClr val="accent1"/>
              </a:buClr>
              <a:buSzPct val="76000"/>
            </a:pPr>
            <a:r>
              <a:rPr lang="en-US" sz="1200" b="1">
                <a:latin typeface="Courier New" pitchFamily="49" charset="0"/>
                <a:cs typeface="Courier New" pitchFamily="49" charset="0"/>
              </a:rPr>
              <a:t>    };</a:t>
            </a:r>
          </a:p>
          <a:p>
            <a:pPr algn="just" rtl="0">
              <a:buClr>
                <a:schemeClr val="accent1"/>
              </a:buClr>
              <a:buSzPct val="76000"/>
            </a:pPr>
            <a:r>
              <a:rPr lang="en-US" sz="1200" b="1">
                <a:latin typeface="Courier New" pitchFamily="49" charset="0"/>
                <a:cs typeface="Courier New" pitchFamily="49" charset="0"/>
              </a:rPr>
              <a:t>}</a:t>
            </a:r>
          </a:p>
          <a:p>
            <a:pPr algn="just" rtl="0">
              <a:buClr>
                <a:schemeClr val="accent1"/>
              </a:buClr>
              <a:buSzPct val="76000"/>
            </a:pPr>
            <a:endParaRPr lang="en-US" sz="1200" b="1">
              <a:latin typeface="Courier New" pitchFamily="49" charset="0"/>
              <a:cs typeface="Courier New" pitchFamily="49" charset="0"/>
            </a:endParaRPr>
          </a:p>
          <a:p>
            <a:pPr algn="just" rtl="0">
              <a:buClr>
                <a:schemeClr val="accent1"/>
              </a:buClr>
              <a:buSzPct val="76000"/>
            </a:pPr>
            <a:r>
              <a:rPr lang="en-US" sz="1200" b="1">
                <a:latin typeface="Courier New" pitchFamily="49" charset="0"/>
                <a:cs typeface="Courier New" pitchFamily="49" charset="0"/>
              </a:rPr>
              <a:t>Void init_io()</a:t>
            </a:r>
          </a:p>
          <a:p>
            <a:pPr algn="just" rtl="0">
              <a:buClr>
                <a:schemeClr val="accent1"/>
              </a:buClr>
              <a:buSzPct val="76000"/>
            </a:pPr>
            <a:r>
              <a:rPr lang="en-US" sz="1200" b="1">
                <a:latin typeface="Courier New" pitchFamily="49" charset="0"/>
                <a:cs typeface="Courier New" pitchFamily="49" charset="0"/>
              </a:rPr>
              <a:t>{</a:t>
            </a:r>
          </a:p>
          <a:p>
            <a:pPr algn="just" rtl="0">
              <a:buClr>
                <a:schemeClr val="accent1"/>
              </a:buClr>
              <a:buSzPct val="76000"/>
            </a:pPr>
            <a:r>
              <a:rPr lang="en-US" sz="1200" b="1">
                <a:latin typeface="Courier New" pitchFamily="49" charset="0"/>
                <a:cs typeface="Courier New" pitchFamily="49" charset="0"/>
              </a:rPr>
              <a:t>    DDRD=0x20;	//Output OC1A</a:t>
            </a:r>
          </a:p>
          <a:p>
            <a:pPr algn="just" rtl="0">
              <a:buClr>
                <a:schemeClr val="accent1"/>
              </a:buClr>
              <a:buSzPct val="76000"/>
            </a:pPr>
            <a:r>
              <a:rPr lang="en-US" sz="1200" b="1">
                <a:latin typeface="Courier New" pitchFamily="49" charset="0"/>
                <a:cs typeface="Courier New" pitchFamily="49" charset="0"/>
              </a:rPr>
              <a:t>    // Timer/counter 1 initialization</a:t>
            </a:r>
          </a:p>
          <a:p>
            <a:pPr algn="just" rtl="0">
              <a:buClr>
                <a:schemeClr val="accent1"/>
              </a:buClr>
              <a:buSzPct val="76000"/>
            </a:pPr>
            <a:r>
              <a:rPr lang="en-US" sz="1200" b="1">
                <a:latin typeface="Courier New" pitchFamily="49" charset="0"/>
                <a:cs typeface="Courier New" pitchFamily="49" charset="0"/>
              </a:rPr>
              <a:t>    OCR1A=749;     //Duty Cycle: 75%</a:t>
            </a:r>
          </a:p>
          <a:p>
            <a:pPr algn="just" rtl="0">
              <a:buClr>
                <a:schemeClr val="accent1"/>
              </a:buClr>
              <a:buSzPct val="76000"/>
            </a:pPr>
            <a:r>
              <a:rPr lang="en-US" sz="1200" b="1">
                <a:latin typeface="Courier New" pitchFamily="49" charset="0"/>
                <a:cs typeface="Courier New" pitchFamily="49" charset="0"/>
              </a:rPr>
              <a:t>    TCCR1A=0X80;   //Phase &amp; Frequency Correct PWM: TOP=ICR1</a:t>
            </a:r>
          </a:p>
          <a:p>
            <a:pPr algn="just" rtl="0">
              <a:buClr>
                <a:schemeClr val="accent1"/>
              </a:buClr>
              <a:buSzPct val="76000"/>
            </a:pPr>
            <a:r>
              <a:rPr lang="en-US" sz="1200" b="1">
                <a:latin typeface="Courier New" pitchFamily="49" charset="0"/>
                <a:cs typeface="Courier New" pitchFamily="49" charset="0"/>
              </a:rPr>
              <a:t>    TCCR1B=0X12;   //Prescaler=8</a:t>
            </a:r>
          </a:p>
          <a:p>
            <a:pPr algn="just" rtl="0">
              <a:buClr>
                <a:schemeClr val="accent1"/>
              </a:buClr>
              <a:buSzPct val="76000"/>
            </a:pPr>
            <a:r>
              <a:rPr lang="en-US" sz="1200" b="1">
                <a:latin typeface="Courier New" pitchFamily="49" charset="0"/>
                <a:cs typeface="Courier New" pitchFamily="49" charset="0"/>
              </a:rPr>
              <a:t>    ICR1H=0x03;    </a:t>
            </a:r>
          </a:p>
          <a:p>
            <a:pPr algn="just" rtl="0">
              <a:buClr>
                <a:schemeClr val="accent1"/>
              </a:buClr>
              <a:buSzPct val="76000"/>
            </a:pPr>
            <a:r>
              <a:rPr lang="en-US" sz="1200" b="1">
                <a:latin typeface="Courier New" pitchFamily="49" charset="0"/>
                <a:cs typeface="Courier New" pitchFamily="49" charset="0"/>
              </a:rPr>
              <a:t>    ICR1L=0xE7;    // TOP=999</a:t>
            </a:r>
          </a:p>
          <a:p>
            <a:pPr algn="just" rtl="0">
              <a:buClr>
                <a:schemeClr val="accent1"/>
              </a:buClr>
              <a:buSzPct val="76000"/>
            </a:pPr>
            <a:r>
              <a:rPr lang="en-US" sz="1200" b="1">
                <a:latin typeface="Courier New" pitchFamily="49" charset="0"/>
                <a:cs typeface="Courier New" pitchFamily="49" charset="0"/>
              </a:rPr>
              <a:t>}</a:t>
            </a: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سیگنال </a:t>
            </a:r>
            <a:r>
              <a:rPr lang="en-US" sz="2000" b="1" dirty="0">
                <a:latin typeface="+mn-lt"/>
                <a:cs typeface="B Mitra" pitchFamily="2" charset="-78"/>
              </a:rPr>
              <a:t>PWM</a:t>
            </a:r>
            <a:r>
              <a:rPr lang="fa-IR" sz="2000" b="1" dirty="0">
                <a:latin typeface="+mn-lt"/>
                <a:cs typeface="B Mitra" pitchFamily="2" charset="-78"/>
              </a:rPr>
              <a:t> غیرمعکوس با فرکانس 500 هرتز و زمان وظیفه 75% بروی پایه </a:t>
            </a:r>
            <a:r>
              <a:rPr lang="en-US" sz="2000" b="1" dirty="0">
                <a:latin typeface="+mn-lt"/>
                <a:cs typeface="B Mitra" pitchFamily="2" charset="-78"/>
              </a:rPr>
              <a:t>OC1A</a:t>
            </a:r>
            <a:endParaRPr lang="fa-IR" sz="2000" b="1" dirty="0">
              <a:latin typeface="+mn-lt"/>
              <a:cs typeface="B Mitra" pitchFamily="2" charset="-78"/>
            </a:endParaRPr>
          </a:p>
        </p:txBody>
      </p:sp>
      <p:sp>
        <p:nvSpPr>
          <p:cNvPr id="12" name="Content Placeholder 1"/>
          <p:cNvSpPr txBox="1">
            <a:spLocks/>
          </p:cNvSpPr>
          <p:nvPr/>
        </p:nvSpPr>
        <p:spPr>
          <a:xfrm>
            <a:off x="3962400" y="1828800"/>
            <a:ext cx="4724400" cy="21336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پاسخ این مثال همانند مثال قبلی است و شکل موج خروجی آنها نیز یکسان است، با این تفاوت که در صورت تغییر مقدار </a:t>
            </a:r>
            <a:r>
              <a:rPr lang="en-US" sz="1400" dirty="0">
                <a:latin typeface="+mn-lt"/>
                <a:cs typeface="B Mitra" pitchFamily="2" charset="-78"/>
              </a:rPr>
              <a:t>OCR1A</a:t>
            </a:r>
            <a:r>
              <a:rPr lang="fa-IR" dirty="0">
                <a:latin typeface="+mn-lt"/>
                <a:cs typeface="B Mitra" pitchFamily="2" charset="-78"/>
              </a:rPr>
              <a:t> و </a:t>
            </a:r>
            <a:r>
              <a:rPr lang="en-US" sz="1400" dirty="0">
                <a:latin typeface="+mn-lt"/>
                <a:cs typeface="B Mitra" pitchFamily="2" charset="-78"/>
              </a:rPr>
              <a:t>OCR1B</a:t>
            </a:r>
            <a:r>
              <a:rPr lang="fa-IR" dirty="0">
                <a:latin typeface="+mn-lt"/>
                <a:cs typeface="B Mitra" pitchFamily="2" charset="-78"/>
              </a:rPr>
              <a:t>، لحظه بروز رسانی این ثباتها متفاوت است.</a:t>
            </a:r>
          </a:p>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تفاوت کد این برنامه و مثال قبلی در این است که تایمر/کانتر یک در وضعیت </a:t>
            </a:r>
            <a:r>
              <a:rPr lang="en-US" sz="1400" dirty="0">
                <a:latin typeface="+mn-lt"/>
                <a:cs typeface="B Mitra" pitchFamily="2" charset="-78"/>
              </a:rPr>
              <a:t>Phase and Frequency Correct</a:t>
            </a:r>
            <a:r>
              <a:rPr lang="fa-IR" sz="1400" dirty="0">
                <a:latin typeface="+mn-lt"/>
                <a:cs typeface="B Mitra" pitchFamily="2" charset="-78"/>
              </a:rPr>
              <a:t> </a:t>
            </a:r>
            <a:r>
              <a:rPr lang="fa-IR" dirty="0">
                <a:latin typeface="+mn-lt"/>
                <a:cs typeface="B Mitra" pitchFamily="2" charset="-78"/>
              </a:rPr>
              <a:t>تنظیم شده است.</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
        <p:nvSpPr>
          <p:cNvPr id="2" name="TextBox 1"/>
          <p:cNvSpPr txBox="1"/>
          <p:nvPr/>
        </p:nvSpPr>
        <p:spPr>
          <a:xfrm>
            <a:off x="6858000" y="4876800"/>
            <a:ext cx="1219200" cy="369332"/>
          </a:xfrm>
          <a:prstGeom prst="rect">
            <a:avLst/>
          </a:prstGeom>
          <a:noFill/>
        </p:spPr>
        <p:txBody>
          <a:bodyPr wrap="square" rtlCol="0">
            <a:spAutoFit/>
          </a:bodyPr>
          <a:lstStyle/>
          <a:p>
            <a:r>
              <a:rPr lang="en-US" dirty="0" smtClean="0"/>
              <a:t>T25</a:t>
            </a:r>
            <a:endParaRPr 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73058" name="Slide Number Placeholder 5"/>
          <p:cNvSpPr>
            <a:spLocks noGrp="1"/>
          </p:cNvSpPr>
          <p:nvPr>
            <p:ph type="sldNum" sz="quarter" idx="12"/>
          </p:nvPr>
        </p:nvSpPr>
        <p:spPr bwMode="auto">
          <a:xfrm>
            <a:off x="8610600" y="6408738"/>
            <a:ext cx="4032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06B12EC8-3A38-4AB4-A97A-63E7099DB0D7}" type="slidenum">
              <a:rPr lang="fa-IR"/>
              <a:pPr fontAlgn="base">
                <a:spcBef>
                  <a:spcPct val="0"/>
                </a:spcBef>
                <a:spcAft>
                  <a:spcPct val="0"/>
                </a:spcAft>
                <a:defRPr/>
              </a:pPr>
              <a:t>121</a:t>
            </a:fld>
            <a:endParaRPr lang="fa-IR" dirty="0"/>
          </a:p>
        </p:txBody>
      </p:sp>
      <p:sp>
        <p:nvSpPr>
          <p:cNvPr id="17305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a:t>
            </a:r>
            <a:r>
              <a:rPr lang="fa-IR" sz="2000" b="1">
                <a:latin typeface="+mn-lt"/>
                <a:cs typeface="B Mitra" pitchFamily="2" charset="-78"/>
              </a:rPr>
              <a:t>با سخت افزار </a:t>
            </a:r>
            <a:r>
              <a:rPr lang="fa-IR" sz="2000" b="1" dirty="0">
                <a:latin typeface="+mn-lt"/>
                <a:cs typeface="B Mitra" pitchFamily="2" charset="-78"/>
              </a:rPr>
              <a:t>تایمر/کانتر دو</a:t>
            </a:r>
          </a:p>
        </p:txBody>
      </p:sp>
      <p:sp>
        <p:nvSpPr>
          <p:cNvPr id="12" name="Content Placeholder 1"/>
          <p:cNvSpPr txBox="1">
            <a:spLocks/>
          </p:cNvSpPr>
          <p:nvPr/>
        </p:nvSpPr>
        <p:spPr>
          <a:xfrm>
            <a:off x="6705600" y="1752600"/>
            <a:ext cx="1981200" cy="3048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این واحد جنبی همانند تایمر/کانتر صفر، 8بیتی است با این تفاوت که بر خلاف آن دارای ورودی </a:t>
            </a:r>
            <a:r>
              <a:rPr lang="fa-IR" dirty="0" smtClean="0">
                <a:latin typeface="+mn-lt"/>
                <a:cs typeface="B Mitra" pitchFamily="2" charset="-78"/>
              </a:rPr>
              <a:t>شمار</a:t>
            </a:r>
            <a:r>
              <a:rPr lang="fa-IR" dirty="0">
                <a:latin typeface="+mn-lt"/>
                <a:cs typeface="B Mitra" pitchFamily="2" charset="-78"/>
              </a:rPr>
              <a:t>ن</a:t>
            </a:r>
            <a:r>
              <a:rPr lang="fa-IR" dirty="0" smtClean="0">
                <a:latin typeface="+mn-lt"/>
                <a:cs typeface="B Mitra" pitchFamily="2" charset="-78"/>
              </a:rPr>
              <a:t>ده </a:t>
            </a:r>
            <a:r>
              <a:rPr lang="fa-IR" dirty="0">
                <a:latin typeface="+mn-lt"/>
                <a:cs typeface="B Mitra" pitchFamily="2" charset="-78"/>
              </a:rPr>
              <a:t>نبوده و به جای آن، قابلیت کار در وضعیت آسنکرون را دارد. بلوک منطقی آن را در شکل روبرو </a:t>
            </a:r>
            <a:r>
              <a:rPr lang="fa-IR" dirty="0" smtClean="0">
                <a:latin typeface="+mn-lt"/>
                <a:cs typeface="B Mitra" pitchFamily="2" charset="-78"/>
              </a:rPr>
              <a:t>مشاهده مینمایید.</a:t>
            </a: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73062" name="Picture 10" descr="P308.jpg"/>
          <p:cNvPicPr>
            <a:picLocks noChangeAspect="1"/>
          </p:cNvPicPr>
          <p:nvPr/>
        </p:nvPicPr>
        <p:blipFill>
          <a:blip r:embed="rId2"/>
          <a:srcRect/>
          <a:stretch>
            <a:fillRect/>
          </a:stretch>
        </p:blipFill>
        <p:spPr bwMode="auto">
          <a:xfrm>
            <a:off x="838200" y="1905000"/>
            <a:ext cx="5873750" cy="4114800"/>
          </a:xfrm>
          <a:prstGeom prst="rect">
            <a:avLst/>
          </a:prstGeom>
          <a:noFill/>
          <a:ln w="9525">
            <a:noFill/>
            <a:miter lim="800000"/>
            <a:headEnd/>
            <a:tailEnd/>
          </a:ln>
        </p:spPr>
      </p:pic>
      <p:sp>
        <p:nvSpPr>
          <p:cNvPr id="13" name="Content Placeholder 1"/>
          <p:cNvSpPr txBox="1">
            <a:spLocks/>
          </p:cNvSpPr>
          <p:nvPr/>
        </p:nvSpPr>
        <p:spPr>
          <a:xfrm>
            <a:off x="1066800" y="5486400"/>
            <a:ext cx="7696200" cy="762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همانطور که ملاحظه میکنید، پایه </a:t>
            </a:r>
            <a:r>
              <a:rPr lang="en-US" sz="1400" dirty="0">
                <a:latin typeface="+mn-lt"/>
                <a:cs typeface="B Mitra" pitchFamily="2" charset="-78"/>
              </a:rPr>
              <a:t>T0</a:t>
            </a:r>
            <a:r>
              <a:rPr lang="fa-IR" dirty="0">
                <a:latin typeface="+mn-lt"/>
                <a:cs typeface="B Mitra" pitchFamily="2" charset="-78"/>
              </a:rPr>
              <a:t> حذف شده و به جای آن دو پایه </a:t>
            </a:r>
            <a:r>
              <a:rPr lang="en-US" sz="1400" dirty="0">
                <a:latin typeface="+mn-lt"/>
                <a:cs typeface="B Mitra" pitchFamily="2" charset="-78"/>
              </a:rPr>
              <a:t>TOSC1</a:t>
            </a:r>
            <a:r>
              <a:rPr lang="fa-IR" dirty="0">
                <a:latin typeface="+mn-lt"/>
                <a:cs typeface="B Mitra" pitchFamily="2" charset="-78"/>
              </a:rPr>
              <a:t> و </a:t>
            </a:r>
            <a:r>
              <a:rPr lang="en-US" sz="1400" dirty="0">
                <a:latin typeface="+mn-lt"/>
                <a:cs typeface="B Mitra" pitchFamily="2" charset="-78"/>
              </a:rPr>
              <a:t>TOSC0</a:t>
            </a:r>
            <a:r>
              <a:rPr lang="fa-IR" dirty="0">
                <a:latin typeface="+mn-lt"/>
                <a:cs typeface="B Mitra" pitchFamily="2" charset="-78"/>
              </a:rPr>
              <a:t> و همچنین واحد اسیلاتور اضافه شده است.</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74082"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86EE071-C6A1-4631-8AD0-A3242C42D196}" type="slidenum">
              <a:rPr lang="fa-IR"/>
              <a:pPr fontAlgn="base">
                <a:spcBef>
                  <a:spcPct val="0"/>
                </a:spcBef>
                <a:spcAft>
                  <a:spcPct val="0"/>
                </a:spcAft>
                <a:defRPr/>
              </a:pPr>
              <a:t>122</a:t>
            </a:fld>
            <a:endParaRPr lang="fa-IR" dirty="0"/>
          </a:p>
        </p:txBody>
      </p:sp>
      <p:sp>
        <p:nvSpPr>
          <p:cNvPr id="17408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مفهوم عملکرد غیرهمزمان در تایمر/کانتر دو</a:t>
            </a:r>
          </a:p>
        </p:txBody>
      </p:sp>
      <p:sp>
        <p:nvSpPr>
          <p:cNvPr id="12" name="Content Placeholder 1"/>
          <p:cNvSpPr txBox="1">
            <a:spLocks/>
          </p:cNvSpPr>
          <p:nvPr/>
        </p:nvSpPr>
        <p:spPr>
          <a:xfrm>
            <a:off x="5943600" y="1752600"/>
            <a:ext cx="2743200" cy="33528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قبلا مشاهده کردید که با اعمال یک پالس ساعت منظم به شمارنده، میتوانیم از آن به عنوان تایمر استفاده نماییم. در تمام مواردی که تا کنون از تایمر/کانتر به عنوان تایمر استفاده </a:t>
            </a:r>
            <a:r>
              <a:rPr lang="fa-IR" dirty="0" smtClean="0">
                <a:latin typeface="+mn-lt"/>
                <a:cs typeface="B Mitra" pitchFamily="2" charset="-78"/>
              </a:rPr>
              <a:t>کرده ایم </a:t>
            </a:r>
            <a:r>
              <a:rPr lang="fa-IR" dirty="0">
                <a:latin typeface="+mn-lt"/>
                <a:cs typeface="B Mitra" pitchFamily="2" charset="-78"/>
              </a:rPr>
              <a:t>این پالس ساعت منظم از کلاک سیستم تامین شده است. حال با وضعیتی آشنا خواهیم شد که پالس تایمر از یک منبع غیرهمزمان با کلاک سیستم تامین میشود.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74086" name="Picture 9" descr="p309-1.jpg"/>
          <p:cNvPicPr>
            <a:picLocks noChangeAspect="1"/>
          </p:cNvPicPr>
          <p:nvPr/>
        </p:nvPicPr>
        <p:blipFill>
          <a:blip r:embed="rId2"/>
          <a:srcRect/>
          <a:stretch>
            <a:fillRect/>
          </a:stretch>
        </p:blipFill>
        <p:spPr bwMode="auto">
          <a:xfrm>
            <a:off x="838200" y="1828800"/>
            <a:ext cx="5072063"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75106"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3DD01B9F-3EEA-4EB9-8055-CC11903102EB}" type="slidenum">
              <a:rPr lang="fa-IR"/>
              <a:pPr fontAlgn="base">
                <a:spcBef>
                  <a:spcPct val="0"/>
                </a:spcBef>
                <a:spcAft>
                  <a:spcPct val="0"/>
                </a:spcAft>
                <a:defRPr/>
              </a:pPr>
              <a:t>123</a:t>
            </a:fld>
            <a:endParaRPr lang="fa-IR" dirty="0"/>
          </a:p>
        </p:txBody>
      </p:sp>
      <p:sp>
        <p:nvSpPr>
          <p:cNvPr id="17510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مفهوم عملکرد غیرهمزمان در تایمر/کانتر دو</a:t>
            </a:r>
          </a:p>
        </p:txBody>
      </p:sp>
      <p:pic>
        <p:nvPicPr>
          <p:cNvPr id="175109" name="Picture 13" descr="p309-2.jpg"/>
          <p:cNvPicPr>
            <a:picLocks noChangeAspect="1"/>
          </p:cNvPicPr>
          <p:nvPr/>
        </p:nvPicPr>
        <p:blipFill>
          <a:blip r:embed="rId2"/>
          <a:srcRect/>
          <a:stretch>
            <a:fillRect/>
          </a:stretch>
        </p:blipFill>
        <p:spPr bwMode="auto">
          <a:xfrm>
            <a:off x="831850" y="3124200"/>
            <a:ext cx="7702550" cy="1006475"/>
          </a:xfrm>
          <a:prstGeom prst="rect">
            <a:avLst/>
          </a:prstGeom>
          <a:noFill/>
          <a:ln w="9525">
            <a:noFill/>
            <a:miter lim="800000"/>
            <a:headEnd/>
            <a:tailEnd/>
          </a:ln>
        </p:spPr>
      </p:pic>
      <p:sp>
        <p:nvSpPr>
          <p:cNvPr id="15" name="Content Placeholder 1"/>
          <p:cNvSpPr txBox="1">
            <a:spLocks/>
          </p:cNvSpPr>
          <p:nvPr/>
        </p:nvSpPr>
        <p:spPr>
          <a:xfrm>
            <a:off x="838200" y="1905000"/>
            <a:ext cx="7848600" cy="14478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همانطور که در شکل مشخص است در صورتی که بیت </a:t>
            </a:r>
            <a:r>
              <a:rPr lang="en-US" sz="1400" dirty="0">
                <a:latin typeface="+mn-lt"/>
                <a:cs typeface="B Mitra" pitchFamily="2" charset="-78"/>
              </a:rPr>
              <a:t>AS2</a:t>
            </a:r>
            <a:r>
              <a:rPr lang="fa-IR" dirty="0">
                <a:latin typeface="+mn-lt"/>
                <a:cs typeface="B Mitra" pitchFamily="2" charset="-78"/>
              </a:rPr>
              <a:t> از ثبات </a:t>
            </a:r>
            <a:r>
              <a:rPr lang="en-US" sz="1400" dirty="0">
                <a:latin typeface="+mn-lt"/>
                <a:cs typeface="B Mitra" pitchFamily="2" charset="-78"/>
              </a:rPr>
              <a:t>ASSR</a:t>
            </a:r>
            <a:r>
              <a:rPr lang="fa-IR" dirty="0">
                <a:latin typeface="+mn-lt"/>
                <a:cs typeface="B Mitra" pitchFamily="2" charset="-78"/>
              </a:rPr>
              <a:t>، یک شود منبع کلاک تایمر، از کلاک سیستم به یک اسیلاتور با فرکانس 32.768 تغییر خواهد کرد.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
        <p:nvSpPr>
          <p:cNvPr id="11" name="Content Placeholder 1"/>
          <p:cNvSpPr txBox="1">
            <a:spLocks/>
          </p:cNvSpPr>
          <p:nvPr/>
        </p:nvSpPr>
        <p:spPr>
          <a:xfrm>
            <a:off x="762000" y="4343400"/>
            <a:ext cx="7848600" cy="5334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زمانی که از عملکرد غیرهمزمان استفاده میشود، کلاک سیستم باید حداقل 4 برابر کلاک غیرهمزمان باشد.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76130"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3A291D37-3DB4-4721-8A5C-590A16323113}" type="slidenum">
              <a:rPr lang="fa-IR"/>
              <a:pPr fontAlgn="base">
                <a:spcBef>
                  <a:spcPct val="0"/>
                </a:spcBef>
                <a:spcAft>
                  <a:spcPct val="0"/>
                </a:spcAft>
                <a:defRPr/>
              </a:pPr>
              <a:t>124</a:t>
            </a:fld>
            <a:endParaRPr lang="fa-IR" dirty="0"/>
          </a:p>
        </p:txBody>
      </p:sp>
      <p:sp>
        <p:nvSpPr>
          <p:cNvPr id="17613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های کاری تایمر/کانتر دو</a:t>
            </a:r>
          </a:p>
        </p:txBody>
      </p:sp>
      <p:sp>
        <p:nvSpPr>
          <p:cNvPr id="15" name="Content Placeholder 1"/>
          <p:cNvSpPr txBox="1">
            <a:spLocks/>
          </p:cNvSpPr>
          <p:nvPr/>
        </p:nvSpPr>
        <p:spPr>
          <a:xfrm>
            <a:off x="838200" y="1905000"/>
            <a:ext cx="7848600" cy="8382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وضعیت های کاری این تایمر/کانتر مشابه با تایمر/کانتر صفر بوده و بدیهی است که توسط بیتهای </a:t>
            </a:r>
            <a:r>
              <a:rPr lang="en-US" dirty="0">
                <a:latin typeface="+mn-lt"/>
                <a:cs typeface="B Mitra" pitchFamily="2" charset="-78"/>
              </a:rPr>
              <a:t>WGM2[1:0]</a:t>
            </a:r>
            <a:r>
              <a:rPr lang="fa-IR" dirty="0">
                <a:latin typeface="+mn-lt"/>
                <a:cs typeface="B Mitra" pitchFamily="2" charset="-78"/>
              </a:rPr>
              <a:t> انتخاب میشود.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
        <p:nvSpPr>
          <p:cNvPr id="11" name="Content Placeholder 1"/>
          <p:cNvSpPr txBox="1">
            <a:spLocks/>
          </p:cNvSpPr>
          <p:nvPr/>
        </p:nvSpPr>
        <p:spPr>
          <a:xfrm>
            <a:off x="762000" y="3733800"/>
            <a:ext cx="7848600" cy="5334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نحوه انتخاب وضعیت مورد نظر با این دو بیت، در جدول زیر آمده است</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76135" name="Picture 9" descr="p309-3.jpg"/>
          <p:cNvPicPr>
            <a:picLocks noChangeAspect="1"/>
          </p:cNvPicPr>
          <p:nvPr/>
        </p:nvPicPr>
        <p:blipFill>
          <a:blip r:embed="rId3"/>
          <a:srcRect/>
          <a:stretch>
            <a:fillRect/>
          </a:stretch>
        </p:blipFill>
        <p:spPr bwMode="auto">
          <a:xfrm>
            <a:off x="838200" y="2667000"/>
            <a:ext cx="7910513" cy="1006475"/>
          </a:xfrm>
          <a:prstGeom prst="rect">
            <a:avLst/>
          </a:prstGeom>
          <a:noFill/>
          <a:ln w="9525">
            <a:noFill/>
            <a:miter lim="800000"/>
            <a:headEnd/>
            <a:tailEnd/>
          </a:ln>
        </p:spPr>
      </p:pic>
      <p:pic>
        <p:nvPicPr>
          <p:cNvPr id="176136" name="Picture 12" descr="p309-4.jpg"/>
          <p:cNvPicPr>
            <a:picLocks noChangeAspect="1"/>
          </p:cNvPicPr>
          <p:nvPr/>
        </p:nvPicPr>
        <p:blipFill>
          <a:blip r:embed="rId4"/>
          <a:srcRect/>
          <a:stretch>
            <a:fillRect/>
          </a:stretch>
        </p:blipFill>
        <p:spPr bwMode="auto">
          <a:xfrm>
            <a:off x="1512888" y="4267200"/>
            <a:ext cx="6411912"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78178"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F167AFA-A932-4C07-BB23-AD4151891D8A}" type="slidenum">
              <a:rPr lang="fa-IR"/>
              <a:pPr fontAlgn="base">
                <a:spcBef>
                  <a:spcPct val="0"/>
                </a:spcBef>
                <a:spcAft>
                  <a:spcPct val="0"/>
                </a:spcAft>
                <a:defRPr/>
              </a:pPr>
              <a:t>125</a:t>
            </a:fld>
            <a:endParaRPr lang="fa-IR" dirty="0"/>
          </a:p>
        </p:txBody>
      </p:sp>
      <p:sp>
        <p:nvSpPr>
          <p:cNvPr id="17817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وضعیت </a:t>
            </a:r>
            <a:r>
              <a:rPr lang="en-US" sz="2000" b="1" dirty="0">
                <a:latin typeface="+mn-lt"/>
                <a:cs typeface="B Mitra" pitchFamily="2" charset="-78"/>
              </a:rPr>
              <a:t>Normal</a:t>
            </a:r>
            <a:r>
              <a:rPr lang="fa-IR" sz="2000" b="1" dirty="0">
                <a:latin typeface="+mn-lt"/>
                <a:cs typeface="B Mitra" pitchFamily="2" charset="-78"/>
              </a:rPr>
              <a:t> در تایمر دو</a:t>
            </a:r>
          </a:p>
        </p:txBody>
      </p:sp>
      <p:sp>
        <p:nvSpPr>
          <p:cNvPr id="15" name="Content Placeholder 1"/>
          <p:cNvSpPr txBox="1">
            <a:spLocks/>
          </p:cNvSpPr>
          <p:nvPr/>
        </p:nvSpPr>
        <p:spPr>
          <a:xfrm>
            <a:off x="838200" y="1905000"/>
            <a:ext cx="7848600" cy="8382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در این وضعیت، ثبات </a:t>
            </a:r>
            <a:r>
              <a:rPr lang="en-US" sz="1400" dirty="0">
                <a:latin typeface="+mn-lt"/>
                <a:cs typeface="B Mitra" pitchFamily="2" charset="-78"/>
              </a:rPr>
              <a:t>TCNT2</a:t>
            </a:r>
            <a:r>
              <a:rPr lang="fa-IR" dirty="0">
                <a:latin typeface="+mn-lt"/>
                <a:cs typeface="B Mitra" pitchFamily="2" charset="-78"/>
              </a:rPr>
              <a:t> به صورت صعودی از صفر تا 255 شمرده و همزمان با صفر شدن آن، فلگ </a:t>
            </a:r>
            <a:r>
              <a:rPr lang="en-US" sz="1400" dirty="0">
                <a:latin typeface="+mn-lt"/>
                <a:cs typeface="B Mitra" pitchFamily="2" charset="-78"/>
              </a:rPr>
              <a:t>TOV2</a:t>
            </a:r>
            <a:r>
              <a:rPr lang="fa-IR" dirty="0">
                <a:latin typeface="+mn-lt"/>
                <a:cs typeface="B Mitra" pitchFamily="2" charset="-78"/>
              </a:rPr>
              <a:t> یک میشود. </a:t>
            </a:r>
            <a:r>
              <a:rPr lang="en-US" sz="1400" dirty="0">
                <a:latin typeface="+mn-lt"/>
                <a:cs typeface="B Mitra" pitchFamily="2" charset="-78"/>
              </a:rPr>
              <a:t>TOV2</a:t>
            </a:r>
            <a:r>
              <a:rPr lang="fa-IR" dirty="0">
                <a:latin typeface="+mn-lt"/>
                <a:cs typeface="B Mitra" pitchFamily="2" charset="-78"/>
              </a:rPr>
              <a:t> بیت ششم از ثبات </a:t>
            </a:r>
            <a:r>
              <a:rPr lang="en-US" sz="1400" dirty="0">
                <a:latin typeface="+mn-lt"/>
                <a:cs typeface="B Mitra" pitchFamily="2" charset="-78"/>
              </a:rPr>
              <a:t>TIFR</a:t>
            </a:r>
            <a:r>
              <a:rPr lang="fa-IR" dirty="0">
                <a:latin typeface="+mn-lt"/>
                <a:cs typeface="B Mitra" pitchFamily="2" charset="-78"/>
              </a:rPr>
              <a:t> است.</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
        <p:nvSpPr>
          <p:cNvPr id="11" name="Content Placeholder 1"/>
          <p:cNvSpPr txBox="1">
            <a:spLocks/>
          </p:cNvSpPr>
          <p:nvPr/>
        </p:nvSpPr>
        <p:spPr>
          <a:xfrm>
            <a:off x="762000" y="4038600"/>
            <a:ext cx="7848600" cy="762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در صورتی که بیت </a:t>
            </a:r>
            <a:r>
              <a:rPr lang="en-US" sz="1400" dirty="0">
                <a:latin typeface="+mn-lt"/>
                <a:cs typeface="B Mitra" pitchFamily="2" charset="-78"/>
              </a:rPr>
              <a:t>TOIE2</a:t>
            </a:r>
            <a:r>
              <a:rPr lang="fa-IR" dirty="0">
                <a:latin typeface="+mn-lt"/>
                <a:cs typeface="B Mitra" pitchFamily="2" charset="-78"/>
              </a:rPr>
              <a:t> از ثبات </a:t>
            </a:r>
            <a:r>
              <a:rPr lang="en-US" sz="1400" dirty="0">
                <a:latin typeface="+mn-lt"/>
                <a:cs typeface="B Mitra" pitchFamily="2" charset="-78"/>
              </a:rPr>
              <a:t>TIMSK</a:t>
            </a:r>
            <a:r>
              <a:rPr lang="fa-IR" dirty="0">
                <a:latin typeface="+mn-lt"/>
                <a:cs typeface="B Mitra" pitchFamily="2" charset="-78"/>
              </a:rPr>
              <a:t> و بیت فعال ساز عمومی </a:t>
            </a:r>
            <a:r>
              <a:rPr lang="fa-IR" dirty="0" smtClean="0">
                <a:latin typeface="+mn-lt"/>
                <a:cs typeface="B Mitra" pitchFamily="2" charset="-78"/>
              </a:rPr>
              <a:t>وقفه ها </a:t>
            </a:r>
            <a:r>
              <a:rPr lang="en-US" sz="1400" dirty="0" smtClean="0">
                <a:latin typeface="+mn-lt"/>
                <a:cs typeface="B Mitra" pitchFamily="2" charset="-78"/>
              </a:rPr>
              <a:t>(I</a:t>
            </a:r>
            <a:r>
              <a:rPr lang="en-US" sz="1400" dirty="0">
                <a:latin typeface="+mn-lt"/>
                <a:cs typeface="B Mitra" pitchFamily="2" charset="-78"/>
              </a:rPr>
              <a:t>)</a:t>
            </a:r>
            <a:r>
              <a:rPr lang="fa-IR" dirty="0">
                <a:latin typeface="+mn-lt"/>
                <a:cs typeface="B Mitra" pitchFamily="2" charset="-78"/>
              </a:rPr>
              <a:t> یک </a:t>
            </a:r>
            <a:r>
              <a:rPr lang="fa-IR" dirty="0" smtClean="0">
                <a:latin typeface="+mn-lt"/>
                <a:cs typeface="B Mitra" pitchFamily="2" charset="-78"/>
              </a:rPr>
              <a:t>باشد</a:t>
            </a:r>
            <a:r>
              <a:rPr lang="fa-IR" dirty="0">
                <a:latin typeface="+mn-lt"/>
                <a:cs typeface="B Mitra" pitchFamily="2" charset="-78"/>
              </a:rPr>
              <a:t>، یک شدن فلگ </a:t>
            </a:r>
            <a:r>
              <a:rPr lang="en-US" sz="1400" dirty="0">
                <a:latin typeface="+mn-lt"/>
                <a:cs typeface="B Mitra" pitchFamily="2" charset="-78"/>
              </a:rPr>
              <a:t>TOV2</a:t>
            </a:r>
            <a:r>
              <a:rPr lang="fa-IR" dirty="0">
                <a:latin typeface="+mn-lt"/>
                <a:cs typeface="B Mitra" pitchFamily="2" charset="-78"/>
              </a:rPr>
              <a:t> میتواند باعث درخواست وقفه گردد.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78183" name="Picture 13" descr="p310-1.jpg"/>
          <p:cNvPicPr>
            <a:picLocks noChangeAspect="1"/>
          </p:cNvPicPr>
          <p:nvPr/>
        </p:nvPicPr>
        <p:blipFill>
          <a:blip r:embed="rId2"/>
          <a:srcRect/>
          <a:stretch>
            <a:fillRect/>
          </a:stretch>
        </p:blipFill>
        <p:spPr bwMode="auto">
          <a:xfrm>
            <a:off x="1011238" y="2803525"/>
            <a:ext cx="7523162" cy="1006475"/>
          </a:xfrm>
          <a:prstGeom prst="rect">
            <a:avLst/>
          </a:prstGeom>
          <a:noFill/>
          <a:ln w="9525">
            <a:noFill/>
            <a:miter lim="800000"/>
            <a:headEnd/>
            <a:tailEnd/>
          </a:ln>
        </p:spPr>
      </p:pic>
      <p:pic>
        <p:nvPicPr>
          <p:cNvPr id="178184" name="Picture 15" descr="p310-2.jpg"/>
          <p:cNvPicPr>
            <a:picLocks noChangeAspect="1"/>
          </p:cNvPicPr>
          <p:nvPr/>
        </p:nvPicPr>
        <p:blipFill>
          <a:blip r:embed="rId3"/>
          <a:srcRect/>
          <a:stretch>
            <a:fillRect/>
          </a:stretch>
        </p:blipFill>
        <p:spPr bwMode="auto">
          <a:xfrm>
            <a:off x="1096963" y="4876800"/>
            <a:ext cx="7437437"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79202"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72F2852-9B4F-4D2F-B86B-569A96AE32C2}" type="slidenum">
              <a:rPr lang="fa-IR"/>
              <a:pPr fontAlgn="base">
                <a:spcBef>
                  <a:spcPct val="0"/>
                </a:spcBef>
                <a:spcAft>
                  <a:spcPct val="0"/>
                </a:spcAft>
                <a:defRPr/>
              </a:pPr>
              <a:t>126</a:t>
            </a:fld>
            <a:endParaRPr lang="fa-IR"/>
          </a:p>
        </p:txBody>
      </p:sp>
      <p:sp>
        <p:nvSpPr>
          <p:cNvPr id="17920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وضعیت </a:t>
            </a:r>
            <a:r>
              <a:rPr lang="en-US" sz="2000" b="1" dirty="0">
                <a:latin typeface="+mn-lt"/>
                <a:cs typeface="B Mitra" pitchFamily="2" charset="-78"/>
              </a:rPr>
              <a:t>Normal</a:t>
            </a:r>
            <a:r>
              <a:rPr lang="fa-IR" sz="2000" b="1" dirty="0">
                <a:latin typeface="+mn-lt"/>
                <a:cs typeface="B Mitra" pitchFamily="2" charset="-78"/>
              </a:rPr>
              <a:t> در تایمر دو</a:t>
            </a:r>
          </a:p>
        </p:txBody>
      </p:sp>
      <p:sp>
        <p:nvSpPr>
          <p:cNvPr id="17" name="Content Placeholder 1"/>
          <p:cNvSpPr txBox="1">
            <a:spLocks/>
          </p:cNvSpPr>
          <p:nvPr/>
        </p:nvSpPr>
        <p:spPr>
          <a:xfrm>
            <a:off x="762000" y="1828800"/>
            <a:ext cx="7848600" cy="10668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همچنین از واحد مقایسه تایمر/کانتر دو میتوان برای ایجاد </a:t>
            </a:r>
            <a:r>
              <a:rPr lang="fa-IR" dirty="0" smtClean="0">
                <a:latin typeface="+mn-lt"/>
                <a:cs typeface="B Mitra" pitchFamily="2" charset="-78"/>
              </a:rPr>
              <a:t>وقفه های تطبیق </a:t>
            </a:r>
            <a:r>
              <a:rPr lang="fa-IR" dirty="0">
                <a:latin typeface="+mn-lt"/>
                <a:cs typeface="B Mitra" pitchFamily="2" charset="-78"/>
              </a:rPr>
              <a:t>مقایسه با اختلاف زمانی مشخص از رخدادهای </a:t>
            </a:r>
            <a:r>
              <a:rPr lang="fa-IR" dirty="0" smtClean="0">
                <a:latin typeface="+mn-lt"/>
                <a:cs typeface="B Mitra" pitchFamily="2" charset="-78"/>
              </a:rPr>
              <a:t>سرریز </a:t>
            </a:r>
            <a:r>
              <a:rPr lang="fa-IR" dirty="0">
                <a:latin typeface="+mn-lt"/>
                <a:cs typeface="B Mitra" pitchFamily="2" charset="-78"/>
              </a:rPr>
              <a:t>استفاده کرد. بدین منظور کافی است تا مقدار مقایسه، در ثبات </a:t>
            </a:r>
            <a:r>
              <a:rPr lang="en-US" sz="1400" dirty="0">
                <a:latin typeface="+mn-lt"/>
                <a:cs typeface="B Mitra" pitchFamily="2" charset="-78"/>
              </a:rPr>
              <a:t>OCR2</a:t>
            </a:r>
            <a:r>
              <a:rPr lang="fa-IR" dirty="0">
                <a:latin typeface="+mn-lt"/>
                <a:cs typeface="B Mitra" pitchFamily="2" charset="-78"/>
              </a:rPr>
              <a:t> بارگذاری شود. همانطور که میدانید، محتوی ثبات </a:t>
            </a:r>
            <a:r>
              <a:rPr lang="en-US" sz="1400" dirty="0">
                <a:latin typeface="+mn-lt"/>
                <a:cs typeface="B Mitra" pitchFamily="2" charset="-78"/>
              </a:rPr>
              <a:t>TCNT2</a:t>
            </a:r>
            <a:r>
              <a:rPr lang="fa-IR" dirty="0">
                <a:latin typeface="+mn-lt"/>
                <a:cs typeface="B Mitra" pitchFamily="2" charset="-78"/>
              </a:rPr>
              <a:t> به طور پیوسته با مقدار </a:t>
            </a:r>
            <a:r>
              <a:rPr lang="en-US" sz="1400" dirty="0">
                <a:latin typeface="+mn-lt"/>
                <a:cs typeface="B Mitra" pitchFamily="2" charset="-78"/>
              </a:rPr>
              <a:t>OCR2</a:t>
            </a:r>
            <a:r>
              <a:rPr lang="fa-IR" dirty="0">
                <a:latin typeface="+mn-lt"/>
                <a:cs typeface="B Mitra" pitchFamily="2" charset="-78"/>
              </a:rPr>
              <a:t> مقایسه شده و در لحظه برابری (تطبیق مقایسه) فلگ </a:t>
            </a:r>
            <a:r>
              <a:rPr lang="en-US" sz="1400" dirty="0">
                <a:latin typeface="+mn-lt"/>
                <a:cs typeface="B Mitra" pitchFamily="2" charset="-78"/>
              </a:rPr>
              <a:t>OCF2</a:t>
            </a:r>
            <a:r>
              <a:rPr lang="fa-IR" dirty="0">
                <a:latin typeface="+mn-lt"/>
                <a:cs typeface="B Mitra" pitchFamily="2" charset="-78"/>
              </a:rPr>
              <a:t> یک میشود.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79206" name="Picture 11" descr="p310-3.jpg"/>
          <p:cNvPicPr>
            <a:picLocks noChangeAspect="1"/>
          </p:cNvPicPr>
          <p:nvPr/>
        </p:nvPicPr>
        <p:blipFill>
          <a:blip r:embed="rId2"/>
          <a:srcRect/>
          <a:stretch>
            <a:fillRect/>
          </a:stretch>
        </p:blipFill>
        <p:spPr bwMode="auto">
          <a:xfrm>
            <a:off x="914400" y="2895600"/>
            <a:ext cx="7726363" cy="1006475"/>
          </a:xfrm>
          <a:prstGeom prst="rect">
            <a:avLst/>
          </a:prstGeom>
          <a:noFill/>
          <a:ln w="9525">
            <a:noFill/>
            <a:miter lim="800000"/>
            <a:headEnd/>
            <a:tailEnd/>
          </a:ln>
        </p:spPr>
      </p:pic>
      <p:sp>
        <p:nvSpPr>
          <p:cNvPr id="13" name="Content Placeholder 1"/>
          <p:cNvSpPr txBox="1">
            <a:spLocks/>
          </p:cNvSpPr>
          <p:nvPr/>
        </p:nvSpPr>
        <p:spPr>
          <a:xfrm>
            <a:off x="762000" y="3886200"/>
            <a:ext cx="7848600" cy="762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در صورتی که بیت </a:t>
            </a:r>
            <a:r>
              <a:rPr lang="en-US" sz="1400" dirty="0">
                <a:latin typeface="+mn-lt"/>
                <a:cs typeface="B Mitra" pitchFamily="2" charset="-78"/>
              </a:rPr>
              <a:t>OCIE2</a:t>
            </a:r>
            <a:r>
              <a:rPr lang="fa-IR" dirty="0">
                <a:latin typeface="+mn-lt"/>
                <a:cs typeface="B Mitra" pitchFamily="2" charset="-78"/>
              </a:rPr>
              <a:t> از ثبات </a:t>
            </a:r>
            <a:r>
              <a:rPr lang="en-US" sz="1400" dirty="0">
                <a:latin typeface="+mn-lt"/>
                <a:cs typeface="B Mitra" pitchFamily="2" charset="-78"/>
              </a:rPr>
              <a:t>TIMSK</a:t>
            </a:r>
            <a:r>
              <a:rPr lang="fa-IR" dirty="0">
                <a:latin typeface="+mn-lt"/>
                <a:cs typeface="B Mitra" pitchFamily="2" charset="-78"/>
              </a:rPr>
              <a:t> و بیت فعال ساز عمومی </a:t>
            </a:r>
            <a:r>
              <a:rPr lang="fa-IR" dirty="0" smtClean="0">
                <a:latin typeface="+mn-lt"/>
                <a:cs typeface="B Mitra" pitchFamily="2" charset="-78"/>
              </a:rPr>
              <a:t>وقفه ها </a:t>
            </a:r>
            <a:r>
              <a:rPr lang="en-US" sz="1400" dirty="0" smtClean="0">
                <a:latin typeface="+mn-lt"/>
                <a:cs typeface="B Mitra" pitchFamily="2" charset="-78"/>
              </a:rPr>
              <a:t>(I</a:t>
            </a:r>
            <a:r>
              <a:rPr lang="en-US" sz="1400" dirty="0">
                <a:latin typeface="+mn-lt"/>
                <a:cs typeface="B Mitra" pitchFamily="2" charset="-78"/>
              </a:rPr>
              <a:t>)</a:t>
            </a:r>
            <a:r>
              <a:rPr lang="fa-IR" sz="1400" dirty="0">
                <a:latin typeface="+mn-lt"/>
                <a:cs typeface="B Mitra" pitchFamily="2" charset="-78"/>
              </a:rPr>
              <a:t> </a:t>
            </a:r>
            <a:r>
              <a:rPr lang="fa-IR" dirty="0">
                <a:latin typeface="+mn-lt"/>
                <a:cs typeface="B Mitra" pitchFamily="2" charset="-78"/>
              </a:rPr>
              <a:t>یک باشند، یک شدن فلگ </a:t>
            </a:r>
            <a:r>
              <a:rPr lang="en-US" sz="1400" dirty="0">
                <a:latin typeface="+mn-lt"/>
                <a:cs typeface="B Mitra" pitchFamily="2" charset="-78"/>
              </a:rPr>
              <a:t>OCF2</a:t>
            </a:r>
            <a:r>
              <a:rPr lang="fa-IR" dirty="0">
                <a:latin typeface="+mn-lt"/>
                <a:cs typeface="B Mitra" pitchFamily="2" charset="-78"/>
              </a:rPr>
              <a:t> میتواند باعث درخواست وقفه شود.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79208" name="Picture 17" descr="p310-4.jpg"/>
          <p:cNvPicPr>
            <a:picLocks noChangeAspect="1"/>
          </p:cNvPicPr>
          <p:nvPr/>
        </p:nvPicPr>
        <p:blipFill>
          <a:blip r:embed="rId3"/>
          <a:srcRect/>
          <a:stretch>
            <a:fillRect/>
          </a:stretch>
        </p:blipFill>
        <p:spPr bwMode="auto">
          <a:xfrm>
            <a:off x="914400" y="4572000"/>
            <a:ext cx="7540625" cy="1006475"/>
          </a:xfrm>
          <a:prstGeom prst="rect">
            <a:avLst/>
          </a:prstGeom>
          <a:noFill/>
          <a:ln w="9525">
            <a:noFill/>
            <a:miter lim="800000"/>
            <a:headEnd/>
            <a:tailEnd/>
          </a:ln>
        </p:spPr>
      </p:pic>
      <p:sp>
        <p:nvSpPr>
          <p:cNvPr id="19" name="Content Placeholder 1"/>
          <p:cNvSpPr txBox="1">
            <a:spLocks/>
          </p:cNvSpPr>
          <p:nvPr/>
        </p:nvSpPr>
        <p:spPr>
          <a:xfrm>
            <a:off x="762000" y="5486400"/>
            <a:ext cx="7848600" cy="762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اگر چه میتوان با تنظیم بیتهای </a:t>
            </a:r>
            <a:r>
              <a:rPr lang="en-US" sz="1400" dirty="0">
                <a:latin typeface="+mn-lt"/>
                <a:cs typeface="B Mitra" pitchFamily="2" charset="-78"/>
              </a:rPr>
              <a:t>COM2[1:0]</a:t>
            </a:r>
            <a:r>
              <a:rPr lang="fa-IR" dirty="0">
                <a:latin typeface="+mn-lt"/>
                <a:cs typeface="B Mitra" pitchFamily="2" charset="-78"/>
              </a:rPr>
              <a:t> با استفاده از واحد تولید موج، موج مربعی ایجاد نمود اما به دلیل اینکه برای مقدار اولیه دادن به شمارنده، زمان زیادی از </a:t>
            </a:r>
            <a:r>
              <a:rPr lang="en-US" sz="1400" dirty="0">
                <a:latin typeface="+mn-lt"/>
                <a:cs typeface="B Mitra" pitchFamily="2" charset="-78"/>
              </a:rPr>
              <a:t>CPU</a:t>
            </a:r>
            <a:r>
              <a:rPr lang="fa-IR" dirty="0">
                <a:latin typeface="+mn-lt"/>
                <a:cs typeface="B Mitra" pitchFamily="2" charset="-78"/>
              </a:rPr>
              <a:t> گرفته میشود، از وضعیت </a:t>
            </a:r>
            <a:r>
              <a:rPr lang="en-US" sz="1400" dirty="0">
                <a:latin typeface="+mn-lt"/>
                <a:cs typeface="B Mitra" pitchFamily="2" charset="-78"/>
              </a:rPr>
              <a:t>CTC</a:t>
            </a:r>
            <a:r>
              <a:rPr lang="fa-IR" dirty="0">
                <a:latin typeface="+mn-lt"/>
                <a:cs typeface="B Mitra" pitchFamily="2" charset="-78"/>
              </a:rPr>
              <a:t> برای تولید شکل موج استفاده میکنیم.</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80226"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319F9C2-410B-4460-B3BF-BE116DD9CF76}" type="slidenum">
              <a:rPr lang="fa-IR"/>
              <a:pPr fontAlgn="base">
                <a:spcBef>
                  <a:spcPct val="0"/>
                </a:spcBef>
                <a:spcAft>
                  <a:spcPct val="0"/>
                </a:spcAft>
                <a:defRPr/>
              </a:pPr>
              <a:t>127</a:t>
            </a:fld>
            <a:endParaRPr lang="fa-IR"/>
          </a:p>
        </p:txBody>
      </p:sp>
      <p:sp>
        <p:nvSpPr>
          <p:cNvPr id="18022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وضعیت </a:t>
            </a:r>
            <a:r>
              <a:rPr lang="en-US" sz="2000" b="1" dirty="0">
                <a:latin typeface="+mn-lt"/>
                <a:cs typeface="B Mitra" pitchFamily="2" charset="-78"/>
              </a:rPr>
              <a:t>CTC</a:t>
            </a:r>
            <a:r>
              <a:rPr lang="fa-IR" sz="2000" b="1" dirty="0">
                <a:latin typeface="+mn-lt"/>
                <a:cs typeface="B Mitra" pitchFamily="2" charset="-78"/>
              </a:rPr>
              <a:t> در تایمر دو</a:t>
            </a:r>
          </a:p>
        </p:txBody>
      </p:sp>
      <p:sp>
        <p:nvSpPr>
          <p:cNvPr id="15" name="Content Placeholder 1"/>
          <p:cNvSpPr txBox="1">
            <a:spLocks/>
          </p:cNvSpPr>
          <p:nvPr/>
        </p:nvSpPr>
        <p:spPr>
          <a:xfrm>
            <a:off x="838200" y="1752600"/>
            <a:ext cx="7848600" cy="17526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در این وضعیت با رسیدن شمارنده به مقدار </a:t>
            </a:r>
            <a:r>
              <a:rPr lang="en-US" sz="1400" dirty="0">
                <a:latin typeface="+mn-lt"/>
                <a:cs typeface="B Mitra" pitchFamily="2" charset="-78"/>
              </a:rPr>
              <a:t>OCR2</a:t>
            </a:r>
            <a:r>
              <a:rPr lang="fa-IR" dirty="0">
                <a:latin typeface="+mn-lt"/>
                <a:cs typeface="B Mitra" pitchFamily="2" charset="-78"/>
              </a:rPr>
              <a:t>، ثبات </a:t>
            </a:r>
            <a:r>
              <a:rPr lang="en-US" sz="1400" dirty="0">
                <a:latin typeface="+mn-lt"/>
                <a:cs typeface="B Mitra" pitchFamily="2" charset="-78"/>
              </a:rPr>
              <a:t>TCNT2</a:t>
            </a:r>
            <a:r>
              <a:rPr lang="fa-IR" dirty="0">
                <a:latin typeface="+mn-lt"/>
                <a:cs typeface="B Mitra" pitchFamily="2" charset="-78"/>
              </a:rPr>
              <a:t> پاک شده و مجددا از صفر شروع به شمارش میکند. بدین ترتیب رشته شمارش، محدود به اعداد صفر تا </a:t>
            </a:r>
            <a:r>
              <a:rPr lang="en-US" sz="1400" dirty="0">
                <a:latin typeface="+mn-lt"/>
                <a:cs typeface="B Mitra" pitchFamily="2" charset="-78"/>
              </a:rPr>
              <a:t>OCR2</a:t>
            </a:r>
            <a:r>
              <a:rPr lang="fa-IR" dirty="0">
                <a:latin typeface="+mn-lt"/>
                <a:cs typeface="B Mitra" pitchFamily="2" charset="-78"/>
              </a:rPr>
              <a:t> شده و همزمان با رسیدن شمارنده به مقدار </a:t>
            </a:r>
            <a:r>
              <a:rPr lang="en-US" sz="1400" dirty="0">
                <a:latin typeface="+mn-lt"/>
                <a:cs typeface="B Mitra" pitchFamily="2" charset="-78"/>
              </a:rPr>
              <a:t>TOP</a:t>
            </a:r>
            <a:r>
              <a:rPr lang="fa-IR" dirty="0">
                <a:latin typeface="+mn-lt"/>
                <a:cs typeface="B Mitra" pitchFamily="2" charset="-78"/>
              </a:rPr>
              <a:t>، فلگ </a:t>
            </a:r>
            <a:r>
              <a:rPr lang="en-US" sz="1400" dirty="0">
                <a:latin typeface="+mn-lt"/>
                <a:cs typeface="B Mitra" pitchFamily="2" charset="-78"/>
              </a:rPr>
              <a:t>OCF2</a:t>
            </a:r>
            <a:r>
              <a:rPr lang="fa-IR" dirty="0">
                <a:latin typeface="+mn-lt"/>
                <a:cs typeface="B Mitra" pitchFamily="2" charset="-78"/>
              </a:rPr>
              <a:t> یک میشود. </a:t>
            </a:r>
          </a:p>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این وضعیت برای تولید شکل موج مربعی بسیار مناسب است. بدین منظور کافی است است تا بیتهای </a:t>
            </a:r>
            <a:r>
              <a:rPr lang="en-US" sz="1400" dirty="0">
                <a:latin typeface="+mn-lt"/>
                <a:cs typeface="B Mitra" pitchFamily="2" charset="-78"/>
              </a:rPr>
              <a:t>COM2[1:0]</a:t>
            </a:r>
            <a:r>
              <a:rPr lang="fa-IR" sz="1400" dirty="0">
                <a:latin typeface="+mn-lt"/>
                <a:cs typeface="B Mitra" pitchFamily="2" charset="-78"/>
              </a:rPr>
              <a:t> </a:t>
            </a:r>
            <a:r>
              <a:rPr lang="fa-IR" dirty="0">
                <a:latin typeface="+mn-lt"/>
                <a:cs typeface="B Mitra" pitchFamily="2" charset="-78"/>
              </a:rPr>
              <a:t>مطابق با جدول زیر تنظیم شوند.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
        <p:nvSpPr>
          <p:cNvPr id="11" name="Content Placeholder 1"/>
          <p:cNvSpPr txBox="1">
            <a:spLocks/>
          </p:cNvSpPr>
          <p:nvPr/>
        </p:nvSpPr>
        <p:spPr>
          <a:xfrm>
            <a:off x="2743200" y="6172200"/>
            <a:ext cx="4114800" cy="381000"/>
          </a:xfrm>
          <a:prstGeom prst="rect">
            <a:avLst/>
          </a:prstGeom>
          <a:noFill/>
        </p:spPr>
        <p:txBody>
          <a:bodyPr/>
          <a:lstStyle/>
          <a:p>
            <a:pPr algn="ctr" fontAlgn="auto">
              <a:lnSpc>
                <a:spcPct val="120000"/>
              </a:lnSpc>
              <a:spcBef>
                <a:spcPts val="0"/>
              </a:spcBef>
              <a:spcAft>
                <a:spcPts val="0"/>
              </a:spcAft>
              <a:buClr>
                <a:schemeClr val="accent1"/>
              </a:buClr>
              <a:buSzPct val="76000"/>
              <a:defRPr/>
            </a:pPr>
            <a:r>
              <a:rPr lang="fa-IR" sz="1200" b="1" dirty="0">
                <a:latin typeface="+mn-lt"/>
                <a:cs typeface="B Mitra" pitchFamily="2" charset="-78"/>
              </a:rPr>
              <a:t>عملکرد بیتهای </a:t>
            </a:r>
            <a:r>
              <a:rPr lang="en-US" sz="1000" b="1" dirty="0">
                <a:latin typeface="+mn-lt"/>
                <a:cs typeface="B Mitra" pitchFamily="2" charset="-78"/>
              </a:rPr>
              <a:t>COM2[1:0]</a:t>
            </a:r>
            <a:r>
              <a:rPr lang="fa-IR" sz="1000" b="1" dirty="0">
                <a:latin typeface="+mn-lt"/>
                <a:cs typeface="B Mitra" pitchFamily="2" charset="-78"/>
              </a:rPr>
              <a:t> </a:t>
            </a:r>
            <a:r>
              <a:rPr lang="fa-IR" sz="1200" b="1" dirty="0">
                <a:latin typeface="+mn-lt"/>
                <a:cs typeface="B Mitra" pitchFamily="2" charset="-78"/>
              </a:rPr>
              <a:t>در وضعیتهای غیر</a:t>
            </a:r>
            <a:r>
              <a:rPr lang="en-US" sz="1000" b="1" dirty="0">
                <a:latin typeface="+mn-lt"/>
                <a:cs typeface="B Mitra" pitchFamily="2" charset="-78"/>
              </a:rPr>
              <a:t>PWM</a:t>
            </a:r>
            <a:endParaRPr lang="fa-IR" sz="1000" b="1"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80231" name="Picture 11" descr="p311-1.jpg"/>
          <p:cNvPicPr>
            <a:picLocks noChangeAspect="1"/>
          </p:cNvPicPr>
          <p:nvPr/>
        </p:nvPicPr>
        <p:blipFill>
          <a:blip r:embed="rId3"/>
          <a:srcRect/>
          <a:stretch>
            <a:fillRect/>
          </a:stretch>
        </p:blipFill>
        <p:spPr bwMode="auto">
          <a:xfrm>
            <a:off x="1036638" y="3429000"/>
            <a:ext cx="7421562" cy="914400"/>
          </a:xfrm>
          <a:prstGeom prst="rect">
            <a:avLst/>
          </a:prstGeom>
          <a:noFill/>
          <a:ln w="9525">
            <a:noFill/>
            <a:miter lim="800000"/>
            <a:headEnd/>
            <a:tailEnd/>
          </a:ln>
        </p:spPr>
      </p:pic>
      <p:pic>
        <p:nvPicPr>
          <p:cNvPr id="180232" name="Picture 13" descr="p311-2.jpg"/>
          <p:cNvPicPr>
            <a:picLocks noChangeAspect="1"/>
          </p:cNvPicPr>
          <p:nvPr/>
        </p:nvPicPr>
        <p:blipFill>
          <a:blip r:embed="rId4"/>
          <a:srcRect/>
          <a:stretch>
            <a:fillRect/>
          </a:stretch>
        </p:blipFill>
        <p:spPr bwMode="auto">
          <a:xfrm>
            <a:off x="2362200" y="4343400"/>
            <a:ext cx="4895850"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82274"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F5C33D62-B328-42E6-95AB-F3F755FDA86B}" type="slidenum">
              <a:rPr lang="fa-IR"/>
              <a:pPr fontAlgn="base">
                <a:spcBef>
                  <a:spcPct val="0"/>
                </a:spcBef>
                <a:spcAft>
                  <a:spcPct val="0"/>
                </a:spcAft>
                <a:defRPr/>
              </a:pPr>
              <a:t>128</a:t>
            </a:fld>
            <a:endParaRPr lang="fa-IR"/>
          </a:p>
        </p:txBody>
      </p:sp>
      <p:sp>
        <p:nvSpPr>
          <p:cNvPr id="18227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وضعیت </a:t>
            </a:r>
            <a:r>
              <a:rPr lang="en-US" sz="2000" b="1" dirty="0">
                <a:latin typeface="+mn-lt"/>
                <a:cs typeface="B Mitra" pitchFamily="2" charset="-78"/>
              </a:rPr>
              <a:t>Fast PWM</a:t>
            </a:r>
            <a:r>
              <a:rPr lang="fa-IR" sz="2000" b="1" dirty="0">
                <a:latin typeface="+mn-lt"/>
                <a:cs typeface="B Mitra" pitchFamily="2" charset="-78"/>
              </a:rPr>
              <a:t> در تایمر دو</a:t>
            </a:r>
          </a:p>
        </p:txBody>
      </p:sp>
      <p:sp>
        <p:nvSpPr>
          <p:cNvPr id="15" name="Content Placeholder 1"/>
          <p:cNvSpPr txBox="1">
            <a:spLocks/>
          </p:cNvSpPr>
          <p:nvPr/>
        </p:nvSpPr>
        <p:spPr>
          <a:xfrm>
            <a:off x="838200" y="1752600"/>
            <a:ext cx="7848600" cy="1143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وضعیت </a:t>
            </a:r>
            <a:r>
              <a:rPr lang="en-US" sz="1400" dirty="0">
                <a:latin typeface="+mn-lt"/>
                <a:cs typeface="B Mitra" pitchFamily="2" charset="-78"/>
              </a:rPr>
              <a:t>Fast PWM</a:t>
            </a:r>
            <a:r>
              <a:rPr lang="fa-IR" sz="1400" dirty="0">
                <a:latin typeface="+mn-lt"/>
                <a:cs typeface="B Mitra" pitchFamily="2" charset="-78"/>
              </a:rPr>
              <a:t> </a:t>
            </a:r>
            <a:r>
              <a:rPr lang="fa-IR" dirty="0">
                <a:latin typeface="+mn-lt"/>
                <a:cs typeface="B Mitra" pitchFamily="2" charset="-78"/>
              </a:rPr>
              <a:t>یکی از دو وضعیت </a:t>
            </a:r>
            <a:r>
              <a:rPr lang="en-US" sz="1400" dirty="0">
                <a:latin typeface="+mn-lt"/>
                <a:cs typeface="B Mitra" pitchFamily="2" charset="-78"/>
              </a:rPr>
              <a:t>PWM</a:t>
            </a:r>
            <a:r>
              <a:rPr lang="fa-IR" dirty="0">
                <a:latin typeface="+mn-lt"/>
                <a:cs typeface="B Mitra" pitchFamily="2" charset="-78"/>
              </a:rPr>
              <a:t> تایمر/کانتر دو است. در این حالت، ثبات </a:t>
            </a:r>
            <a:r>
              <a:rPr lang="en-US" sz="1400" dirty="0">
                <a:latin typeface="+mn-lt"/>
                <a:cs typeface="B Mitra" pitchFamily="2" charset="-78"/>
              </a:rPr>
              <a:t>TCNT2</a:t>
            </a:r>
            <a:r>
              <a:rPr lang="fa-IR" dirty="0">
                <a:latin typeface="+mn-lt"/>
                <a:cs typeface="B Mitra" pitchFamily="2" charset="-78"/>
              </a:rPr>
              <a:t> به طور افزایشی تا 255 شمرده و با رسیدن به </a:t>
            </a:r>
            <a:r>
              <a:rPr lang="en-US" sz="1400" dirty="0">
                <a:latin typeface="+mn-lt"/>
                <a:cs typeface="B Mitra" pitchFamily="2" charset="-78"/>
              </a:rPr>
              <a:t>TOP</a:t>
            </a:r>
            <a:r>
              <a:rPr lang="fa-IR" dirty="0">
                <a:latin typeface="+mn-lt"/>
                <a:cs typeface="B Mitra" pitchFamily="2" charset="-78"/>
              </a:rPr>
              <a:t>، مجددا از صفر شروع به شمارش میکند. در </a:t>
            </a:r>
            <a:r>
              <a:rPr lang="fa-IR" dirty="0" smtClean="0">
                <a:latin typeface="+mn-lt"/>
                <a:cs typeface="B Mitra" pitchFamily="2" charset="-78"/>
              </a:rPr>
              <a:t>لحظه ی </a:t>
            </a:r>
            <a:r>
              <a:rPr lang="fa-IR" dirty="0">
                <a:latin typeface="+mn-lt"/>
                <a:cs typeface="B Mitra" pitchFamily="2" charset="-78"/>
              </a:rPr>
              <a:t>تطبیق مقایسه، بسته به وضعیت </a:t>
            </a:r>
            <a:r>
              <a:rPr lang="fa-IR" dirty="0" smtClean="0">
                <a:latin typeface="+mn-lt"/>
                <a:cs typeface="B Mitra" pitchFamily="2" charset="-78"/>
              </a:rPr>
              <a:t>بیت های </a:t>
            </a:r>
            <a:r>
              <a:rPr lang="en-US" sz="1400" dirty="0" smtClean="0">
                <a:latin typeface="+mn-lt"/>
                <a:cs typeface="B Mitra" pitchFamily="2" charset="-78"/>
              </a:rPr>
              <a:t>COM2[1:0</a:t>
            </a:r>
            <a:r>
              <a:rPr lang="en-US" sz="1400" dirty="0">
                <a:latin typeface="+mn-lt"/>
                <a:cs typeface="B Mitra" pitchFamily="2" charset="-78"/>
              </a:rPr>
              <a:t>]</a:t>
            </a:r>
            <a:r>
              <a:rPr lang="fa-IR" dirty="0">
                <a:latin typeface="+mn-lt"/>
                <a:cs typeface="B Mitra" pitchFamily="2" charset="-78"/>
              </a:rPr>
              <a:t> پایه </a:t>
            </a:r>
            <a:r>
              <a:rPr lang="en-US" sz="1400" dirty="0">
                <a:latin typeface="+mn-lt"/>
                <a:cs typeface="B Mitra" pitchFamily="2" charset="-78"/>
              </a:rPr>
              <a:t>OC2</a:t>
            </a:r>
            <a:r>
              <a:rPr lang="fa-IR" dirty="0">
                <a:latin typeface="+mn-lt"/>
                <a:cs typeface="B Mitra" pitchFamily="2" charset="-78"/>
              </a:rPr>
              <a:t> مطابق با جدول زیر تغییر وضعیت میدهد.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82278" name="Picture 9" descr="P311-3.jpg"/>
          <p:cNvPicPr>
            <a:picLocks noChangeAspect="1"/>
          </p:cNvPicPr>
          <p:nvPr/>
        </p:nvPicPr>
        <p:blipFill>
          <a:blip r:embed="rId3"/>
          <a:srcRect/>
          <a:stretch>
            <a:fillRect/>
          </a:stretch>
        </p:blipFill>
        <p:spPr bwMode="auto">
          <a:xfrm>
            <a:off x="1392238" y="2971800"/>
            <a:ext cx="6761162"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84322"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C0B90D4-CB71-48B2-A1A4-A99EE6265971}" type="slidenum">
              <a:rPr lang="fa-IR"/>
              <a:pPr fontAlgn="base">
                <a:spcBef>
                  <a:spcPct val="0"/>
                </a:spcBef>
                <a:spcAft>
                  <a:spcPct val="0"/>
                </a:spcAft>
                <a:defRPr/>
              </a:pPr>
              <a:t>129</a:t>
            </a:fld>
            <a:endParaRPr lang="fa-IR"/>
          </a:p>
        </p:txBody>
      </p:sp>
      <p:sp>
        <p:nvSpPr>
          <p:cNvPr id="18432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وضعیت </a:t>
            </a:r>
            <a:r>
              <a:rPr lang="en-US" sz="2000" b="1" dirty="0">
                <a:latin typeface="+mn-lt"/>
                <a:cs typeface="B Mitra" pitchFamily="2" charset="-78"/>
              </a:rPr>
              <a:t>Phase Correct PWM</a:t>
            </a:r>
            <a:r>
              <a:rPr lang="fa-IR" sz="2000" b="1" dirty="0">
                <a:latin typeface="+mn-lt"/>
                <a:cs typeface="B Mitra" pitchFamily="2" charset="-78"/>
              </a:rPr>
              <a:t> در تایمر دو</a:t>
            </a:r>
          </a:p>
        </p:txBody>
      </p:sp>
      <p:sp>
        <p:nvSpPr>
          <p:cNvPr id="15" name="Content Placeholder 1"/>
          <p:cNvSpPr txBox="1">
            <a:spLocks/>
          </p:cNvSpPr>
          <p:nvPr/>
        </p:nvSpPr>
        <p:spPr>
          <a:xfrm>
            <a:off x="838200" y="1752600"/>
            <a:ext cx="7848600" cy="1143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مشابه با تایمر صفر، ثبات </a:t>
            </a:r>
            <a:r>
              <a:rPr lang="en-US" sz="1400" dirty="0">
                <a:latin typeface="+mn-lt"/>
                <a:cs typeface="B Mitra" pitchFamily="2" charset="-78"/>
              </a:rPr>
              <a:t>TCNT2</a:t>
            </a:r>
            <a:r>
              <a:rPr lang="fa-IR" dirty="0">
                <a:latin typeface="+mn-lt"/>
                <a:cs typeface="B Mitra" pitchFamily="2" charset="-78"/>
              </a:rPr>
              <a:t> به طور صعودی از صفر تا 255 شمرده و پس از آن به صورت نزولی تا صفر شمارش میکند. از آنجایی که در این حالت، حامل مدولاسیون دو شیبه است در هر سیکل شمارش، دو تطبیق مقایسه وجود خواهد داشت. در هر یک از دو تطبیق مقایسه، مطابق با تنظیمات </a:t>
            </a:r>
            <a:r>
              <a:rPr lang="fa-IR" dirty="0" smtClean="0">
                <a:latin typeface="+mn-lt"/>
                <a:cs typeface="B Mitra" pitchFamily="2" charset="-78"/>
              </a:rPr>
              <a:t>بیت های </a:t>
            </a:r>
            <a:r>
              <a:rPr lang="en-US" sz="1400" dirty="0">
                <a:latin typeface="+mn-lt"/>
                <a:cs typeface="B Mitra" pitchFamily="2" charset="-78"/>
              </a:rPr>
              <a:t>COM2[1:0]</a:t>
            </a:r>
            <a:r>
              <a:rPr lang="fa-IR" dirty="0">
                <a:latin typeface="+mn-lt"/>
                <a:cs typeface="B Mitra" pitchFamily="2" charset="-78"/>
              </a:rPr>
              <a:t> وضعیت </a:t>
            </a:r>
            <a:r>
              <a:rPr lang="fa-IR" dirty="0" smtClean="0">
                <a:latin typeface="+mn-lt"/>
                <a:cs typeface="B Mitra" pitchFamily="2" charset="-78"/>
              </a:rPr>
              <a:t>پایه ی </a:t>
            </a:r>
            <a:r>
              <a:rPr lang="en-US" sz="1400" dirty="0">
                <a:latin typeface="+mn-lt"/>
                <a:cs typeface="B Mitra" pitchFamily="2" charset="-78"/>
              </a:rPr>
              <a:t>OC2</a:t>
            </a:r>
            <a:r>
              <a:rPr lang="fa-IR" dirty="0">
                <a:latin typeface="+mn-lt"/>
                <a:cs typeface="B Mitra" pitchFamily="2" charset="-78"/>
              </a:rPr>
              <a:t> تغییر میکند.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84326" name="Picture 10" descr="p312-1.jpg"/>
          <p:cNvPicPr>
            <a:picLocks noChangeAspect="1"/>
          </p:cNvPicPr>
          <p:nvPr/>
        </p:nvPicPr>
        <p:blipFill>
          <a:blip r:embed="rId3"/>
          <a:srcRect/>
          <a:stretch>
            <a:fillRect/>
          </a:stretch>
        </p:blipFill>
        <p:spPr bwMode="auto">
          <a:xfrm>
            <a:off x="1447800" y="3032125"/>
            <a:ext cx="6594475" cy="237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انتخاب منبع کلاک تایمر/ کانتر</a:t>
            </a:r>
          </a:p>
        </p:txBody>
      </p:sp>
      <p:pic>
        <p:nvPicPr>
          <p:cNvPr id="29699" name="Picture 6" descr="p235-1.jpg"/>
          <p:cNvPicPr>
            <a:picLocks noChangeAspect="1"/>
          </p:cNvPicPr>
          <p:nvPr/>
        </p:nvPicPr>
        <p:blipFill>
          <a:blip r:embed="rId2"/>
          <a:srcRect/>
          <a:stretch>
            <a:fillRect/>
          </a:stretch>
        </p:blipFill>
        <p:spPr bwMode="auto">
          <a:xfrm>
            <a:off x="1752600" y="1905000"/>
            <a:ext cx="5773738" cy="2743200"/>
          </a:xfrm>
          <a:prstGeom prst="rect">
            <a:avLst/>
          </a:prstGeom>
          <a:noFill/>
          <a:ln w="9525">
            <a:noFill/>
            <a:miter lim="800000"/>
            <a:headEnd/>
            <a:tailEnd/>
          </a:ln>
        </p:spPr>
      </p:pic>
      <p:sp>
        <p:nvSpPr>
          <p:cNvPr id="29700" name="Content Placeholder 1"/>
          <p:cNvSpPr txBox="1">
            <a:spLocks/>
          </p:cNvSpPr>
          <p:nvPr/>
        </p:nvSpPr>
        <p:spPr bwMode="auto">
          <a:xfrm>
            <a:off x="457200" y="4648200"/>
            <a:ext cx="8229600" cy="1524000"/>
          </a:xfrm>
          <a:prstGeom prst="rect">
            <a:avLst/>
          </a:prstGeom>
          <a:noFill/>
          <a:ln w="9525">
            <a:noFill/>
            <a:miter lim="800000"/>
            <a:headEnd/>
            <a:tailEnd/>
          </a:ln>
        </p:spPr>
        <p:txBody>
          <a:bodyPr/>
          <a:lstStyle/>
          <a:p>
            <a:pPr algn="just">
              <a:lnSpc>
                <a:spcPct val="150000"/>
              </a:lnSpc>
              <a:buClr>
                <a:schemeClr val="accent1"/>
              </a:buClr>
              <a:buSzPct val="76000"/>
            </a:pPr>
            <a:r>
              <a:rPr lang="fa-IR" sz="2000">
                <a:latin typeface="Lucida Sans Unicode" pitchFamily="34" charset="0"/>
                <a:ea typeface="B Mitra"/>
                <a:cs typeface="B Mitra"/>
              </a:rPr>
              <a:t>مطابق با جدول فوق اگر تمام بیتهای </a:t>
            </a:r>
            <a:r>
              <a:rPr lang="en-US" sz="1600" dirty="0">
                <a:latin typeface="Lucida Sans Unicode" pitchFamily="34" charset="0"/>
                <a:ea typeface="B Mitra"/>
                <a:cs typeface="B Mitra"/>
              </a:rPr>
              <a:t>CS0[2:0]</a:t>
            </a:r>
            <a:r>
              <a:rPr lang="fa-IR" sz="2000">
                <a:latin typeface="Lucida Sans Unicode" pitchFamily="34" charset="0"/>
                <a:ea typeface="B Mitra"/>
                <a:cs typeface="B Mitra"/>
              </a:rPr>
              <a:t> برابر با صفر باشند، کلاکی به ثبات </a:t>
            </a:r>
            <a:r>
              <a:rPr lang="en-US" sz="1600" dirty="0">
                <a:latin typeface="Lucida Sans Unicode" pitchFamily="34" charset="0"/>
                <a:ea typeface="B Mitra"/>
                <a:cs typeface="B Mitra"/>
              </a:rPr>
              <a:t>TCNT0</a:t>
            </a:r>
            <a:r>
              <a:rPr lang="fa-IR" sz="2000">
                <a:latin typeface="Lucida Sans Unicode" pitchFamily="34" charset="0"/>
                <a:ea typeface="B Mitra"/>
                <a:cs typeface="B Mitra"/>
              </a:rPr>
              <a:t> اعمال نمیشود و شمارنده غیرفعال است. حال اگر مقدار </a:t>
            </a:r>
            <a:r>
              <a:rPr lang="en-US" sz="1600" dirty="0">
                <a:latin typeface="Lucida Sans Unicode" pitchFamily="34" charset="0"/>
                <a:ea typeface="B Mitra"/>
                <a:cs typeface="B Mitra"/>
              </a:rPr>
              <a:t>001</a:t>
            </a:r>
            <a:r>
              <a:rPr lang="fa-IR" sz="2000">
                <a:latin typeface="Lucida Sans Unicode" pitchFamily="34" charset="0"/>
                <a:ea typeface="B Mitra"/>
                <a:cs typeface="B Mitra"/>
              </a:rPr>
              <a:t> در این سه بیت قرار گیرد، کلاک سیستم به طور مستقیم به شمارنده اعمال خواهد شد.</a:t>
            </a:r>
            <a:endParaRPr lang="fa-IR" sz="2000">
              <a:latin typeface="Lucida Sans Unicode" pitchFamily="34" charset="0"/>
            </a:endParaRPr>
          </a:p>
        </p:txBody>
      </p:sp>
      <p:sp>
        <p:nvSpPr>
          <p:cNvPr id="29701"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DB0A4DE-1ABD-44EC-9E77-3643974DD022}" type="slidenum">
              <a:rPr lang="fa-IR"/>
              <a:pPr fontAlgn="base">
                <a:spcBef>
                  <a:spcPct val="0"/>
                </a:spcBef>
                <a:spcAft>
                  <a:spcPct val="0"/>
                </a:spcAft>
                <a:defRPr/>
              </a:pPr>
              <a:t>13</a:t>
            </a:fld>
            <a:endParaRPr lang="fa-IR"/>
          </a:p>
        </p:txBody>
      </p:sp>
      <p:sp>
        <p:nvSpPr>
          <p:cNvPr id="2970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86370"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9C9D18E-FB9F-44FD-A7C3-4DBB89511F6A}" type="slidenum">
              <a:rPr lang="fa-IR"/>
              <a:pPr fontAlgn="base">
                <a:spcBef>
                  <a:spcPct val="0"/>
                </a:spcBef>
                <a:spcAft>
                  <a:spcPct val="0"/>
                </a:spcAft>
                <a:defRPr/>
              </a:pPr>
              <a:t>130</a:t>
            </a:fld>
            <a:endParaRPr lang="fa-IR"/>
          </a:p>
        </p:txBody>
      </p:sp>
      <p:sp>
        <p:nvSpPr>
          <p:cNvPr id="18637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واحد انتخاب منبع کلاک در تایمر/کانتر دو</a:t>
            </a:r>
          </a:p>
        </p:txBody>
      </p:sp>
      <p:sp>
        <p:nvSpPr>
          <p:cNvPr id="15" name="Content Placeholder 1"/>
          <p:cNvSpPr txBox="1">
            <a:spLocks/>
          </p:cNvSpPr>
          <p:nvPr/>
        </p:nvSpPr>
        <p:spPr>
          <a:xfrm>
            <a:off x="838200" y="1752600"/>
            <a:ext cx="7848600" cy="6858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در این جدول حالتهای </a:t>
            </a:r>
            <a:r>
              <a:rPr lang="fa-IR" dirty="0" smtClean="0">
                <a:latin typeface="+mn-lt"/>
                <a:cs typeface="B Mitra" pitchFamily="2" charset="-78"/>
              </a:rPr>
              <a:t>لبه ی </a:t>
            </a:r>
            <a:r>
              <a:rPr lang="fa-IR" dirty="0">
                <a:latin typeface="+mn-lt"/>
                <a:cs typeface="B Mitra" pitchFamily="2" charset="-78"/>
              </a:rPr>
              <a:t>بالارونده و پایین رونده </a:t>
            </a:r>
            <a:r>
              <a:rPr lang="en-US" sz="1400" dirty="0">
                <a:latin typeface="+mn-lt"/>
                <a:cs typeface="B Mitra" pitchFamily="2" charset="-78"/>
              </a:rPr>
              <a:t>T2</a:t>
            </a:r>
            <a:r>
              <a:rPr lang="fa-IR" dirty="0">
                <a:latin typeface="+mn-lt"/>
                <a:cs typeface="B Mitra" pitchFamily="2" charset="-78"/>
              </a:rPr>
              <a:t>وجود نداشته و به جای آنها، دو مقدار تقسیم بر 32 و 128 اضافه شده است.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86374" name="Picture 9" descr="p312-2.jpg"/>
          <p:cNvPicPr>
            <a:picLocks noChangeAspect="1"/>
          </p:cNvPicPr>
          <p:nvPr/>
        </p:nvPicPr>
        <p:blipFill>
          <a:blip r:embed="rId3"/>
          <a:srcRect/>
          <a:stretch>
            <a:fillRect/>
          </a:stretch>
        </p:blipFill>
        <p:spPr bwMode="auto">
          <a:xfrm>
            <a:off x="1371600" y="2438400"/>
            <a:ext cx="6805613" cy="1096963"/>
          </a:xfrm>
          <a:prstGeom prst="rect">
            <a:avLst/>
          </a:prstGeom>
          <a:noFill/>
          <a:ln w="9525">
            <a:noFill/>
            <a:miter lim="800000"/>
            <a:headEnd/>
            <a:tailEnd/>
          </a:ln>
        </p:spPr>
      </p:pic>
      <p:pic>
        <p:nvPicPr>
          <p:cNvPr id="186375" name="Picture 11" descr="P312-3.jpg"/>
          <p:cNvPicPr>
            <a:picLocks noChangeAspect="1"/>
          </p:cNvPicPr>
          <p:nvPr/>
        </p:nvPicPr>
        <p:blipFill>
          <a:blip r:embed="rId4"/>
          <a:srcRect/>
          <a:stretch>
            <a:fillRect/>
          </a:stretch>
        </p:blipFill>
        <p:spPr bwMode="auto">
          <a:xfrm>
            <a:off x="1714500" y="3657600"/>
            <a:ext cx="59817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88418"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95C67FC-C9E6-40FC-B35F-076506F622DD}" type="slidenum">
              <a:rPr lang="fa-IR"/>
              <a:pPr fontAlgn="base">
                <a:spcBef>
                  <a:spcPct val="0"/>
                </a:spcBef>
                <a:spcAft>
                  <a:spcPct val="0"/>
                </a:spcAft>
                <a:defRPr/>
              </a:pPr>
              <a:t>131</a:t>
            </a:fld>
            <a:endParaRPr lang="fa-IR"/>
          </a:p>
        </p:txBody>
      </p:sp>
      <p:sp>
        <p:nvSpPr>
          <p:cNvPr id="18841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واحد انتخاب منبع کلاک در تایمر/کانتر دو</a:t>
            </a:r>
          </a:p>
        </p:txBody>
      </p:sp>
      <p:sp>
        <p:nvSpPr>
          <p:cNvPr id="15" name="Content Placeholder 1"/>
          <p:cNvSpPr txBox="1">
            <a:spLocks/>
          </p:cNvSpPr>
          <p:nvPr/>
        </p:nvSpPr>
        <p:spPr>
          <a:xfrm>
            <a:off x="838200" y="1752600"/>
            <a:ext cx="7848600" cy="762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ممکن است این سوال مطرح شود که منظور از </a:t>
            </a:r>
            <a:r>
              <a:rPr lang="en-US" sz="1400" dirty="0" smtClean="0">
                <a:latin typeface="+mn-lt"/>
                <a:cs typeface="B Mitra" pitchFamily="2" charset="-78"/>
              </a:rPr>
              <a:t>AS2</a:t>
            </a:r>
            <a:r>
              <a:rPr lang="fa-IR" dirty="0" smtClean="0">
                <a:latin typeface="+mn-lt"/>
                <a:cs typeface="B Mitra" pitchFamily="2" charset="-78"/>
              </a:rPr>
              <a:t> </a:t>
            </a:r>
            <a:r>
              <a:rPr lang="fa-IR" dirty="0">
                <a:latin typeface="+mn-lt"/>
                <a:cs typeface="B Mitra" pitchFamily="2" charset="-78"/>
              </a:rPr>
              <a:t>چیست؟ در پاسخ باید گفت که منبع کلاک تایمر دو میتواند از کلاک سیستم و یا کلاک غیرهمزمان باشد که توسط بیت </a:t>
            </a:r>
            <a:r>
              <a:rPr lang="en-US" sz="1400" dirty="0">
                <a:latin typeface="+mn-lt"/>
                <a:cs typeface="B Mitra" pitchFamily="2" charset="-78"/>
              </a:rPr>
              <a:t>AS2</a:t>
            </a:r>
            <a:r>
              <a:rPr lang="fa-IR" dirty="0">
                <a:latin typeface="+mn-lt"/>
                <a:cs typeface="B Mitra" pitchFamily="2" charset="-78"/>
              </a:rPr>
              <a:t> تعیین میشود.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88422" name="Picture 10" descr="p313-1.jpg"/>
          <p:cNvPicPr>
            <a:picLocks noChangeAspect="1"/>
          </p:cNvPicPr>
          <p:nvPr/>
        </p:nvPicPr>
        <p:blipFill>
          <a:blip r:embed="rId3"/>
          <a:srcRect/>
          <a:stretch>
            <a:fillRect/>
          </a:stretch>
        </p:blipFill>
        <p:spPr bwMode="auto">
          <a:xfrm>
            <a:off x="2209800" y="2514600"/>
            <a:ext cx="4967288"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90466"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FE5CF03A-A6EF-4C17-A9F4-D5A555EE6F35}" type="slidenum">
              <a:rPr lang="fa-IR"/>
              <a:pPr fontAlgn="base">
                <a:spcBef>
                  <a:spcPct val="0"/>
                </a:spcBef>
                <a:spcAft>
                  <a:spcPct val="0"/>
                </a:spcAft>
                <a:defRPr/>
              </a:pPr>
              <a:t>132</a:t>
            </a:fld>
            <a:endParaRPr lang="fa-IR"/>
          </a:p>
        </p:txBody>
      </p:sp>
      <p:sp>
        <p:nvSpPr>
          <p:cNvPr id="19046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سایر بیتهای ثبات وضعیت غیرهمزمان</a:t>
            </a:r>
          </a:p>
        </p:txBody>
      </p:sp>
      <p:sp>
        <p:nvSpPr>
          <p:cNvPr id="15" name="Content Placeholder 1"/>
          <p:cNvSpPr txBox="1">
            <a:spLocks/>
          </p:cNvSpPr>
          <p:nvPr/>
        </p:nvSpPr>
        <p:spPr>
          <a:xfrm>
            <a:off x="838200" y="1752600"/>
            <a:ext cx="7848600" cy="762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با بیت </a:t>
            </a:r>
            <a:r>
              <a:rPr lang="en-US" sz="1400" dirty="0">
                <a:latin typeface="+mn-lt"/>
                <a:cs typeface="B Mitra" pitchFamily="2" charset="-78"/>
              </a:rPr>
              <a:t>AS2</a:t>
            </a:r>
            <a:r>
              <a:rPr lang="fa-IR" dirty="0">
                <a:latin typeface="+mn-lt"/>
                <a:cs typeface="B Mitra" pitchFamily="2" charset="-78"/>
              </a:rPr>
              <a:t> از ثبات </a:t>
            </a:r>
            <a:r>
              <a:rPr lang="en-US" sz="1400" dirty="0">
                <a:latin typeface="+mn-lt"/>
                <a:cs typeface="B Mitra" pitchFamily="2" charset="-78"/>
              </a:rPr>
              <a:t>ASSR</a:t>
            </a:r>
            <a:r>
              <a:rPr lang="fa-IR" dirty="0">
                <a:latin typeface="+mn-lt"/>
                <a:cs typeface="B Mitra" pitchFamily="2" charset="-78"/>
              </a:rPr>
              <a:t> آشنا شدید و میدانید که با یک کردن این بیت، منبع کلاک شمارنده از کلاک غیرهمزمان تامین میشود. اکنون به بررسی سایر بیتهای ثبات </a:t>
            </a:r>
            <a:r>
              <a:rPr lang="en-US" sz="1400" dirty="0">
                <a:latin typeface="+mn-lt"/>
                <a:cs typeface="B Mitra" pitchFamily="2" charset="-78"/>
              </a:rPr>
              <a:t>ASSR</a:t>
            </a:r>
            <a:r>
              <a:rPr lang="fa-IR" dirty="0">
                <a:latin typeface="+mn-lt"/>
                <a:cs typeface="B Mitra" pitchFamily="2" charset="-78"/>
              </a:rPr>
              <a:t> میپردازیم.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90470" name="Picture 6" descr="p313-1_2.jpg"/>
          <p:cNvPicPr>
            <a:picLocks noChangeAspect="1"/>
          </p:cNvPicPr>
          <p:nvPr/>
        </p:nvPicPr>
        <p:blipFill>
          <a:blip r:embed="rId3"/>
          <a:srcRect/>
          <a:stretch>
            <a:fillRect/>
          </a:stretch>
        </p:blipFill>
        <p:spPr bwMode="auto">
          <a:xfrm>
            <a:off x="990600" y="2438400"/>
            <a:ext cx="7551738" cy="1006475"/>
          </a:xfrm>
          <a:prstGeom prst="rect">
            <a:avLst/>
          </a:prstGeom>
          <a:noFill/>
          <a:ln w="9525">
            <a:noFill/>
            <a:miter lim="800000"/>
            <a:headEnd/>
            <a:tailEnd/>
          </a:ln>
        </p:spPr>
      </p:pic>
      <p:sp>
        <p:nvSpPr>
          <p:cNvPr id="10" name="Content Placeholder 1"/>
          <p:cNvSpPr txBox="1">
            <a:spLocks/>
          </p:cNvSpPr>
          <p:nvPr/>
        </p:nvSpPr>
        <p:spPr>
          <a:xfrm>
            <a:off x="838200" y="3429000"/>
            <a:ext cx="7848600" cy="762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زمانی که بر روی یکی از سه ثبات </a:t>
            </a:r>
            <a:r>
              <a:rPr lang="en-US" sz="1400" dirty="0">
                <a:latin typeface="+mn-lt"/>
                <a:cs typeface="B Mitra" pitchFamily="2" charset="-78"/>
              </a:rPr>
              <a:t>TCNT2</a:t>
            </a:r>
            <a:r>
              <a:rPr lang="fa-IR" dirty="0">
                <a:latin typeface="+mn-lt"/>
                <a:cs typeface="B Mitra" pitchFamily="2" charset="-78"/>
              </a:rPr>
              <a:t>، </a:t>
            </a:r>
            <a:r>
              <a:rPr lang="en-US" sz="1400" dirty="0">
                <a:latin typeface="+mn-lt"/>
                <a:cs typeface="B Mitra" pitchFamily="2" charset="-78"/>
              </a:rPr>
              <a:t>OCR2</a:t>
            </a:r>
            <a:r>
              <a:rPr lang="fa-IR" dirty="0">
                <a:latin typeface="+mn-lt"/>
                <a:cs typeface="B Mitra" pitchFamily="2" charset="-78"/>
              </a:rPr>
              <a:t> و </a:t>
            </a:r>
            <a:r>
              <a:rPr lang="en-US" sz="1400" dirty="0">
                <a:latin typeface="+mn-lt"/>
                <a:cs typeface="B Mitra" pitchFamily="2" charset="-78"/>
              </a:rPr>
              <a:t>TCCR2</a:t>
            </a:r>
            <a:r>
              <a:rPr lang="fa-IR" dirty="0">
                <a:latin typeface="+mn-lt"/>
                <a:cs typeface="B Mitra" pitchFamily="2" charset="-78"/>
              </a:rPr>
              <a:t> مقداری نوشته میشود، آن مقدار به یک ثبات موقتی منتقل شده و پس </a:t>
            </a:r>
            <a:r>
              <a:rPr lang="fa-IR" dirty="0" smtClean="0">
                <a:latin typeface="+mn-lt"/>
                <a:cs typeface="B Mitra" pitchFamily="2" charset="-78"/>
              </a:rPr>
              <a:t>از</a:t>
            </a:r>
            <a:r>
              <a:rPr lang="en-US" dirty="0" smtClean="0">
                <a:latin typeface="+mn-lt"/>
                <a:cs typeface="B Mitra" pitchFamily="2" charset="-78"/>
              </a:rPr>
              <a:t> </a:t>
            </a:r>
            <a:r>
              <a:rPr lang="fa-IR" dirty="0" smtClean="0">
                <a:latin typeface="+mn-lt"/>
                <a:cs typeface="B Mitra" pitchFamily="2" charset="-78"/>
              </a:rPr>
              <a:t>لبه ی بالارونده ی </a:t>
            </a:r>
            <a:r>
              <a:rPr lang="en-US" sz="1400" dirty="0">
                <a:latin typeface="+mn-lt"/>
                <a:cs typeface="B Mitra" pitchFamily="2" charset="-78"/>
              </a:rPr>
              <a:t>TOSC1</a:t>
            </a:r>
            <a:r>
              <a:rPr lang="fa-IR" dirty="0">
                <a:latin typeface="+mn-lt"/>
                <a:cs typeface="B Mitra" pitchFamily="2" charset="-78"/>
              </a:rPr>
              <a:t> مقدار مورد نظر به مقصد منتقل میشود.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
        <p:nvSpPr>
          <p:cNvPr id="11" name="Content Placeholder 1"/>
          <p:cNvSpPr txBox="1">
            <a:spLocks/>
          </p:cNvSpPr>
          <p:nvPr/>
        </p:nvSpPr>
        <p:spPr>
          <a:xfrm>
            <a:off x="838200" y="4191000"/>
            <a:ext cx="7848600" cy="1905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sz="1600" dirty="0">
                <a:latin typeface="+mn-lt"/>
                <a:cs typeface="B Mitra" pitchFamily="2" charset="-78"/>
              </a:rPr>
              <a:t>از آنجا که کلاک غیرهمزمان (32768هرتز) بسیار پایین تر از کلاک سیستم است، لذا اعمال این دو </a:t>
            </a:r>
            <a:r>
              <a:rPr lang="fa-IR" sz="1600" dirty="0">
                <a:cs typeface="B Mitra" pitchFamily="2" charset="-78"/>
              </a:rPr>
              <a:t>لبه ی</a:t>
            </a:r>
            <a:r>
              <a:rPr lang="fa-IR" sz="1600" dirty="0" smtClean="0">
                <a:latin typeface="+mn-lt"/>
                <a:cs typeface="B Mitra" pitchFamily="2" charset="-78"/>
              </a:rPr>
              <a:t> </a:t>
            </a:r>
            <a:r>
              <a:rPr lang="fa-IR" sz="1600" dirty="0">
                <a:latin typeface="+mn-lt"/>
                <a:cs typeface="B Mitra" pitchFamily="2" charset="-78"/>
              </a:rPr>
              <a:t>بالارونده، ممکن است زمان نسبتا زیادی به طول انجامد. برای جلوگیری از بازنویسی مقدار ثبات موقت قبل از انتقال به خود ثبات، سه بافر موقت در نظر گرفته شده است. این بافرها تنها در عملکرد غیرهمزمان فعال بوده و در شرایطی که بیت </a:t>
            </a:r>
            <a:r>
              <a:rPr lang="en-US" sz="1200" dirty="0">
                <a:latin typeface="+mn-lt"/>
                <a:cs typeface="B Mitra" pitchFamily="2" charset="-78"/>
              </a:rPr>
              <a:t>AS2</a:t>
            </a:r>
            <a:r>
              <a:rPr lang="fa-IR" sz="1600" dirty="0">
                <a:latin typeface="+mn-lt"/>
                <a:cs typeface="B Mitra" pitchFamily="2" charset="-78"/>
              </a:rPr>
              <a:t> صفر است عیرفعال میشوند. با نوشتن یک مقدارجدید در هر یک از این سه ثبات، فلگ مشغول بودن آن یک شده و تا اتمام بروز رسانی یک باقی میماند. زمانی که محتوی بافر موقت به خود ثبات منتقل شد، این فلگ صفر میشود. فلگ مشغول بودن ثباتهای </a:t>
            </a:r>
            <a:r>
              <a:rPr lang="en-US" sz="1200" dirty="0">
                <a:latin typeface="+mn-lt"/>
                <a:cs typeface="B Mitra" pitchFamily="2" charset="-78"/>
              </a:rPr>
              <a:t>TCNT2</a:t>
            </a:r>
            <a:r>
              <a:rPr lang="fa-IR" sz="1600" dirty="0">
                <a:latin typeface="+mn-lt"/>
                <a:cs typeface="B Mitra" pitchFamily="2" charset="-78"/>
              </a:rPr>
              <a:t>، </a:t>
            </a:r>
            <a:r>
              <a:rPr lang="en-US" sz="1200" dirty="0">
                <a:latin typeface="+mn-lt"/>
                <a:cs typeface="B Mitra" pitchFamily="2" charset="-78"/>
              </a:rPr>
              <a:t>OCR2</a:t>
            </a:r>
            <a:r>
              <a:rPr lang="fa-IR" sz="1600" dirty="0">
                <a:latin typeface="+mn-lt"/>
                <a:cs typeface="B Mitra" pitchFamily="2" charset="-78"/>
              </a:rPr>
              <a:t> و </a:t>
            </a:r>
            <a:r>
              <a:rPr lang="en-US" sz="1200" dirty="0">
                <a:latin typeface="+mn-lt"/>
                <a:cs typeface="B Mitra" pitchFamily="2" charset="-78"/>
              </a:rPr>
              <a:t>TCCR2</a:t>
            </a:r>
            <a:r>
              <a:rPr lang="fa-IR" sz="1600" dirty="0">
                <a:latin typeface="+mn-lt"/>
                <a:cs typeface="B Mitra" pitchFamily="2" charset="-78"/>
              </a:rPr>
              <a:t> به ترتیب </a:t>
            </a:r>
            <a:r>
              <a:rPr lang="en-US" sz="1200" dirty="0">
                <a:latin typeface="+mn-lt"/>
                <a:cs typeface="B Mitra" pitchFamily="2" charset="-78"/>
              </a:rPr>
              <a:t>TCNT2UB</a:t>
            </a:r>
            <a:r>
              <a:rPr lang="fa-IR" sz="1600" dirty="0">
                <a:latin typeface="+mn-lt"/>
                <a:cs typeface="B Mitra" pitchFamily="2" charset="-78"/>
              </a:rPr>
              <a:t>، </a:t>
            </a:r>
            <a:r>
              <a:rPr lang="en-US" sz="1200" dirty="0">
                <a:latin typeface="+mn-lt"/>
                <a:cs typeface="B Mitra" pitchFamily="2" charset="-78"/>
              </a:rPr>
              <a:t>OCR2UB</a:t>
            </a:r>
            <a:r>
              <a:rPr lang="fa-IR" sz="1600" dirty="0">
                <a:latin typeface="+mn-lt"/>
                <a:cs typeface="B Mitra" pitchFamily="2" charset="-78"/>
              </a:rPr>
              <a:t> و </a:t>
            </a:r>
            <a:r>
              <a:rPr lang="en-US" sz="1200" dirty="0">
                <a:latin typeface="+mn-lt"/>
                <a:cs typeface="B Mitra" pitchFamily="2" charset="-78"/>
              </a:rPr>
              <a:t>TCR2UB</a:t>
            </a:r>
            <a:r>
              <a:rPr lang="fa-IR" sz="1600" dirty="0">
                <a:latin typeface="+mn-lt"/>
                <a:cs typeface="B Mitra" pitchFamily="2" charset="-78"/>
              </a:rPr>
              <a:t> میباشند. بنابراین لازم است تا قبل از نوشتن بر روی هر یک از آنها، از صفر بودن فلگ مربوطه اطمینان حاصل نمایید.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48484"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57EC158-6953-407E-AEAE-625C4794EF23}" type="slidenum">
              <a:rPr lang="fa-IR"/>
              <a:pPr fontAlgn="base">
                <a:spcBef>
                  <a:spcPct val="0"/>
                </a:spcBef>
                <a:spcAft>
                  <a:spcPct val="0"/>
                </a:spcAft>
                <a:defRPr/>
              </a:pPr>
              <a:t>133</a:t>
            </a:fld>
            <a:endParaRPr lang="fa-IR"/>
          </a:p>
        </p:txBody>
      </p:sp>
      <p:sp>
        <p:nvSpPr>
          <p:cNvPr id="14848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استفاده از عملکرد غیرهمزمان برای ایجاد </a:t>
            </a:r>
            <a:r>
              <a:rPr lang="en-US" sz="2000" b="1" dirty="0">
                <a:latin typeface="+mn-lt"/>
                <a:cs typeface="B Mitra" pitchFamily="2" charset="-78"/>
              </a:rPr>
              <a:t>RTC</a:t>
            </a:r>
            <a:endParaRPr lang="fa-IR" sz="2000" b="1" dirty="0">
              <a:latin typeface="+mn-lt"/>
              <a:cs typeface="B Mitra" pitchFamily="2" charset="-78"/>
            </a:endParaRPr>
          </a:p>
        </p:txBody>
      </p:sp>
      <p:sp>
        <p:nvSpPr>
          <p:cNvPr id="15" name="Content Placeholder 1"/>
          <p:cNvSpPr txBox="1">
            <a:spLocks/>
          </p:cNvSpPr>
          <p:nvPr/>
        </p:nvSpPr>
        <p:spPr>
          <a:xfrm>
            <a:off x="838200" y="1752600"/>
            <a:ext cx="7848600" cy="3810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آگاهی از زمان، یکی از نیازهای اساسی بیشتر </a:t>
            </a:r>
            <a:r>
              <a:rPr lang="fa-IR" dirty="0" smtClean="0">
                <a:latin typeface="+mn-lt"/>
                <a:cs typeface="B Mitra" pitchFamily="2" charset="-78"/>
              </a:rPr>
              <a:t>سیستم</a:t>
            </a:r>
            <a:r>
              <a:rPr lang="en-US" dirty="0" smtClean="0">
                <a:latin typeface="+mn-lt"/>
                <a:cs typeface="B Mitra" pitchFamily="2" charset="-78"/>
              </a:rPr>
              <a:t> </a:t>
            </a:r>
            <a:r>
              <a:rPr lang="fa-IR" dirty="0" smtClean="0">
                <a:latin typeface="+mn-lt"/>
                <a:cs typeface="B Mitra" pitchFamily="2" charset="-78"/>
              </a:rPr>
              <a:t>های </a:t>
            </a:r>
            <a:r>
              <a:rPr lang="fa-IR" dirty="0">
                <a:latin typeface="+mn-lt"/>
                <a:cs typeface="B Mitra" pitchFamily="2" charset="-78"/>
              </a:rPr>
              <a:t>تعبیه شده است. بدین منظور میتواند از مدارات مجتمعی که بدین منظور طراحی شده اند (مانند </a:t>
            </a:r>
            <a:r>
              <a:rPr lang="en-US" sz="1400" dirty="0">
                <a:latin typeface="+mn-lt"/>
                <a:cs typeface="B Mitra" pitchFamily="2" charset="-78"/>
              </a:rPr>
              <a:t>DS1307</a:t>
            </a:r>
            <a:r>
              <a:rPr lang="fa-IR" dirty="0">
                <a:latin typeface="+mn-lt"/>
                <a:cs typeface="B Mitra" pitchFamily="2" charset="-78"/>
              </a:rPr>
              <a:t>، </a:t>
            </a:r>
            <a:r>
              <a:rPr lang="en-US" sz="1400" dirty="0">
                <a:latin typeface="+mn-lt"/>
                <a:cs typeface="B Mitra" pitchFamily="2" charset="-78"/>
              </a:rPr>
              <a:t>M48T86</a:t>
            </a:r>
            <a:r>
              <a:rPr lang="fa-IR" dirty="0">
                <a:latin typeface="+mn-lt"/>
                <a:cs typeface="B Mitra" pitchFamily="2" charset="-78"/>
              </a:rPr>
              <a:t>، </a:t>
            </a:r>
            <a:r>
              <a:rPr lang="en-US" sz="1400" dirty="0">
                <a:latin typeface="+mn-lt"/>
                <a:cs typeface="B Mitra" pitchFamily="2" charset="-78"/>
              </a:rPr>
              <a:t>PCF8583</a:t>
            </a:r>
            <a:r>
              <a:rPr lang="fa-IR" dirty="0">
                <a:latin typeface="+mn-lt"/>
                <a:cs typeface="B Mitra" pitchFamily="2" charset="-78"/>
              </a:rPr>
              <a:t> و ....) استفاده کرد و یا با استفاده از یک تایمر، عملکرد </a:t>
            </a:r>
            <a:r>
              <a:rPr lang="en-US" sz="1400" dirty="0">
                <a:latin typeface="+mn-lt"/>
                <a:cs typeface="B Mitra" pitchFamily="2" charset="-78"/>
              </a:rPr>
              <a:t>RTC</a:t>
            </a:r>
            <a:r>
              <a:rPr lang="fa-IR" dirty="0">
                <a:latin typeface="+mn-lt"/>
                <a:cs typeface="B Mitra" pitchFamily="2" charset="-78"/>
              </a:rPr>
              <a:t> را به صورت نرم افزاری پیاده سازی نمود.</a:t>
            </a:r>
          </a:p>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قبلا اشاره شد که تایمر/کانتر دو در وضعیت غیرهمزمان با یک کریستال 32768 کیلوهرتز کار میکند. این کریستال دارای ویژگی جالب زیر است:</a:t>
            </a:r>
          </a:p>
          <a:p>
            <a:pPr algn="just" fontAlgn="auto">
              <a:lnSpc>
                <a:spcPct val="120000"/>
              </a:lnSpc>
              <a:spcBef>
                <a:spcPts val="0"/>
              </a:spcBef>
              <a:spcAft>
                <a:spcPts val="0"/>
              </a:spcAft>
              <a:buClr>
                <a:schemeClr val="accent1"/>
              </a:buClr>
              <a:buSzPct val="76000"/>
              <a:defRPr/>
            </a:pPr>
            <a:endParaRPr lang="fa-IR" dirty="0">
              <a:latin typeface="+mn-lt"/>
              <a:cs typeface="B Mitra" pitchFamily="2" charset="-78"/>
            </a:endParaRPr>
          </a:p>
          <a:p>
            <a:pPr algn="just" fontAlgn="auto">
              <a:lnSpc>
                <a:spcPct val="120000"/>
              </a:lnSpc>
              <a:spcBef>
                <a:spcPts val="0"/>
              </a:spcBef>
              <a:spcAft>
                <a:spcPts val="0"/>
              </a:spcAft>
              <a:buClr>
                <a:schemeClr val="accent1"/>
              </a:buClr>
              <a:buSzPct val="76000"/>
              <a:defRPr/>
            </a:pPr>
            <a:endParaRPr lang="fa-IR" dirty="0">
              <a:latin typeface="+mn-lt"/>
              <a:cs typeface="B Mitra" pitchFamily="2" charset="-78"/>
            </a:endParaRPr>
          </a:p>
          <a:p>
            <a:pPr algn="just" fontAlgn="auto">
              <a:lnSpc>
                <a:spcPct val="120000"/>
              </a:lnSpc>
              <a:spcBef>
                <a:spcPts val="0"/>
              </a:spcBef>
              <a:spcAft>
                <a:spcPts val="0"/>
              </a:spcAft>
              <a:buClr>
                <a:schemeClr val="accent1"/>
              </a:buClr>
              <a:buSzPct val="76000"/>
              <a:defRPr/>
            </a:pPr>
            <a:endParaRPr lang="fa-IR" dirty="0">
              <a:latin typeface="+mn-lt"/>
              <a:cs typeface="B Mitra" pitchFamily="2" charset="-78"/>
            </a:endParaRPr>
          </a:p>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این بدان معناست که اگر فرکانس کریستال ساعت توسط پیش تقسیم کننده بر عدد 128 تقسیم شود و به تایمر/کانتر هشت بیتی امال گردد، زمان سرریزی معادل با یک ثانیه خواهد داشت. بدین ترتیب بدون هیچ گونه بار نرم افزاری میتوانیم به زمان سرریز یک ثانیه دست پیدا کنیم. این نتیجه ای ایده آل برای پیاده سازی عملکرد </a:t>
            </a:r>
            <a:r>
              <a:rPr lang="en-US" sz="1400" dirty="0">
                <a:latin typeface="+mn-lt"/>
                <a:cs typeface="B Mitra" pitchFamily="2" charset="-78"/>
              </a:rPr>
              <a:t>RTC</a:t>
            </a:r>
            <a:r>
              <a:rPr lang="fa-IR" dirty="0">
                <a:latin typeface="+mn-lt"/>
                <a:cs typeface="B Mitra" pitchFamily="2" charset="-78"/>
              </a:rPr>
              <a:t> است. </a:t>
            </a:r>
          </a:p>
          <a:p>
            <a:pPr algn="l" fontAlgn="auto">
              <a:lnSpc>
                <a:spcPct val="12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graphicFrame>
        <p:nvGraphicFramePr>
          <p:cNvPr id="148482" name="Object 2"/>
          <p:cNvGraphicFramePr>
            <a:graphicFrameLocks noChangeAspect="1"/>
          </p:cNvGraphicFramePr>
          <p:nvPr/>
        </p:nvGraphicFramePr>
        <p:xfrm>
          <a:off x="1143000" y="3352800"/>
          <a:ext cx="2282825" cy="958850"/>
        </p:xfrm>
        <a:graphic>
          <a:graphicData uri="http://schemas.openxmlformats.org/presentationml/2006/ole">
            <mc:AlternateContent xmlns:mc="http://schemas.openxmlformats.org/markup-compatibility/2006">
              <mc:Choice xmlns:v="urn:schemas-microsoft-com:vml" Requires="v">
                <p:oleObj spid="_x0000_s148562" name="Equation" r:id="rId4" imgW="825480" imgH="393480" progId="Equation.3">
                  <p:embed/>
                </p:oleObj>
              </mc:Choice>
              <mc:Fallback>
                <p:oleObj name="Equation" r:id="rId4" imgW="825480" imgH="393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352800"/>
                        <a:ext cx="22828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1" name="Picture 9" descr="p315.jpg"/>
          <p:cNvPicPr>
            <a:picLocks noChangeAspect="1"/>
          </p:cNvPicPr>
          <p:nvPr/>
        </p:nvPicPr>
        <p:blipFill>
          <a:blip r:embed="rId3"/>
          <a:srcRect/>
          <a:stretch>
            <a:fillRect/>
          </a:stretch>
        </p:blipFill>
        <p:spPr bwMode="auto">
          <a:xfrm>
            <a:off x="838200" y="2133600"/>
            <a:ext cx="6107113" cy="3657600"/>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94563"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32F75643-003D-4E99-948C-5EEF7195E742}" type="slidenum">
              <a:rPr lang="fa-IR"/>
              <a:pPr fontAlgn="base">
                <a:spcBef>
                  <a:spcPct val="0"/>
                </a:spcBef>
                <a:spcAft>
                  <a:spcPct val="0"/>
                </a:spcAft>
                <a:defRPr/>
              </a:pPr>
              <a:t>134</a:t>
            </a:fld>
            <a:endParaRPr lang="fa-IR"/>
          </a:p>
        </p:txBody>
      </p:sp>
      <p:sp>
        <p:nvSpPr>
          <p:cNvPr id="19456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7620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طرح یک ساعت و تقویم با نمایش بر روی </a:t>
            </a:r>
            <a:r>
              <a:rPr lang="en-US" sz="2000" b="1" dirty="0">
                <a:latin typeface="+mn-lt"/>
                <a:cs typeface="B Mitra" pitchFamily="2" charset="-78"/>
              </a:rPr>
              <a:t>LCD</a:t>
            </a:r>
            <a:r>
              <a:rPr lang="fa-IR" sz="2000" b="1" dirty="0">
                <a:latin typeface="+mn-lt"/>
                <a:cs typeface="B Mitra" pitchFamily="2" charset="-78"/>
              </a:rPr>
              <a:t> کاراکتری با استفاده از وضعیت غیرهمزمان تایمر/کانتر دو</a:t>
            </a:r>
          </a:p>
        </p:txBody>
      </p:sp>
      <p:sp>
        <p:nvSpPr>
          <p:cNvPr id="15" name="Content Placeholder 1"/>
          <p:cNvSpPr txBox="1">
            <a:spLocks/>
          </p:cNvSpPr>
          <p:nvPr/>
        </p:nvSpPr>
        <p:spPr>
          <a:xfrm>
            <a:off x="6324600" y="2133600"/>
            <a:ext cx="2362200" cy="35052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شماتیک اتصالات سخت افزار مطابق با شکل زیر است. همانطور که مشاهده میکنید خروجی برنامه یک </a:t>
            </a:r>
            <a:r>
              <a:rPr lang="en-US" sz="1400" dirty="0">
                <a:latin typeface="+mn-lt"/>
                <a:cs typeface="B Mitra" pitchFamily="2" charset="-78"/>
              </a:rPr>
              <a:t>LCD</a:t>
            </a:r>
            <a:r>
              <a:rPr lang="fa-IR" dirty="0">
                <a:latin typeface="+mn-lt"/>
                <a:cs typeface="B Mitra" pitchFamily="2" charset="-78"/>
              </a:rPr>
              <a:t> کاراکتری است و 5 کلید نیز برای تنظیم دقیقه، ساعت، روز، ماه و سال در نظر گرفته شده است. همچنین اتصال یک کریستال 32768 هرتزی به پایه های </a:t>
            </a:r>
            <a:r>
              <a:rPr lang="en-US" sz="1400" dirty="0">
                <a:latin typeface="+mn-lt"/>
                <a:cs typeface="B Mitra" pitchFamily="2" charset="-78"/>
              </a:rPr>
              <a:t>TOSC1</a:t>
            </a:r>
            <a:r>
              <a:rPr lang="fa-IR" dirty="0">
                <a:latin typeface="+mn-lt"/>
                <a:cs typeface="B Mitra" pitchFamily="2" charset="-78"/>
              </a:rPr>
              <a:t> و </a:t>
            </a:r>
            <a:r>
              <a:rPr lang="en-US" sz="1400" dirty="0">
                <a:latin typeface="+mn-lt"/>
                <a:cs typeface="B Mitra" pitchFamily="2" charset="-78"/>
              </a:rPr>
              <a:t>TOSC2</a:t>
            </a:r>
            <a:r>
              <a:rPr lang="fa-IR" dirty="0">
                <a:latin typeface="+mn-lt"/>
                <a:cs typeface="B Mitra" pitchFamily="2" charset="-78"/>
              </a:rPr>
              <a:t> ضروری است.</a:t>
            </a:r>
          </a:p>
          <a:p>
            <a:pPr algn="l" fontAlgn="auto">
              <a:lnSpc>
                <a:spcPct val="12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96610"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2471B9B-C6F9-4FB3-89BC-3AE4E1B76CDE}" type="slidenum">
              <a:rPr lang="fa-IR"/>
              <a:pPr fontAlgn="base">
                <a:spcBef>
                  <a:spcPct val="0"/>
                </a:spcBef>
                <a:spcAft>
                  <a:spcPct val="0"/>
                </a:spcAft>
                <a:defRPr/>
              </a:pPr>
              <a:t>135</a:t>
            </a:fld>
            <a:endParaRPr lang="fa-IR"/>
          </a:p>
        </p:txBody>
      </p:sp>
      <p:sp>
        <p:nvSpPr>
          <p:cNvPr id="19661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طرح یک ساعت و تقویم</a:t>
            </a:r>
          </a:p>
        </p:txBody>
      </p:sp>
      <p:sp>
        <p:nvSpPr>
          <p:cNvPr id="15" name="Content Placeholder 1"/>
          <p:cNvSpPr txBox="1">
            <a:spLocks/>
          </p:cNvSpPr>
          <p:nvPr/>
        </p:nvSpPr>
        <p:spPr>
          <a:xfrm>
            <a:off x="6477000" y="1828800"/>
            <a:ext cx="2209800" cy="3810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مهمترین بخش برنامه، روتین وقفه تایمر است. با فرض اینکه تایمر/کانتر دو در وضعیت غیرهمزمان و پیش تقسیم کننده 128 تنظیم شده باشد، پس زا هر یک ثانیه ثبات </a:t>
            </a:r>
            <a:r>
              <a:rPr lang="en-US" sz="1400" dirty="0">
                <a:latin typeface="+mn-lt"/>
                <a:cs typeface="B Mitra" pitchFamily="2" charset="-78"/>
              </a:rPr>
              <a:t>TCNT2</a:t>
            </a:r>
            <a:r>
              <a:rPr lang="fa-IR" dirty="0">
                <a:latin typeface="+mn-lt"/>
                <a:cs typeface="B Mitra" pitchFamily="2" charset="-78"/>
              </a:rPr>
              <a:t> سرریز شده و به این ترتیب برنامه به </a:t>
            </a:r>
            <a:r>
              <a:rPr lang="en-US" dirty="0">
                <a:latin typeface="+mn-lt"/>
                <a:cs typeface="B Mitra" pitchFamily="2" charset="-78"/>
              </a:rPr>
              <a:t>ISR</a:t>
            </a:r>
            <a:r>
              <a:rPr lang="fa-IR" dirty="0">
                <a:latin typeface="+mn-lt"/>
                <a:cs typeface="B Mitra" pitchFamily="2" charset="-78"/>
              </a:rPr>
              <a:t> منشعب میشود.</a:t>
            </a:r>
          </a:p>
          <a:p>
            <a:pPr algn="l" fontAlgn="auto">
              <a:lnSpc>
                <a:spcPct val="12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96614" name="Picture 11" descr="p316.jpg"/>
          <p:cNvPicPr>
            <a:picLocks noChangeAspect="1"/>
          </p:cNvPicPr>
          <p:nvPr/>
        </p:nvPicPr>
        <p:blipFill>
          <a:blip r:embed="rId3"/>
          <a:srcRect/>
          <a:stretch>
            <a:fillRect/>
          </a:stretch>
        </p:blipFill>
        <p:spPr bwMode="auto">
          <a:xfrm>
            <a:off x="911225" y="673100"/>
            <a:ext cx="5413375" cy="551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98658"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1F90716-EBA8-4B82-82AA-4EB796917FE7}" type="slidenum">
              <a:rPr lang="fa-IR"/>
              <a:pPr fontAlgn="base">
                <a:spcBef>
                  <a:spcPct val="0"/>
                </a:spcBef>
                <a:spcAft>
                  <a:spcPct val="0"/>
                </a:spcAft>
                <a:defRPr/>
              </a:pPr>
              <a:t>136</a:t>
            </a:fld>
            <a:endParaRPr lang="fa-IR"/>
          </a:p>
        </p:txBody>
      </p:sp>
      <p:sp>
        <p:nvSpPr>
          <p:cNvPr id="19865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طرح یک ساعت و تقویم</a:t>
            </a:r>
          </a:p>
        </p:txBody>
      </p:sp>
      <p:sp>
        <p:nvSpPr>
          <p:cNvPr id="15" name="Content Placeholder 1"/>
          <p:cNvSpPr txBox="1">
            <a:spLocks/>
          </p:cNvSpPr>
          <p:nvPr/>
        </p:nvSpPr>
        <p:spPr>
          <a:xfrm>
            <a:off x="2438400" y="1828800"/>
            <a:ext cx="6248400" cy="1524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در صورتی که سال کبیسه نباشد، مقدار </a:t>
            </a:r>
            <a:r>
              <a:rPr lang="en-US" dirty="0">
                <a:latin typeface="+mn-lt"/>
                <a:cs typeface="B Mitra" pitchFamily="2" charset="-78"/>
              </a:rPr>
              <a:t>True</a:t>
            </a:r>
            <a:r>
              <a:rPr lang="fa-IR" dirty="0">
                <a:latin typeface="+mn-lt"/>
                <a:cs typeface="B Mitra" pitchFamily="2" charset="-78"/>
              </a:rPr>
              <a:t> و در صورت کبیسه بودن </a:t>
            </a:r>
            <a:r>
              <a:rPr lang="en-US" dirty="0">
                <a:latin typeface="+mn-lt"/>
                <a:cs typeface="B Mitra" pitchFamily="2" charset="-78"/>
              </a:rPr>
              <a:t>False</a:t>
            </a:r>
            <a:r>
              <a:rPr lang="fa-IR" dirty="0">
                <a:latin typeface="+mn-lt"/>
                <a:cs typeface="B Mitra" pitchFamily="2" charset="-78"/>
              </a:rPr>
              <a:t> را برمیگرداند. یک سال میلادی در صورتی کبیسه است که دو شرط زیر را داشته باشد:</a:t>
            </a:r>
          </a:p>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1- سال بر 4 بخش پذیر باشد.</a:t>
            </a:r>
          </a:p>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 در صورتی که سال بر 100 بخش پذیر است، بر 400 نیز بخش پذیر باشد.</a:t>
            </a:r>
          </a:p>
          <a:p>
            <a:pPr algn="l" fontAlgn="auto">
              <a:lnSpc>
                <a:spcPct val="12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98662" name="Picture 9" descr="p317.jpg"/>
          <p:cNvPicPr>
            <a:picLocks noChangeAspect="1"/>
          </p:cNvPicPr>
          <p:nvPr/>
        </p:nvPicPr>
        <p:blipFill>
          <a:blip r:embed="rId3"/>
          <a:srcRect/>
          <a:stretch>
            <a:fillRect/>
          </a:stretch>
        </p:blipFill>
        <p:spPr bwMode="auto">
          <a:xfrm>
            <a:off x="914400" y="1905000"/>
            <a:ext cx="1374775" cy="2795588"/>
          </a:xfrm>
          <a:prstGeom prst="rect">
            <a:avLst/>
          </a:prstGeom>
          <a:noFill/>
          <a:ln w="9525">
            <a:noFill/>
            <a:miter lim="800000"/>
            <a:headEnd/>
            <a:tailEnd/>
          </a:ln>
        </p:spPr>
      </p:pic>
      <p:sp>
        <p:nvSpPr>
          <p:cNvPr id="11" name="Content Placeholder 1"/>
          <p:cNvSpPr txBox="1">
            <a:spLocks/>
          </p:cNvSpPr>
          <p:nvPr/>
        </p:nvSpPr>
        <p:spPr>
          <a:xfrm>
            <a:off x="2438400" y="3352800"/>
            <a:ext cx="6248400" cy="15240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کد برنامه در فایل </a:t>
            </a:r>
            <a:r>
              <a:rPr lang="en-US" sz="1400" dirty="0" err="1">
                <a:latin typeface="+mn-lt"/>
                <a:cs typeface="B Mitra" pitchFamily="2" charset="-78"/>
              </a:rPr>
              <a:t>main.c</a:t>
            </a:r>
            <a:r>
              <a:rPr lang="fa-IR" dirty="0">
                <a:latin typeface="+mn-lt"/>
                <a:cs typeface="B Mitra" pitchFamily="2" charset="-78"/>
              </a:rPr>
              <a:t> آمده است. آنرا بررسی کنید.</a:t>
            </a:r>
          </a:p>
          <a:p>
            <a:pPr algn="l" fontAlgn="auto">
              <a:lnSpc>
                <a:spcPct val="12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200706" name="Slide Number Placeholder 5"/>
          <p:cNvSpPr>
            <a:spLocks noGrp="1"/>
          </p:cNvSpPr>
          <p:nvPr>
            <p:ph type="sldNum" sz="quarter" idx="12"/>
          </p:nvPr>
        </p:nvSpPr>
        <p:spPr bwMode="auto">
          <a:xfrm>
            <a:off x="8534400" y="6477000"/>
            <a:ext cx="479425" cy="296863"/>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BF22578-DAA1-4A2C-9C19-21E0949EE3DB}" type="slidenum">
              <a:rPr lang="fa-IR"/>
              <a:pPr fontAlgn="base">
                <a:spcBef>
                  <a:spcPct val="0"/>
                </a:spcBef>
                <a:spcAft>
                  <a:spcPct val="0"/>
                </a:spcAft>
                <a:defRPr/>
              </a:pPr>
              <a:t>137</a:t>
            </a:fld>
            <a:endParaRPr lang="fa-IR"/>
          </a:p>
        </p:txBody>
      </p:sp>
      <p:sp>
        <p:nvSpPr>
          <p:cNvPr id="20070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طرح یک ساعت و تقویم</a:t>
            </a:r>
          </a:p>
        </p:txBody>
      </p:sp>
      <p:sp>
        <p:nvSpPr>
          <p:cNvPr id="15" name="Content Placeholder 1"/>
          <p:cNvSpPr txBox="1">
            <a:spLocks/>
          </p:cNvSpPr>
          <p:nvPr/>
        </p:nvSpPr>
        <p:spPr>
          <a:xfrm>
            <a:off x="838200" y="1828800"/>
            <a:ext cx="7848600" cy="4343400"/>
          </a:xfrm>
          <a:prstGeom prst="rect">
            <a:avLst/>
          </a:prstGeom>
          <a:noFill/>
        </p:spPr>
        <p:txBody>
          <a:bodyPr/>
          <a:lstStyle/>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همانطور که ملاحظه میکندی این برنامه دارای دو زیربرنامه دیگر نیز میباشد:</a:t>
            </a:r>
          </a:p>
          <a:p>
            <a:pPr algn="just" fontAlgn="auto">
              <a:lnSpc>
                <a:spcPct val="120000"/>
              </a:lnSpc>
              <a:spcBef>
                <a:spcPts val="0"/>
              </a:spcBef>
              <a:spcAft>
                <a:spcPts val="0"/>
              </a:spcAft>
              <a:buClr>
                <a:schemeClr val="accent1"/>
              </a:buClr>
              <a:buSzPct val="76000"/>
              <a:defRPr/>
            </a:pPr>
            <a:endParaRPr lang="fa-IR" dirty="0">
              <a:latin typeface="+mn-lt"/>
              <a:cs typeface="B Mitra" pitchFamily="2" charset="-78"/>
            </a:endParaRPr>
          </a:p>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تابع </a:t>
            </a:r>
            <a:r>
              <a:rPr lang="en-US" b="1" dirty="0" err="1">
                <a:latin typeface="Arial Black" pitchFamily="34" charset="0"/>
                <a:cs typeface="B Mitra" pitchFamily="2" charset="-78"/>
              </a:rPr>
              <a:t>init_io</a:t>
            </a:r>
            <a:r>
              <a:rPr lang="en-US" b="1" dirty="0">
                <a:latin typeface="Arial Black" pitchFamily="34" charset="0"/>
                <a:cs typeface="B Mitra" pitchFamily="2" charset="-78"/>
              </a:rPr>
              <a:t>()</a:t>
            </a:r>
            <a:r>
              <a:rPr lang="fa-IR" dirty="0">
                <a:latin typeface="+mn-lt"/>
                <a:cs typeface="B Mitra" pitchFamily="2" charset="-78"/>
              </a:rPr>
              <a:t>: در این تابع، تمام تنظیمات مربوط به ورودی و خروجیها و همچنین تایمر/کانتر دو انجام میشود. نکته ای که در این تابع وجود دارد ایناست که در آن تاخیری به اندازه یک ثانیه برای پایدار شدن اسیلاتور در نظر گرفته شده است. علت این مسئله این است که کریستال فرکانس پایین، زمان شروع به کار نسبتا زیادی دارد.</a:t>
            </a:r>
          </a:p>
          <a:p>
            <a:pPr algn="just" fontAlgn="auto">
              <a:lnSpc>
                <a:spcPct val="120000"/>
              </a:lnSpc>
              <a:spcBef>
                <a:spcPts val="0"/>
              </a:spcBef>
              <a:spcAft>
                <a:spcPts val="0"/>
              </a:spcAft>
              <a:buClr>
                <a:schemeClr val="accent1"/>
              </a:buClr>
              <a:buSzPct val="76000"/>
              <a:defRPr/>
            </a:pPr>
            <a:endParaRPr lang="fa-IR" dirty="0">
              <a:latin typeface="+mn-lt"/>
              <a:cs typeface="B Mitra" pitchFamily="2" charset="-78"/>
            </a:endParaRPr>
          </a:p>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تابع </a:t>
            </a:r>
            <a:r>
              <a:rPr lang="en-US" b="1" dirty="0" err="1">
                <a:latin typeface="Arial Black" pitchFamily="34" charset="0"/>
                <a:cs typeface="B Mitra" pitchFamily="2" charset="-78"/>
              </a:rPr>
              <a:t>check_keys</a:t>
            </a:r>
            <a:r>
              <a:rPr lang="en-US" b="1" dirty="0">
                <a:latin typeface="Arial Black" pitchFamily="34" charset="0"/>
                <a:cs typeface="B Mitra" pitchFamily="2" charset="-78"/>
              </a:rPr>
              <a:t>()</a:t>
            </a:r>
            <a:r>
              <a:rPr lang="fa-IR" dirty="0">
                <a:latin typeface="+mn-lt"/>
                <a:cs typeface="B Mitra" pitchFamily="2" charset="-78"/>
              </a:rPr>
              <a:t>: بوسیله این تابع، کلیدها ببرسی شده و در صورت لزوم متغیرهای مربوط به زمان بروز میشوند. در این تابع از متغیر </a:t>
            </a:r>
            <a:r>
              <a:rPr lang="en-US" sz="1400" dirty="0">
                <a:latin typeface="+mn-lt"/>
                <a:cs typeface="B Mitra" pitchFamily="2" charset="-78"/>
              </a:rPr>
              <a:t>Flag</a:t>
            </a:r>
            <a:r>
              <a:rPr lang="fa-IR" dirty="0">
                <a:latin typeface="+mn-lt"/>
                <a:cs typeface="B Mitra" pitchFamily="2" charset="-78"/>
              </a:rPr>
              <a:t> برای جلوگیری از افزایش بی مورد متغیر مورد نظر استفاده شده است. تاخیر 200 میلی ثانیه ای نیز برای </a:t>
            </a:r>
            <a:r>
              <a:rPr lang="en-US" sz="1400" dirty="0" err="1">
                <a:latin typeface="+mn-lt"/>
                <a:cs typeface="B Mitra" pitchFamily="2" charset="-78"/>
              </a:rPr>
              <a:t>Debounce</a:t>
            </a:r>
            <a:r>
              <a:rPr lang="fa-IR" dirty="0">
                <a:latin typeface="+mn-lt"/>
                <a:cs typeface="B Mitra" pitchFamily="2" charset="-78"/>
              </a:rPr>
              <a:t> نمودن کلید بوده که بسته به نوع کلید استفاده شده میتوان آن را تغییر داد و یا حذف نمود.</a:t>
            </a:r>
          </a:p>
          <a:p>
            <a:pPr algn="just" fontAlgn="auto">
              <a:lnSpc>
                <a:spcPct val="120000"/>
              </a:lnSpc>
              <a:spcBef>
                <a:spcPts val="0"/>
              </a:spcBef>
              <a:spcAft>
                <a:spcPts val="0"/>
              </a:spcAft>
              <a:buClr>
                <a:schemeClr val="accent1"/>
              </a:buClr>
              <a:buSzPct val="76000"/>
              <a:defRPr/>
            </a:pPr>
            <a:endParaRPr lang="fa-IR" dirty="0">
              <a:latin typeface="+mn-lt"/>
              <a:cs typeface="B Mitra" pitchFamily="2" charset="-78"/>
            </a:endParaRPr>
          </a:p>
          <a:p>
            <a:pPr algn="just" fontAlgn="auto">
              <a:lnSpc>
                <a:spcPct val="120000"/>
              </a:lnSpc>
              <a:spcBef>
                <a:spcPts val="0"/>
              </a:spcBef>
              <a:spcAft>
                <a:spcPts val="0"/>
              </a:spcAft>
              <a:buClr>
                <a:schemeClr val="accent1"/>
              </a:buClr>
              <a:buSzPct val="76000"/>
              <a:defRPr/>
            </a:pPr>
            <a:r>
              <a:rPr lang="fa-IR" dirty="0">
                <a:latin typeface="+mn-lt"/>
                <a:cs typeface="B Mitra" pitchFamily="2" charset="-78"/>
              </a:rPr>
              <a:t>در این برنامه برای نگهداری متغیرهای مربوطه به زمان از یک ساختار به نام </a:t>
            </a:r>
            <a:r>
              <a:rPr lang="en-US" sz="1400" dirty="0">
                <a:latin typeface="+mn-lt"/>
                <a:cs typeface="B Mitra" pitchFamily="2" charset="-78"/>
              </a:rPr>
              <a:t>time</a:t>
            </a:r>
            <a:r>
              <a:rPr lang="fa-IR" dirty="0">
                <a:latin typeface="+mn-lt"/>
                <a:cs typeface="B Mitra" pitchFamily="2" charset="-78"/>
              </a:rPr>
              <a:t> استفاده شده است.</a:t>
            </a:r>
          </a:p>
          <a:p>
            <a:pPr algn="l" fontAlgn="auto">
              <a:lnSpc>
                <a:spcPct val="12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انتخاب منبع کلاک تایمر/ کانتر</a:t>
            </a:r>
          </a:p>
        </p:txBody>
      </p:sp>
      <p:sp>
        <p:nvSpPr>
          <p:cNvPr id="31747" name="Content Placeholder 1"/>
          <p:cNvSpPr txBox="1">
            <a:spLocks/>
          </p:cNvSpPr>
          <p:nvPr/>
        </p:nvSpPr>
        <p:spPr bwMode="auto">
          <a:xfrm>
            <a:off x="457200" y="1905000"/>
            <a:ext cx="8229600" cy="37338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a:latin typeface="Lucida Sans Unicode" pitchFamily="34" charset="0"/>
                <a:ea typeface="B Mitra"/>
                <a:cs typeface="B Mitra"/>
              </a:rPr>
              <a:t>مطابق با جدول اگر تمام بیتهای </a:t>
            </a:r>
            <a:r>
              <a:rPr lang="en-US" sz="1600" dirty="0">
                <a:latin typeface="Lucida Sans Unicode" pitchFamily="34" charset="0"/>
                <a:ea typeface="B Mitra"/>
                <a:cs typeface="B Mitra"/>
              </a:rPr>
              <a:t>CS0[2:0]</a:t>
            </a:r>
            <a:r>
              <a:rPr lang="fa-IR" sz="2000" dirty="0">
                <a:latin typeface="Lucida Sans Unicode" pitchFamily="34" charset="0"/>
                <a:ea typeface="B Mitra"/>
                <a:cs typeface="B Mitra"/>
              </a:rPr>
              <a:t> برابر با صفر باشند، کلاکی به ثبات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اعمال نمیشود و شمارنده غیرفعال است. حال اگر مقدار </a:t>
            </a:r>
            <a:r>
              <a:rPr lang="en-US" sz="1600" dirty="0">
                <a:latin typeface="Lucida Sans Unicode" pitchFamily="34" charset="0"/>
                <a:ea typeface="B Mitra"/>
                <a:cs typeface="B Mitra"/>
              </a:rPr>
              <a:t>001</a:t>
            </a:r>
            <a:r>
              <a:rPr lang="fa-IR" sz="2000" dirty="0">
                <a:latin typeface="Lucida Sans Unicode" pitchFamily="34" charset="0"/>
                <a:ea typeface="B Mitra"/>
                <a:cs typeface="B Mitra"/>
              </a:rPr>
              <a:t> در این سه بیت قرار گیرد، کلاک سیستم به طور مستقیم به شمارنده اعمال خواهد شد.</a:t>
            </a:r>
          </a:p>
          <a:p>
            <a:pPr algn="just">
              <a:lnSpc>
                <a:spcPct val="150000"/>
              </a:lnSpc>
              <a:buClr>
                <a:schemeClr val="accent1"/>
              </a:buClr>
              <a:buSzPct val="76000"/>
            </a:pPr>
            <a:r>
              <a:rPr lang="fa-IR" sz="2000" dirty="0">
                <a:latin typeface="Lucida Sans Unicode" pitchFamily="34" charset="0"/>
                <a:ea typeface="B Mitra"/>
                <a:cs typeface="B Mitra"/>
              </a:rPr>
              <a:t>از آنجا که معمولا کلاک سیستم دارای فرکانس بالایی است، لذا اعمال این کلاک به شمارنده ی 8 بیتی باعث سرریز شدن سریع آن میشود. بنابراین بهتر است تا این کلاک توسط پیش تقسیم کننده بر عددی تقسیم شود. پیش تقسیم کننده میتواند کلاک ورودی را بر اعداد 8، 64، 256 و 1024 تقسیم نماید. برای این منظور باید بیتهای </a:t>
            </a:r>
            <a:r>
              <a:rPr lang="en-US" sz="1600" dirty="0">
                <a:latin typeface="Lucida Sans Unicode" pitchFamily="34" charset="0"/>
                <a:ea typeface="B Mitra"/>
                <a:cs typeface="B Mitra"/>
              </a:rPr>
              <a:t>CS0[2:0]</a:t>
            </a:r>
            <a:r>
              <a:rPr lang="fa-IR" sz="2000" dirty="0">
                <a:latin typeface="Lucida Sans Unicode" pitchFamily="34" charset="0"/>
                <a:ea typeface="B Mitra"/>
                <a:cs typeface="B Mitra"/>
              </a:rPr>
              <a:t> را بارگذاری نمود.</a:t>
            </a:r>
            <a:endParaRPr lang="fa-IR" sz="2000" dirty="0">
              <a:latin typeface="Lucida Sans Unicode" pitchFamily="34" charset="0"/>
            </a:endParaRPr>
          </a:p>
        </p:txBody>
      </p:sp>
      <p:sp>
        <p:nvSpPr>
          <p:cNvPr id="31748"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AFC988D-699C-45C1-B6CD-695419C1797A}" type="slidenum">
              <a:rPr lang="fa-IR"/>
              <a:pPr fontAlgn="base">
                <a:spcBef>
                  <a:spcPct val="0"/>
                </a:spcBef>
                <a:spcAft>
                  <a:spcPct val="0"/>
                </a:spcAft>
                <a:defRPr/>
              </a:pPr>
              <a:t>14</a:t>
            </a:fld>
            <a:endParaRPr lang="fa-IR"/>
          </a:p>
        </p:txBody>
      </p:sp>
      <p:sp>
        <p:nvSpPr>
          <p:cNvPr id="31749" name="Footer Placeholder 7"/>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پرچم سرریز تایمر/کانتر</a:t>
            </a:r>
          </a:p>
        </p:txBody>
      </p:sp>
      <p:sp>
        <p:nvSpPr>
          <p:cNvPr id="7" name="Content Placeholder 1"/>
          <p:cNvSpPr txBox="1">
            <a:spLocks/>
          </p:cNvSpPr>
          <p:nvPr/>
        </p:nvSpPr>
        <p:spPr>
          <a:xfrm>
            <a:off x="457200" y="1905000"/>
            <a:ext cx="8229600" cy="5334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فلگ </a:t>
            </a:r>
            <a:r>
              <a:rPr lang="en-US" sz="1600" dirty="0">
                <a:latin typeface="+mn-lt"/>
                <a:cs typeface="B Mitra" pitchFamily="2" charset="-78"/>
              </a:rPr>
              <a:t>TOV0</a:t>
            </a:r>
            <a:r>
              <a:rPr lang="fa-IR" sz="2000" dirty="0">
                <a:latin typeface="+mn-lt"/>
                <a:cs typeface="B Mitra" pitchFamily="2" charset="-78"/>
              </a:rPr>
              <a:t> بیت صفر از ثبات </a:t>
            </a:r>
            <a:r>
              <a:rPr lang="en-US" sz="1600" dirty="0">
                <a:latin typeface="+mn-lt"/>
                <a:cs typeface="B Mitra" pitchFamily="2" charset="-78"/>
              </a:rPr>
              <a:t>TIFR</a:t>
            </a:r>
            <a:r>
              <a:rPr lang="fa-IR" sz="2000" dirty="0">
                <a:latin typeface="+mn-lt"/>
                <a:cs typeface="B Mitra" pitchFamily="2" charset="-78"/>
              </a:rPr>
              <a:t> است. </a:t>
            </a:r>
          </a:p>
        </p:txBody>
      </p:sp>
      <p:pic>
        <p:nvPicPr>
          <p:cNvPr id="32772" name="Picture 5" descr="p236.jpg"/>
          <p:cNvPicPr>
            <a:picLocks noChangeAspect="1"/>
          </p:cNvPicPr>
          <p:nvPr/>
        </p:nvPicPr>
        <p:blipFill>
          <a:blip r:embed="rId2"/>
          <a:srcRect/>
          <a:stretch>
            <a:fillRect/>
          </a:stretch>
        </p:blipFill>
        <p:spPr bwMode="auto">
          <a:xfrm>
            <a:off x="508000" y="2362200"/>
            <a:ext cx="8102600" cy="1371600"/>
          </a:xfrm>
          <a:prstGeom prst="rect">
            <a:avLst/>
          </a:prstGeom>
          <a:noFill/>
          <a:ln w="9525">
            <a:noFill/>
            <a:miter lim="800000"/>
            <a:headEnd/>
            <a:tailEnd/>
          </a:ln>
        </p:spPr>
      </p:pic>
      <p:sp>
        <p:nvSpPr>
          <p:cNvPr id="8" name="Content Placeholder 1"/>
          <p:cNvSpPr txBox="1">
            <a:spLocks/>
          </p:cNvSpPr>
          <p:nvPr/>
        </p:nvSpPr>
        <p:spPr>
          <a:xfrm>
            <a:off x="457200" y="3733800"/>
            <a:ext cx="8229600" cy="22860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قبلا بیان شد که فلگ سرریز، معادل با فلیپ فلاپ </a:t>
            </a:r>
            <a:r>
              <a:rPr lang="en-US" sz="1600" dirty="0" smtClean="0">
                <a:latin typeface="+mn-lt"/>
                <a:cs typeface="B Mitra" pitchFamily="2" charset="-78"/>
              </a:rPr>
              <a:t>n</a:t>
            </a:r>
            <a:r>
              <a:rPr lang="fa-IR" sz="2000" dirty="0" smtClean="0">
                <a:latin typeface="+mn-lt"/>
                <a:cs typeface="B Mitra" pitchFamily="2" charset="-78"/>
              </a:rPr>
              <a:t>ام </a:t>
            </a:r>
            <a:r>
              <a:rPr lang="fa-IR" sz="2000" dirty="0">
                <a:latin typeface="+mn-lt"/>
                <a:cs typeface="B Mitra" pitchFamily="2" charset="-78"/>
              </a:rPr>
              <a:t>یک تایمر </a:t>
            </a:r>
            <a:r>
              <a:rPr lang="en-US" sz="1600" dirty="0">
                <a:latin typeface="+mn-lt"/>
                <a:cs typeface="B Mitra" pitchFamily="2" charset="-78"/>
              </a:rPr>
              <a:t>n</a:t>
            </a:r>
            <a:r>
              <a:rPr lang="fa-IR" sz="2000" dirty="0">
                <a:latin typeface="+mn-lt"/>
                <a:cs typeface="B Mitra" pitchFamily="2" charset="-78"/>
              </a:rPr>
              <a:t> بیتی است. در مورد یک تایمر 8 بیتی میتوان گفت که این بیت معادل با فلیپ فلاپ نهم از مدار شمارنده است. اما اختلافی که در عمل با بیت نهم دارد این است که خروجی فلیپ فلاپ در طی رشته ی شمارش صفر میشود اما فلگ </a:t>
            </a:r>
            <a:r>
              <a:rPr lang="en-US" sz="1600" dirty="0">
                <a:latin typeface="+mn-lt"/>
                <a:cs typeface="B Mitra" pitchFamily="2" charset="-78"/>
              </a:rPr>
              <a:t>TOV0</a:t>
            </a:r>
            <a:r>
              <a:rPr lang="fa-IR" sz="2000" dirty="0">
                <a:latin typeface="+mn-lt"/>
                <a:cs typeface="B Mitra" pitchFamily="2" charset="-78"/>
              </a:rPr>
              <a:t> یک میماند. پاک کردن این بیت به دو روش امکان پذیر است:</a:t>
            </a:r>
          </a:p>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1- نوشتن یک بر روی </a:t>
            </a:r>
            <a:r>
              <a:rPr lang="en-US" sz="1600" dirty="0">
                <a:latin typeface="+mn-lt"/>
                <a:cs typeface="B Mitra" pitchFamily="2" charset="-78"/>
              </a:rPr>
              <a:t>TOV0</a:t>
            </a:r>
            <a:r>
              <a:rPr lang="fa-IR" sz="2000" dirty="0">
                <a:latin typeface="+mn-lt"/>
                <a:cs typeface="B Mitra" pitchFamily="2" charset="-78"/>
              </a:rPr>
              <a:t>             2- اجرای روتین سرویس وقفه ی سرریز تایمر صفر</a:t>
            </a:r>
          </a:p>
        </p:txBody>
      </p:sp>
      <p:sp>
        <p:nvSpPr>
          <p:cNvPr id="32774" name="Slide Number Placeholder 8"/>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05BFEED-8AD0-45D9-A5F1-CD8F67898E3E}" type="slidenum">
              <a:rPr lang="fa-IR"/>
              <a:pPr fontAlgn="base">
                <a:spcBef>
                  <a:spcPct val="0"/>
                </a:spcBef>
                <a:spcAft>
                  <a:spcPct val="0"/>
                </a:spcAft>
                <a:defRPr/>
              </a:pPr>
              <a:t>15</a:t>
            </a:fld>
            <a:endParaRPr lang="fa-IR"/>
          </a:p>
        </p:txBody>
      </p:sp>
      <p:sp>
        <p:nvSpPr>
          <p:cNvPr id="32775" name="Footer Placeholder 9"/>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وضعیتهای کاری تایمر/کانتر صفر</a:t>
            </a:r>
          </a:p>
        </p:txBody>
      </p:sp>
      <p:sp>
        <p:nvSpPr>
          <p:cNvPr id="33795" name="Content Placeholder 1"/>
          <p:cNvSpPr txBox="1">
            <a:spLocks/>
          </p:cNvSpPr>
          <p:nvPr/>
        </p:nvSpPr>
        <p:spPr bwMode="auto">
          <a:xfrm>
            <a:off x="457200" y="1905000"/>
            <a:ext cx="8229600" cy="45720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a:latin typeface="Lucida Sans Unicode" pitchFamily="34" charset="0"/>
                <a:ea typeface="B Mitra"/>
                <a:cs typeface="B Mitra"/>
              </a:rPr>
              <a:t>تایمر/کانتر صفر میکروکنترلر </a:t>
            </a:r>
            <a:r>
              <a:rPr lang="en-US" sz="2000" dirty="0">
                <a:latin typeface="Lucida Sans Unicode" pitchFamily="34" charset="0"/>
                <a:ea typeface="B Mitra"/>
                <a:cs typeface="B Mitra"/>
              </a:rPr>
              <a:t>AVR</a:t>
            </a:r>
            <a:r>
              <a:rPr lang="fa-IR" sz="2000" dirty="0">
                <a:latin typeface="Lucida Sans Unicode" pitchFamily="34" charset="0"/>
                <a:ea typeface="B Mitra"/>
                <a:cs typeface="B Mitra"/>
              </a:rPr>
              <a:t> دارای چهار وضعیت کاری است:</a:t>
            </a:r>
          </a:p>
          <a:p>
            <a:pPr algn="just" rtl="0">
              <a:lnSpc>
                <a:spcPct val="150000"/>
              </a:lnSpc>
              <a:buClr>
                <a:schemeClr val="accent1"/>
              </a:buClr>
              <a:buSzPct val="76000"/>
            </a:pPr>
            <a:r>
              <a:rPr lang="en-US" sz="2000" dirty="0">
                <a:latin typeface="Lucida Sans Unicode" pitchFamily="34" charset="0"/>
                <a:ea typeface="B Mitra"/>
                <a:cs typeface="B Mitra"/>
              </a:rPr>
              <a:t>1- Normal</a:t>
            </a:r>
          </a:p>
          <a:p>
            <a:pPr algn="just" rtl="0">
              <a:lnSpc>
                <a:spcPct val="150000"/>
              </a:lnSpc>
              <a:buClr>
                <a:schemeClr val="accent1"/>
              </a:buClr>
              <a:buSzPct val="76000"/>
            </a:pPr>
            <a:r>
              <a:rPr lang="en-US" sz="2000" dirty="0">
                <a:latin typeface="Lucida Sans Unicode" pitchFamily="34" charset="0"/>
                <a:ea typeface="B Mitra"/>
                <a:cs typeface="B Mitra"/>
              </a:rPr>
              <a:t>2- CTC  (Clear Timer on Compare Match)</a:t>
            </a:r>
          </a:p>
          <a:p>
            <a:pPr algn="just" rtl="0">
              <a:lnSpc>
                <a:spcPct val="150000"/>
              </a:lnSpc>
              <a:buClr>
                <a:schemeClr val="accent1"/>
              </a:buClr>
              <a:buSzPct val="76000"/>
            </a:pPr>
            <a:r>
              <a:rPr lang="en-US" sz="2000" dirty="0">
                <a:latin typeface="Lucida Sans Unicode" pitchFamily="34" charset="0"/>
                <a:ea typeface="B Mitra"/>
                <a:cs typeface="B Mitra"/>
              </a:rPr>
              <a:t>3- Fast PWM</a:t>
            </a:r>
          </a:p>
          <a:p>
            <a:pPr algn="just" rtl="0">
              <a:lnSpc>
                <a:spcPct val="150000"/>
              </a:lnSpc>
              <a:buClr>
                <a:schemeClr val="accent1"/>
              </a:buClr>
              <a:buSzPct val="76000"/>
            </a:pPr>
            <a:r>
              <a:rPr lang="en-US" sz="2000" dirty="0">
                <a:latin typeface="Lucida Sans Unicode" pitchFamily="34" charset="0"/>
                <a:ea typeface="B Mitra"/>
                <a:cs typeface="B Mitra"/>
              </a:rPr>
              <a:t>4- Phase correct PWM</a:t>
            </a:r>
          </a:p>
          <a:p>
            <a:pPr algn="just">
              <a:lnSpc>
                <a:spcPct val="150000"/>
              </a:lnSpc>
              <a:buClr>
                <a:schemeClr val="accent1"/>
              </a:buClr>
              <a:buSzPct val="76000"/>
            </a:pPr>
            <a:r>
              <a:rPr lang="fa-IR" sz="2000" dirty="0">
                <a:latin typeface="Lucida Sans Unicode" pitchFamily="34" charset="0"/>
                <a:ea typeface="B Mitra"/>
                <a:cs typeface="B Mitra"/>
              </a:rPr>
              <a:t>باید بدانید که رفتار تایمر کانتر در وضعیتهای 1 و 2 مناسب برای شمارش پالسهای خارجی، اندازه گیری زمان، ایجاد زمانهای مورد نظر و ایجاد موج مربعی است و وضعیتهای 2 و 3 مناسب تولید موج </a:t>
            </a:r>
            <a:r>
              <a:rPr lang="en-US" sz="2000" dirty="0">
                <a:latin typeface="Lucida Sans Unicode" pitchFamily="34" charset="0"/>
                <a:ea typeface="B Mitra"/>
                <a:cs typeface="B Mitra"/>
              </a:rPr>
              <a:t>PWM</a:t>
            </a:r>
            <a:r>
              <a:rPr lang="fa-IR" sz="2000" dirty="0">
                <a:latin typeface="Lucida Sans Unicode" pitchFamily="34" charset="0"/>
                <a:ea typeface="B Mitra"/>
                <a:cs typeface="B Mitra"/>
              </a:rPr>
              <a:t> هستند.</a:t>
            </a:r>
            <a:endParaRPr lang="en-US" sz="2000" dirty="0">
              <a:latin typeface="Lucida Sans Unicode" pitchFamily="34" charset="0"/>
              <a:ea typeface="B Mitra"/>
              <a:cs typeface="B Mitra"/>
            </a:endParaRPr>
          </a:p>
          <a:p>
            <a:pPr algn="just" rtl="0">
              <a:lnSpc>
                <a:spcPct val="150000"/>
              </a:lnSpc>
              <a:buClr>
                <a:schemeClr val="accent1"/>
              </a:buClr>
              <a:buSzPct val="76000"/>
            </a:pPr>
            <a:endParaRPr lang="fa-IR" sz="2000" dirty="0">
              <a:latin typeface="Lucida Sans Unicode" pitchFamily="34" charset="0"/>
              <a:ea typeface="B Mitra"/>
              <a:cs typeface="B Mitra"/>
            </a:endParaRPr>
          </a:p>
          <a:p>
            <a:pPr algn="just">
              <a:lnSpc>
                <a:spcPct val="150000"/>
              </a:lnSpc>
              <a:buClr>
                <a:schemeClr val="accent1"/>
              </a:buClr>
              <a:buSzPct val="76000"/>
            </a:pPr>
            <a:endParaRPr lang="fa-IR" sz="2000" dirty="0">
              <a:latin typeface="Lucida Sans Unicode" pitchFamily="34" charset="0"/>
              <a:ea typeface="B Mitra"/>
              <a:cs typeface="B Mitra"/>
            </a:endParaRPr>
          </a:p>
        </p:txBody>
      </p:sp>
      <p:sp>
        <p:nvSpPr>
          <p:cNvPr id="33796"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A235C30-98B7-40E0-9BF8-16EB003C297F}" type="slidenum">
              <a:rPr lang="fa-IR"/>
              <a:pPr fontAlgn="base">
                <a:spcBef>
                  <a:spcPct val="0"/>
                </a:spcBef>
                <a:spcAft>
                  <a:spcPct val="0"/>
                </a:spcAft>
                <a:defRPr/>
              </a:pPr>
              <a:t>16</a:t>
            </a:fld>
            <a:endParaRPr lang="fa-IR"/>
          </a:p>
        </p:txBody>
      </p:sp>
      <p:sp>
        <p:nvSpPr>
          <p:cNvPr id="33797" name="Footer Placeholder 7"/>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وضعیتهای کاری تایمر/کانتر صفر</a:t>
            </a:r>
          </a:p>
        </p:txBody>
      </p:sp>
      <p:sp>
        <p:nvSpPr>
          <p:cNvPr id="7" name="Content Placeholder 1"/>
          <p:cNvSpPr txBox="1">
            <a:spLocks/>
          </p:cNvSpPr>
          <p:nvPr/>
        </p:nvSpPr>
        <p:spPr>
          <a:xfrm>
            <a:off x="457200" y="1905000"/>
            <a:ext cx="8229600" cy="5334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انتخاب یکی از این چهار وضعیت کاری، با بارگذاری عدد مناسب در بیتهای </a:t>
            </a:r>
            <a:r>
              <a:rPr lang="en-US" sz="2000" dirty="0">
                <a:latin typeface="+mn-lt"/>
                <a:cs typeface="B Mitra" pitchFamily="2" charset="-78"/>
              </a:rPr>
              <a:t>WGM0[1:0]</a:t>
            </a:r>
            <a:r>
              <a:rPr lang="fa-IR" sz="2000" dirty="0">
                <a:latin typeface="+mn-lt"/>
                <a:cs typeface="B Mitra" pitchFamily="2" charset="-78"/>
              </a:rPr>
              <a:t> امکان پذیر است.</a:t>
            </a:r>
          </a:p>
          <a:p>
            <a:pPr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pic>
        <p:nvPicPr>
          <p:cNvPr id="34820" name="Picture 5" descr="p237-1.jpg"/>
          <p:cNvPicPr>
            <a:picLocks noChangeAspect="1"/>
          </p:cNvPicPr>
          <p:nvPr/>
        </p:nvPicPr>
        <p:blipFill>
          <a:blip r:embed="rId2"/>
          <a:srcRect/>
          <a:stretch>
            <a:fillRect/>
          </a:stretch>
        </p:blipFill>
        <p:spPr bwMode="auto">
          <a:xfrm>
            <a:off x="457200" y="2362200"/>
            <a:ext cx="8220075" cy="1279525"/>
          </a:xfrm>
          <a:prstGeom prst="rect">
            <a:avLst/>
          </a:prstGeom>
          <a:noFill/>
          <a:ln w="9525">
            <a:noFill/>
            <a:miter lim="800000"/>
            <a:headEnd/>
            <a:tailEnd/>
          </a:ln>
        </p:spPr>
      </p:pic>
      <p:sp>
        <p:nvSpPr>
          <p:cNvPr id="8" name="Content Placeholder 1"/>
          <p:cNvSpPr txBox="1">
            <a:spLocks/>
          </p:cNvSpPr>
          <p:nvPr/>
        </p:nvSpPr>
        <p:spPr>
          <a:xfrm>
            <a:off x="457200" y="3810000"/>
            <a:ext cx="8229600" cy="5334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نحوه ی انخاب وضعیت مورد نظر با این دو بیت در جدول زیر آمده است:</a:t>
            </a:r>
          </a:p>
          <a:p>
            <a:pPr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pic>
        <p:nvPicPr>
          <p:cNvPr id="34822" name="Picture 8" descr="p237-2.jpg"/>
          <p:cNvPicPr>
            <a:picLocks noChangeAspect="1"/>
          </p:cNvPicPr>
          <p:nvPr/>
        </p:nvPicPr>
        <p:blipFill>
          <a:blip r:embed="rId3"/>
          <a:srcRect/>
          <a:stretch>
            <a:fillRect/>
          </a:stretch>
        </p:blipFill>
        <p:spPr bwMode="auto">
          <a:xfrm>
            <a:off x="1905000" y="4343400"/>
            <a:ext cx="5367338" cy="1554163"/>
          </a:xfrm>
          <a:prstGeom prst="rect">
            <a:avLst/>
          </a:prstGeom>
          <a:noFill/>
          <a:ln w="9525">
            <a:noFill/>
            <a:miter lim="800000"/>
            <a:headEnd/>
            <a:tailEnd/>
          </a:ln>
        </p:spPr>
      </p:pic>
      <p:sp>
        <p:nvSpPr>
          <p:cNvPr id="34823" name="Slide Number Placeholder 9"/>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7C0DDA7-8006-4F6A-9733-2B871BA06305}" type="slidenum">
              <a:rPr lang="fa-IR"/>
              <a:pPr fontAlgn="base">
                <a:spcBef>
                  <a:spcPct val="0"/>
                </a:spcBef>
                <a:spcAft>
                  <a:spcPct val="0"/>
                </a:spcAft>
                <a:defRPr/>
              </a:pPr>
              <a:t>17</a:t>
            </a:fld>
            <a:endParaRPr lang="fa-IR"/>
          </a:p>
        </p:txBody>
      </p:sp>
      <p:sp>
        <p:nvSpPr>
          <p:cNvPr id="34824" name="Footer Placeholder 10"/>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نرمال در تایمر/کانتر صفر</a:t>
            </a:r>
          </a:p>
        </p:txBody>
      </p:sp>
      <p:sp>
        <p:nvSpPr>
          <p:cNvPr id="7" name="Content Placeholder 1"/>
          <p:cNvSpPr txBox="1">
            <a:spLocks/>
          </p:cNvSpPr>
          <p:nvPr/>
        </p:nvSpPr>
        <p:spPr>
          <a:xfrm>
            <a:off x="457200" y="1905000"/>
            <a:ext cx="8229600" cy="14478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این موضوع را در دو حالت زیر بررسی میکنیم:</a:t>
            </a:r>
          </a:p>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1- تایمر/کانتر با عملکرد زمان سنجی و شمارش</a:t>
            </a:r>
          </a:p>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2- تایمر/کانتر با امکان مقایسه</a:t>
            </a:r>
          </a:p>
        </p:txBody>
      </p:sp>
      <p:sp>
        <p:nvSpPr>
          <p:cNvPr id="35844" name="Content Placeholder 1"/>
          <p:cNvSpPr txBox="1">
            <a:spLocks/>
          </p:cNvSpPr>
          <p:nvPr/>
        </p:nvSpPr>
        <p:spPr bwMode="auto">
          <a:xfrm>
            <a:off x="457200" y="4038600"/>
            <a:ext cx="8229600" cy="1143000"/>
          </a:xfrm>
          <a:prstGeom prst="rect">
            <a:avLst/>
          </a:prstGeom>
          <a:noFill/>
          <a:ln w="9525">
            <a:noFill/>
            <a:miter lim="800000"/>
            <a:headEnd/>
            <a:tailEnd/>
          </a:ln>
        </p:spPr>
        <p:txBody>
          <a:bodyPr/>
          <a:lstStyle/>
          <a:p>
            <a:pPr algn="just">
              <a:lnSpc>
                <a:spcPct val="150000"/>
              </a:lnSpc>
              <a:buClr>
                <a:schemeClr val="accent1"/>
              </a:buClr>
              <a:buSzPct val="76000"/>
            </a:pPr>
            <a:r>
              <a:rPr lang="fa-IR" sz="2000">
                <a:latin typeface="Lucida Sans Unicode" pitchFamily="34" charset="0"/>
                <a:ea typeface="B Mitra"/>
                <a:cs typeface="B Mitra"/>
              </a:rPr>
              <a:t>در حالت یک، ایجاد زمان و شمارش پالس خارجی و در حالت دو ایجاد شکل موج به صورت سخت افزاری را بررسی خواهیم کرد.</a:t>
            </a:r>
          </a:p>
          <a:p>
            <a:pPr algn="just">
              <a:lnSpc>
                <a:spcPct val="150000"/>
              </a:lnSpc>
              <a:buClr>
                <a:schemeClr val="accent1"/>
              </a:buClr>
              <a:buSzPct val="76000"/>
            </a:pPr>
            <a:endParaRPr lang="fa-IR" sz="2000">
              <a:latin typeface="Lucida Sans Unicode" pitchFamily="34" charset="0"/>
              <a:ea typeface="B Mitra"/>
              <a:cs typeface="B Mitra"/>
            </a:endParaRPr>
          </a:p>
        </p:txBody>
      </p:sp>
      <p:sp>
        <p:nvSpPr>
          <p:cNvPr id="35845"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FE6A827-BBE9-4673-9175-1EE2E8E9A5E6}" type="slidenum">
              <a:rPr lang="fa-IR"/>
              <a:pPr fontAlgn="base">
                <a:spcBef>
                  <a:spcPct val="0"/>
                </a:spcBef>
                <a:spcAft>
                  <a:spcPct val="0"/>
                </a:spcAft>
                <a:defRPr/>
              </a:pPr>
              <a:t>18</a:t>
            </a:fld>
            <a:endParaRPr lang="fa-IR"/>
          </a:p>
        </p:txBody>
      </p:sp>
      <p:sp>
        <p:nvSpPr>
          <p:cNvPr id="35846"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7" name="Content Placeholder 1"/>
          <p:cNvSpPr txBox="1">
            <a:spLocks/>
          </p:cNvSpPr>
          <p:nvPr/>
        </p:nvSpPr>
        <p:spPr>
          <a:xfrm>
            <a:off x="457200" y="1905000"/>
            <a:ext cx="8229600" cy="14478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نمودار بلوکی تایمر در این حالت مطابق با شکل زیر است. میدانید که شمارش، در ثبات </a:t>
            </a:r>
            <a:r>
              <a:rPr lang="en-US" sz="1600" dirty="0">
                <a:latin typeface="+mn-lt"/>
                <a:cs typeface="B Mitra" pitchFamily="2" charset="-78"/>
              </a:rPr>
              <a:t>TCNT0</a:t>
            </a:r>
            <a:r>
              <a:rPr lang="fa-IR" sz="2000" dirty="0">
                <a:latin typeface="+mn-lt"/>
                <a:cs typeface="B Mitra" pitchFamily="2" charset="-78"/>
              </a:rPr>
              <a:t> انجام شده و با سرریز شدن آن </a:t>
            </a:r>
            <a:r>
              <a:rPr lang="fa-IR" sz="2000" dirty="0" smtClean="0">
                <a:latin typeface="+mn-lt"/>
                <a:cs typeface="B Mitra" pitchFamily="2" charset="-78"/>
              </a:rPr>
              <a:t>فلگ </a:t>
            </a:r>
            <a:r>
              <a:rPr lang="en-US" sz="1600" dirty="0" smtClean="0">
                <a:latin typeface="+mn-lt"/>
                <a:cs typeface="B Mitra" pitchFamily="2" charset="-78"/>
              </a:rPr>
              <a:t>TOV0</a:t>
            </a:r>
            <a:r>
              <a:rPr lang="fa-IR" sz="2000" dirty="0">
                <a:latin typeface="+mn-lt"/>
                <a:cs typeface="B Mitra" pitchFamily="2" charset="-78"/>
              </a:rPr>
              <a:t>، یک میشود. در این بخش خواهیم دید که در این لحظه میتواند توسط تایمر، وقفه درخواست شود.</a:t>
            </a:r>
          </a:p>
        </p:txBody>
      </p:sp>
      <p:pic>
        <p:nvPicPr>
          <p:cNvPr id="36868" name="Picture 5" descr="p238-1.jpg"/>
          <p:cNvPicPr>
            <a:picLocks noChangeAspect="1"/>
          </p:cNvPicPr>
          <p:nvPr/>
        </p:nvPicPr>
        <p:blipFill>
          <a:blip r:embed="rId2"/>
          <a:srcRect/>
          <a:stretch>
            <a:fillRect/>
          </a:stretch>
        </p:blipFill>
        <p:spPr bwMode="auto">
          <a:xfrm>
            <a:off x="1066800" y="3429000"/>
            <a:ext cx="6986588" cy="2286000"/>
          </a:xfrm>
          <a:prstGeom prst="rect">
            <a:avLst/>
          </a:prstGeom>
          <a:noFill/>
          <a:ln w="9525">
            <a:noFill/>
            <a:miter lim="800000"/>
            <a:headEnd/>
            <a:tailEnd/>
          </a:ln>
        </p:spPr>
      </p:pic>
      <p:sp>
        <p:nvSpPr>
          <p:cNvPr id="36869" name="Slide Number Placeholder 7"/>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5BB1795-7E38-43EE-A368-F3C7AD94EE95}" type="slidenum">
              <a:rPr lang="fa-IR"/>
              <a:pPr fontAlgn="base">
                <a:spcBef>
                  <a:spcPct val="0"/>
                </a:spcBef>
                <a:spcAft>
                  <a:spcPct val="0"/>
                </a:spcAft>
                <a:defRPr/>
              </a:pPr>
              <a:t>19</a:t>
            </a:fld>
            <a:endParaRPr lang="fa-IR"/>
          </a:p>
        </p:txBody>
      </p:sp>
      <p:sp>
        <p:nvSpPr>
          <p:cNvPr id="36870"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138"/>
            <a:ext cx="8229600" cy="576262"/>
          </a:xfrm>
        </p:spPr>
        <p:txBody>
          <a:bodyPr>
            <a:normAutofit lnSpcReduction="10000"/>
          </a:bodyPr>
          <a:lstStyle/>
          <a:p>
            <a:pPr marL="365760" indent="-256032" eaLnBrk="1" fontAlgn="auto" hangingPunct="1">
              <a:spcAft>
                <a:spcPts val="0"/>
              </a:spcAft>
              <a:buFont typeface="Wingdings 3"/>
              <a:buChar char=""/>
              <a:defRPr/>
            </a:pPr>
            <a:r>
              <a:rPr lang="fa-IR" sz="3200" b="1" dirty="0" smtClean="0">
                <a:cs typeface="B Mitra" pitchFamily="2" charset="-78"/>
              </a:rPr>
              <a:t>آشنایی با شمارنده های دیجیتال</a:t>
            </a:r>
          </a:p>
          <a:p>
            <a:pPr marL="365760" indent="-256032" eaLnBrk="1" fontAlgn="auto" hangingPunct="1">
              <a:spcAft>
                <a:spcPts val="0"/>
              </a:spcAft>
              <a:buFont typeface="Wingdings 3"/>
              <a:buChar char=""/>
              <a:defRPr/>
            </a:pPr>
            <a:endParaRPr lang="fa-IR" dirty="0"/>
          </a:p>
        </p:txBody>
      </p:sp>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pic>
        <p:nvPicPr>
          <p:cNvPr id="16387" name="Picture 3" descr="p228.jpg"/>
          <p:cNvPicPr>
            <a:picLocks noChangeAspect="1"/>
          </p:cNvPicPr>
          <p:nvPr/>
        </p:nvPicPr>
        <p:blipFill>
          <a:blip r:embed="rId2"/>
          <a:srcRect/>
          <a:stretch>
            <a:fillRect/>
          </a:stretch>
        </p:blipFill>
        <p:spPr bwMode="auto">
          <a:xfrm>
            <a:off x="1828800" y="2027349"/>
            <a:ext cx="6054725" cy="3238500"/>
          </a:xfrm>
          <a:prstGeom prst="rect">
            <a:avLst/>
          </a:prstGeom>
          <a:noFill/>
          <a:ln w="9525">
            <a:noFill/>
            <a:miter lim="800000"/>
            <a:headEnd/>
            <a:tailEnd/>
          </a:ln>
        </p:spPr>
      </p:pic>
      <p:sp>
        <p:nvSpPr>
          <p:cNvPr id="16388" name="Content Placeholder 1"/>
          <p:cNvSpPr txBox="1">
            <a:spLocks/>
          </p:cNvSpPr>
          <p:nvPr/>
        </p:nvSpPr>
        <p:spPr bwMode="auto">
          <a:xfrm>
            <a:off x="457200" y="5486400"/>
            <a:ext cx="8229600" cy="762000"/>
          </a:xfrm>
          <a:prstGeom prst="rect">
            <a:avLst/>
          </a:prstGeom>
          <a:noFill/>
          <a:ln w="9525">
            <a:noFill/>
            <a:miter lim="800000"/>
            <a:headEnd/>
            <a:tailEnd/>
          </a:ln>
        </p:spPr>
        <p:txBody>
          <a:bodyPr/>
          <a:lstStyle/>
          <a:p>
            <a:pPr marL="365125" indent="-255588">
              <a:spcBef>
                <a:spcPts val="400"/>
              </a:spcBef>
              <a:buClr>
                <a:schemeClr val="accent1"/>
              </a:buClr>
              <a:buSzPct val="68000"/>
              <a:buFont typeface="Wingdings 3" pitchFamily="18" charset="2"/>
              <a:buChar char=""/>
            </a:pPr>
            <a:r>
              <a:rPr lang="fa-IR" sz="2000">
                <a:latin typeface="Lucida Sans Unicode" pitchFamily="34" charset="0"/>
                <a:ea typeface="B Mitra"/>
                <a:cs typeface="B Mitra"/>
              </a:rPr>
              <a:t>در فلیپ فلاپ فوق که از نوع </a:t>
            </a:r>
            <a:r>
              <a:rPr lang="en-US" dirty="0">
                <a:latin typeface="Lucida Sans Unicode" pitchFamily="34" charset="0"/>
                <a:ea typeface="B Mitra"/>
                <a:cs typeface="B Mitra"/>
              </a:rPr>
              <a:t>J-K</a:t>
            </a:r>
            <a:r>
              <a:rPr lang="fa-IR" sz="2000">
                <a:latin typeface="Lucida Sans Unicode" pitchFamily="34" charset="0"/>
                <a:ea typeface="B Mitra"/>
                <a:cs typeface="B Mitra"/>
              </a:rPr>
              <a:t> است اگر هر دو  ورودی را به یک منطقی وصل کنیم، لبه ی پالس کلاک ورودی باعث تغییر سطح خروجی خواهد شد.</a:t>
            </a:r>
          </a:p>
          <a:p>
            <a:pPr marL="365125" indent="-255588">
              <a:spcBef>
                <a:spcPts val="400"/>
              </a:spcBef>
              <a:buClr>
                <a:schemeClr val="accent1"/>
              </a:buClr>
              <a:buSzPct val="68000"/>
              <a:buFont typeface="Wingdings 3" pitchFamily="18" charset="2"/>
              <a:buChar char=""/>
            </a:pPr>
            <a:endParaRPr lang="fa-IR" sz="2700">
              <a:latin typeface="Lucida Sans Unicode" pitchFamily="34" charset="0"/>
            </a:endParaRPr>
          </a:p>
        </p:txBody>
      </p:sp>
      <p:sp>
        <p:nvSpPr>
          <p:cNvPr id="16389"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B2E3695-0E6E-48F5-8CC8-230B966A2BD3}" type="slidenum">
              <a:rPr lang="fa-IR"/>
              <a:pPr fontAlgn="base">
                <a:spcBef>
                  <a:spcPct val="0"/>
                </a:spcBef>
                <a:spcAft>
                  <a:spcPct val="0"/>
                </a:spcAft>
                <a:defRPr/>
              </a:pPr>
              <a:t>2</a:t>
            </a:fld>
            <a:endParaRPr lang="fa-IR"/>
          </a:p>
        </p:txBody>
      </p:sp>
      <p:sp>
        <p:nvSpPr>
          <p:cNvPr id="16390" name="Footer Placeholder 6"/>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7" name="Content Placeholder 1"/>
          <p:cNvSpPr txBox="1">
            <a:spLocks/>
          </p:cNvSpPr>
          <p:nvPr/>
        </p:nvSpPr>
        <p:spPr>
          <a:xfrm>
            <a:off x="457200" y="1905000"/>
            <a:ext cx="8229600" cy="14478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مدت زمانی که لازم است سپری شود تا تایمر/کانتر سرریز شود، بستگی به پیش تقسیم کننده دارد. جدول زیر مقادیر مختلف پیش تقسیم کننده و زمان سرریز را در هر یک از حالات نشان میدهد. در این جدول کلاک سیستم 8 مگاهرتز فرض شده است.</a:t>
            </a:r>
          </a:p>
        </p:txBody>
      </p:sp>
      <p:pic>
        <p:nvPicPr>
          <p:cNvPr id="37892" name="Picture 7" descr="p238-2.jpg"/>
          <p:cNvPicPr>
            <a:picLocks noChangeAspect="1"/>
          </p:cNvPicPr>
          <p:nvPr/>
        </p:nvPicPr>
        <p:blipFill>
          <a:blip r:embed="rId2"/>
          <a:srcRect/>
          <a:stretch>
            <a:fillRect/>
          </a:stretch>
        </p:blipFill>
        <p:spPr bwMode="auto">
          <a:xfrm>
            <a:off x="1981200" y="3276600"/>
            <a:ext cx="5075238" cy="2743200"/>
          </a:xfrm>
          <a:prstGeom prst="rect">
            <a:avLst/>
          </a:prstGeom>
          <a:noFill/>
          <a:ln w="9525">
            <a:noFill/>
            <a:miter lim="800000"/>
            <a:headEnd/>
            <a:tailEnd/>
          </a:ln>
        </p:spPr>
      </p:pic>
      <p:sp>
        <p:nvSpPr>
          <p:cNvPr id="37893"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8234683-009E-4FEB-BADA-F9F7114644C4}" type="slidenum">
              <a:rPr lang="fa-IR"/>
              <a:pPr fontAlgn="base">
                <a:spcBef>
                  <a:spcPct val="0"/>
                </a:spcBef>
                <a:spcAft>
                  <a:spcPct val="0"/>
                </a:spcAft>
                <a:defRPr/>
              </a:pPr>
              <a:t>20</a:t>
            </a:fld>
            <a:endParaRPr lang="fa-IR"/>
          </a:p>
        </p:txBody>
      </p:sp>
      <p:sp>
        <p:nvSpPr>
          <p:cNvPr id="3789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3077" name="Content Placeholder 1"/>
          <p:cNvSpPr txBox="1">
            <a:spLocks/>
          </p:cNvSpPr>
          <p:nvPr/>
        </p:nvSpPr>
        <p:spPr bwMode="auto">
          <a:xfrm>
            <a:off x="457200" y="1905000"/>
            <a:ext cx="8229600" cy="29718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a:latin typeface="Lucida Sans Unicode" pitchFamily="34" charset="0"/>
                <a:ea typeface="B Mitra"/>
                <a:cs typeface="B Mitra"/>
              </a:rPr>
              <a:t>مثال : با فرض اینکه منبع کلاک </a:t>
            </a:r>
            <a:r>
              <a:rPr lang="fa-IR" sz="2000" dirty="0" smtClean="0">
                <a:latin typeface="Lucida Sans Unicode" pitchFamily="34" charset="0"/>
                <a:ea typeface="B Mitra"/>
                <a:cs typeface="B Mitra"/>
              </a:rPr>
              <a:t>میکروکنترلر </a:t>
            </a:r>
            <a:r>
              <a:rPr lang="fa-IR" sz="2000" dirty="0">
                <a:latin typeface="Lucida Sans Unicode" pitchFamily="34" charset="0"/>
                <a:ea typeface="B Mitra"/>
                <a:cs typeface="B Mitra"/>
              </a:rPr>
              <a:t>8 مگاهرتز است، پالس مربعی با فرکانس 5 کیلوهرتز بر روی پایه </a:t>
            </a:r>
            <a:r>
              <a:rPr lang="en-US" dirty="0">
                <a:latin typeface="Lucida Sans Unicode" pitchFamily="34" charset="0"/>
                <a:ea typeface="B Mitra"/>
                <a:cs typeface="B Mitra"/>
              </a:rPr>
              <a:t>PD0</a:t>
            </a:r>
            <a:r>
              <a:rPr lang="fa-IR" sz="2000" dirty="0">
                <a:latin typeface="Lucida Sans Unicode" pitchFamily="34" charset="0"/>
                <a:ea typeface="B Mitra"/>
                <a:cs typeface="B Mitra"/>
              </a:rPr>
              <a:t> ایجاد نمایید.</a:t>
            </a:r>
          </a:p>
          <a:p>
            <a:pPr algn="just">
              <a:lnSpc>
                <a:spcPct val="150000"/>
              </a:lnSpc>
              <a:buClr>
                <a:schemeClr val="accent1"/>
              </a:buClr>
              <a:buSzPct val="76000"/>
            </a:pPr>
            <a:r>
              <a:rPr lang="fa-IR" sz="2000" dirty="0">
                <a:latin typeface="Lucida Sans Unicode" pitchFamily="34" charset="0"/>
                <a:ea typeface="B Mitra"/>
                <a:cs typeface="B Mitra"/>
              </a:rPr>
              <a:t>پیش از </a:t>
            </a:r>
            <a:r>
              <a:rPr lang="fa-IR" sz="2000" dirty="0" smtClean="0">
                <a:latin typeface="Lucida Sans Unicode" pitchFamily="34" charset="0"/>
                <a:ea typeface="B Mitra"/>
                <a:cs typeface="B Mitra"/>
              </a:rPr>
              <a:t>هر چیز باید </a:t>
            </a:r>
            <a:r>
              <a:rPr lang="fa-IR" sz="2000" dirty="0">
                <a:latin typeface="Lucida Sans Unicode" pitchFamily="34" charset="0"/>
                <a:ea typeface="B Mitra"/>
                <a:cs typeface="B Mitra"/>
              </a:rPr>
              <a:t>زمان قطع و وصل موج مورد نظر را محاسبه نماییم:</a:t>
            </a:r>
          </a:p>
          <a:p>
            <a:pPr algn="just">
              <a:lnSpc>
                <a:spcPct val="150000"/>
              </a:lnSpc>
              <a:buClr>
                <a:schemeClr val="accent1"/>
              </a:buClr>
              <a:buSzPct val="76000"/>
            </a:pPr>
            <a:endParaRPr lang="fa-IR" sz="2000" dirty="0">
              <a:latin typeface="Lucida Sans Unicode" pitchFamily="34" charset="0"/>
              <a:ea typeface="B Mitra"/>
              <a:cs typeface="B Mitra"/>
            </a:endParaRPr>
          </a:p>
          <a:p>
            <a:pPr algn="just">
              <a:lnSpc>
                <a:spcPct val="150000"/>
              </a:lnSpc>
              <a:buClr>
                <a:schemeClr val="accent1"/>
              </a:buClr>
              <a:buSzPct val="76000"/>
            </a:pPr>
            <a:endParaRPr lang="fa-IR" sz="2000" dirty="0">
              <a:latin typeface="Lucida Sans Unicode" pitchFamily="34" charset="0"/>
              <a:ea typeface="B Mitra"/>
              <a:cs typeface="B Mitra"/>
            </a:endParaRPr>
          </a:p>
          <a:p>
            <a:pPr algn="just">
              <a:lnSpc>
                <a:spcPct val="150000"/>
              </a:lnSpc>
              <a:buClr>
                <a:schemeClr val="accent1"/>
              </a:buClr>
              <a:buSzPct val="76000"/>
            </a:pPr>
            <a:r>
              <a:rPr lang="fa-IR" sz="2000" dirty="0">
                <a:latin typeface="Lucida Sans Unicode" pitchFamily="34" charset="0"/>
                <a:ea typeface="B Mitra"/>
                <a:cs typeface="B Mitra"/>
              </a:rPr>
              <a:t>بنابراین مطابق شکل زیر لازم است تا مدت زمان 100 میکروثانیه توسط تایمر ایجاد شود</a:t>
            </a:r>
          </a:p>
          <a:p>
            <a:pPr algn="just" rtl="0">
              <a:lnSpc>
                <a:spcPct val="150000"/>
              </a:lnSpc>
              <a:buClr>
                <a:schemeClr val="accent1"/>
              </a:buClr>
              <a:buSzPct val="76000"/>
            </a:pPr>
            <a:endParaRPr lang="fa-IR" sz="2000" dirty="0">
              <a:latin typeface="Lucida Sans Unicode" pitchFamily="34" charset="0"/>
              <a:ea typeface="B Mitra"/>
              <a:cs typeface="B Mitra"/>
            </a:endParaRPr>
          </a:p>
        </p:txBody>
      </p:sp>
      <p:graphicFrame>
        <p:nvGraphicFramePr>
          <p:cNvPr id="3074" name="Object 2"/>
          <p:cNvGraphicFramePr>
            <a:graphicFrameLocks noChangeAspect="1"/>
          </p:cNvGraphicFramePr>
          <p:nvPr>
            <p:extLst>
              <p:ext uri="{D42A27DB-BD31-4B8C-83A1-F6EECF244321}">
                <p14:modId xmlns:p14="http://schemas.microsoft.com/office/powerpoint/2010/main" val="4148164293"/>
              </p:ext>
            </p:extLst>
          </p:nvPr>
        </p:nvGraphicFramePr>
        <p:xfrm>
          <a:off x="776288" y="3352800"/>
          <a:ext cx="4600575" cy="914400"/>
        </p:xfrm>
        <a:graphic>
          <a:graphicData uri="http://schemas.openxmlformats.org/presentationml/2006/ole">
            <mc:AlternateContent xmlns:mc="http://schemas.openxmlformats.org/markup-compatibility/2006">
              <mc:Choice xmlns:v="urn:schemas-microsoft-com:vml" Requires="v">
                <p:oleObj spid="_x0000_s3157" name="Equation" r:id="rId3" imgW="1981080" imgH="393480" progId="Equation.3">
                  <p:embed/>
                </p:oleObj>
              </mc:Choice>
              <mc:Fallback>
                <p:oleObj name="Equation" r:id="rId3" imgW="1981080" imgH="393480" progId="Equation.3">
                  <p:embed/>
                  <p:pic>
                    <p:nvPicPr>
                      <p:cNvPr id="0" name="Picture 2"/>
                      <p:cNvPicPr>
                        <a:picLocks noChangeAspect="1" noChangeArrowheads="1"/>
                      </p:cNvPicPr>
                      <p:nvPr/>
                    </p:nvPicPr>
                    <p:blipFill>
                      <a:blip r:embed="rId4"/>
                      <a:srcRect/>
                      <a:stretch>
                        <a:fillRect/>
                      </a:stretch>
                    </p:blipFill>
                    <p:spPr bwMode="auto">
                      <a:xfrm>
                        <a:off x="776288" y="3352800"/>
                        <a:ext cx="46005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8" name="Picture 8" descr="p239-1.jpg"/>
          <p:cNvPicPr>
            <a:picLocks noChangeAspect="1"/>
          </p:cNvPicPr>
          <p:nvPr/>
        </p:nvPicPr>
        <p:blipFill>
          <a:blip r:embed="rId5"/>
          <a:srcRect/>
          <a:stretch>
            <a:fillRect/>
          </a:stretch>
        </p:blipFill>
        <p:spPr bwMode="auto">
          <a:xfrm>
            <a:off x="3925888" y="4724400"/>
            <a:ext cx="4379912" cy="1828800"/>
          </a:xfrm>
          <a:prstGeom prst="rect">
            <a:avLst/>
          </a:prstGeom>
          <a:noFill/>
          <a:ln w="9525">
            <a:noFill/>
            <a:miter lim="800000"/>
            <a:headEnd/>
            <a:tailEnd/>
          </a:ln>
        </p:spPr>
      </p:pic>
      <p:sp>
        <p:nvSpPr>
          <p:cNvPr id="3079" name="Slide Number Placeholder 7"/>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FFB3BC86-25EE-442F-81B1-E8165F664FD0}" type="slidenum">
              <a:rPr lang="fa-IR"/>
              <a:pPr fontAlgn="base">
                <a:spcBef>
                  <a:spcPct val="0"/>
                </a:spcBef>
                <a:spcAft>
                  <a:spcPct val="0"/>
                </a:spcAft>
                <a:defRPr/>
              </a:pPr>
              <a:t>21</a:t>
            </a:fld>
            <a:endParaRPr lang="fa-IR"/>
          </a:p>
        </p:txBody>
      </p:sp>
      <p:sp>
        <p:nvSpPr>
          <p:cNvPr id="3080" name="Footer Placeholder 9"/>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3200400" y="1371600"/>
            <a:ext cx="5486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48131" name="Content Placeholder 1"/>
          <p:cNvSpPr txBox="1">
            <a:spLocks/>
          </p:cNvSpPr>
          <p:nvPr/>
        </p:nvSpPr>
        <p:spPr bwMode="auto">
          <a:xfrm>
            <a:off x="2209800" y="1905000"/>
            <a:ext cx="6477000" cy="38862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a:latin typeface="Lucida Sans Unicode" pitchFamily="34" charset="0"/>
                <a:ea typeface="B Mitra"/>
                <a:cs typeface="B Mitra"/>
              </a:rPr>
              <a:t>در صورتی که کلاک سیستم، توسط پیش تقسیم کننده بر عدد 8 تقسیم شود، پالسی با فرکانس یک مگاهرتز به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اعمال خواهد شد، در نتیجه فاصله ی هر تیک کلاک برابر با یک میکروثانیه است. بدین ترتیب پس از 256 میکروثانیه فلگ </a:t>
            </a:r>
            <a:r>
              <a:rPr lang="en-US" sz="1600" dirty="0">
                <a:latin typeface="Lucida Sans Unicode" pitchFamily="34" charset="0"/>
                <a:ea typeface="B Mitra"/>
                <a:cs typeface="B Mitra"/>
              </a:rPr>
              <a:t>TOV0</a:t>
            </a:r>
            <a:r>
              <a:rPr lang="fa-IR" sz="2000" dirty="0">
                <a:latin typeface="Lucida Sans Unicode" pitchFamily="34" charset="0"/>
                <a:ea typeface="B Mitra"/>
                <a:cs typeface="B Mitra"/>
              </a:rPr>
              <a:t> یک شده و برنامه را از بروز سرریز آگاه میکند.</a:t>
            </a:r>
          </a:p>
          <a:p>
            <a:pPr algn="just">
              <a:lnSpc>
                <a:spcPct val="150000"/>
              </a:lnSpc>
              <a:buClr>
                <a:schemeClr val="accent1"/>
              </a:buClr>
              <a:buSzPct val="76000"/>
            </a:pPr>
            <a:r>
              <a:rPr lang="fa-IR" sz="2000" dirty="0">
                <a:latin typeface="Lucida Sans Unicode" pitchFamily="34" charset="0"/>
                <a:ea typeface="B Mitra"/>
                <a:cs typeface="B Mitra"/>
              </a:rPr>
              <a:t>اما همانطور که عنوان شد برای ایجاد شکل موج مطلوب، زمانی برابر با 100 میکروثانیه نیاز است، راه حل این مشکل ساده است: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یک ثبات قابل خواندن و نوشتن است، پس با بارگذاری عدد 156 در این ثبات، رشته شمارش تایمر محدود به بازه 156 تا 255 شده و با صفر شدن </a:t>
            </a:r>
            <a:r>
              <a:rPr lang="fa-IR" sz="2000" dirty="0" smtClean="0">
                <a:latin typeface="Lucida Sans Unicode" pitchFamily="34" charset="0"/>
                <a:ea typeface="B Mitra"/>
                <a:cs typeface="B Mitra"/>
              </a:rPr>
              <a:t>تایمر، </a:t>
            </a:r>
            <a:r>
              <a:rPr lang="fa-IR" sz="2000" dirty="0">
                <a:latin typeface="Lucida Sans Unicode" pitchFamily="34" charset="0"/>
                <a:ea typeface="B Mitra"/>
                <a:cs typeface="B Mitra"/>
              </a:rPr>
              <a:t>فلگ </a:t>
            </a:r>
            <a:r>
              <a:rPr lang="en-US" sz="1600" dirty="0">
                <a:latin typeface="Lucida Sans Unicode" pitchFamily="34" charset="0"/>
                <a:ea typeface="B Mitra"/>
                <a:cs typeface="B Mitra"/>
              </a:rPr>
              <a:t>TOV0</a:t>
            </a:r>
            <a:r>
              <a:rPr lang="fa-IR" sz="2000" dirty="0">
                <a:latin typeface="Lucida Sans Unicode" pitchFamily="34" charset="0"/>
                <a:ea typeface="B Mitra"/>
                <a:cs typeface="B Mitra"/>
              </a:rPr>
              <a:t> یک میشود. </a:t>
            </a:r>
          </a:p>
          <a:p>
            <a:pPr algn="just" rtl="0">
              <a:lnSpc>
                <a:spcPct val="150000"/>
              </a:lnSpc>
              <a:buClr>
                <a:schemeClr val="accent1"/>
              </a:buClr>
              <a:buSzPct val="76000"/>
            </a:pPr>
            <a:endParaRPr lang="fa-IR" sz="2000" dirty="0">
              <a:latin typeface="Lucida Sans Unicode" pitchFamily="34" charset="0"/>
              <a:ea typeface="B Mitra"/>
              <a:cs typeface="B Mitra"/>
            </a:endParaRPr>
          </a:p>
        </p:txBody>
      </p:sp>
      <p:pic>
        <p:nvPicPr>
          <p:cNvPr id="48132" name="Picture 7" descr="p239-2.jpg"/>
          <p:cNvPicPr>
            <a:picLocks noChangeAspect="1"/>
          </p:cNvPicPr>
          <p:nvPr/>
        </p:nvPicPr>
        <p:blipFill>
          <a:blip r:embed="rId2"/>
          <a:srcRect/>
          <a:stretch>
            <a:fillRect/>
          </a:stretch>
        </p:blipFill>
        <p:spPr bwMode="auto">
          <a:xfrm>
            <a:off x="914400" y="1143000"/>
            <a:ext cx="1265238" cy="4886325"/>
          </a:xfrm>
          <a:prstGeom prst="rect">
            <a:avLst/>
          </a:prstGeom>
          <a:noFill/>
          <a:ln w="9525">
            <a:noFill/>
            <a:miter lim="800000"/>
            <a:headEnd/>
            <a:tailEnd/>
          </a:ln>
        </p:spPr>
      </p:pic>
      <p:sp>
        <p:nvSpPr>
          <p:cNvPr id="48133"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F7C1B4E4-3903-4B96-8CF5-77BF906972E6}" type="slidenum">
              <a:rPr lang="fa-IR"/>
              <a:pPr fontAlgn="base">
                <a:spcBef>
                  <a:spcPct val="0"/>
                </a:spcBef>
                <a:spcAft>
                  <a:spcPct val="0"/>
                </a:spcAft>
                <a:defRPr/>
              </a:pPr>
              <a:t>22</a:t>
            </a:fld>
            <a:endParaRPr lang="fa-IR"/>
          </a:p>
        </p:txBody>
      </p:sp>
      <p:sp>
        <p:nvSpPr>
          <p:cNvPr id="4813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50179" name="Content Placeholder 1"/>
          <p:cNvSpPr txBox="1">
            <a:spLocks/>
          </p:cNvSpPr>
          <p:nvPr/>
        </p:nvSpPr>
        <p:spPr bwMode="auto">
          <a:xfrm>
            <a:off x="457200" y="1905000"/>
            <a:ext cx="8229600" cy="15240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a:latin typeface="Lucida Sans Unicode" pitchFamily="34" charset="0"/>
                <a:ea typeface="B Mitra"/>
                <a:cs typeface="B Mitra"/>
              </a:rPr>
              <a:t>در ابتدا عدد 156 در ثبات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بارگذاری شده و با انتخاب پیش تقسیم کننده 8، زمان سنج شروع به شمارش کرده و پس از آن برنامه منتظر میماند تا تایمر سرریز شود. با یک شدن فلگ </a:t>
            </a:r>
            <a:r>
              <a:rPr lang="en-US" sz="1600" dirty="0">
                <a:latin typeface="Lucida Sans Unicode" pitchFamily="34" charset="0"/>
                <a:ea typeface="B Mitra"/>
                <a:cs typeface="B Mitra"/>
              </a:rPr>
              <a:t>TOV0</a:t>
            </a:r>
            <a:r>
              <a:rPr lang="fa-IR" sz="2000" dirty="0">
                <a:latin typeface="Lucida Sans Unicode" pitchFamily="34" charset="0"/>
                <a:ea typeface="B Mitra"/>
                <a:cs typeface="B Mitra"/>
              </a:rPr>
              <a:t> زمان مورد نظر ایجاد شده است پس میتوان زمان سنج را متوقف نمود.</a:t>
            </a:r>
          </a:p>
          <a:p>
            <a:pPr algn="just" rtl="0">
              <a:lnSpc>
                <a:spcPct val="150000"/>
              </a:lnSpc>
              <a:buClr>
                <a:schemeClr val="accent1"/>
              </a:buClr>
              <a:buSzPct val="76000"/>
            </a:pPr>
            <a:endParaRPr lang="fa-IR" sz="2000" dirty="0">
              <a:latin typeface="Lucida Sans Unicode" pitchFamily="34" charset="0"/>
              <a:ea typeface="B Mitra"/>
              <a:cs typeface="B Mitra"/>
            </a:endParaRPr>
          </a:p>
        </p:txBody>
      </p:sp>
      <p:sp>
        <p:nvSpPr>
          <p:cNvPr id="50180" name="Content Placeholder 1"/>
          <p:cNvSpPr txBox="1">
            <a:spLocks/>
          </p:cNvSpPr>
          <p:nvPr/>
        </p:nvSpPr>
        <p:spPr bwMode="auto">
          <a:xfrm>
            <a:off x="183357" y="2925762"/>
            <a:ext cx="4343400" cy="2286000"/>
          </a:xfrm>
          <a:prstGeom prst="rect">
            <a:avLst/>
          </a:prstGeom>
          <a:noFill/>
          <a:ln w="9525">
            <a:noFill/>
            <a:miter lim="800000"/>
            <a:headEnd/>
            <a:tailEnd/>
          </a:ln>
        </p:spPr>
        <p:txBody>
          <a:bodyPr/>
          <a:lstStyle/>
          <a:p>
            <a:pPr algn="just" rtl="0">
              <a:lnSpc>
                <a:spcPct val="110000"/>
              </a:lnSpc>
              <a:buClr>
                <a:schemeClr val="accent1"/>
              </a:buClr>
              <a:buSzPct val="76000"/>
            </a:pPr>
            <a:r>
              <a:rPr lang="en-US" sz="1600" b="1" dirty="0">
                <a:latin typeface="Courier New" pitchFamily="49" charset="0"/>
                <a:cs typeface="Courier New" pitchFamily="49" charset="0"/>
              </a:rPr>
              <a:t>void delay_100us()</a:t>
            </a:r>
          </a:p>
          <a:p>
            <a:pPr algn="just" rtl="0">
              <a:lnSpc>
                <a:spcPct val="110000"/>
              </a:lnSpc>
              <a:buClr>
                <a:schemeClr val="accent1"/>
              </a:buClr>
              <a:buSzPct val="76000"/>
            </a:pPr>
            <a:r>
              <a:rPr lang="en-US" sz="1600" b="1" dirty="0">
                <a:latin typeface="Courier New" pitchFamily="49" charset="0"/>
                <a:cs typeface="Courier New" pitchFamily="49" charset="0"/>
              </a:rPr>
              <a:t>{</a:t>
            </a:r>
          </a:p>
          <a:p>
            <a:pPr algn="just" rtl="0">
              <a:lnSpc>
                <a:spcPct val="110000"/>
              </a:lnSpc>
              <a:buClr>
                <a:schemeClr val="accent1"/>
              </a:buClr>
              <a:buSzPct val="76000"/>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TCNT0 </a:t>
            </a:r>
            <a:r>
              <a:rPr lang="en-US" sz="1600" b="1" dirty="0">
                <a:latin typeface="Courier New" pitchFamily="49" charset="0"/>
                <a:cs typeface="Courier New" pitchFamily="49" charset="0"/>
              </a:rPr>
              <a:t>= 156;</a:t>
            </a:r>
          </a:p>
          <a:p>
            <a:pPr algn="just" rtl="0">
              <a:lnSpc>
                <a:spcPct val="110000"/>
              </a:lnSpc>
              <a:buClr>
                <a:schemeClr val="accent1"/>
              </a:buClr>
              <a:buSzPct val="76000"/>
            </a:pPr>
            <a:r>
              <a:rPr lang="en-US" sz="1600" b="1" dirty="0">
                <a:latin typeface="Courier New" pitchFamily="49" charset="0"/>
                <a:cs typeface="Courier New" pitchFamily="49" charset="0"/>
              </a:rPr>
              <a:t>	TCCR0 = </a:t>
            </a:r>
            <a:r>
              <a:rPr lang="en-US" sz="1600" b="1" dirty="0" smtClean="0">
                <a:latin typeface="Courier New" pitchFamily="49" charset="0"/>
                <a:cs typeface="Courier New" pitchFamily="49" charset="0"/>
              </a:rPr>
              <a:t>0x02;0b00000010</a:t>
            </a:r>
            <a:endParaRPr lang="en-US" sz="1600" b="1" dirty="0">
              <a:latin typeface="Courier New" pitchFamily="49" charset="0"/>
              <a:cs typeface="Courier New" pitchFamily="49" charset="0"/>
            </a:endParaRPr>
          </a:p>
          <a:p>
            <a:pPr algn="just" rtl="0">
              <a:lnSpc>
                <a:spcPct val="110000"/>
              </a:lnSpc>
              <a:buClr>
                <a:schemeClr val="accent1"/>
              </a:buClr>
              <a:buSzPct val="76000"/>
            </a:pPr>
            <a:r>
              <a:rPr lang="en-US" sz="1600" b="1" dirty="0">
                <a:latin typeface="Courier New" pitchFamily="49" charset="0"/>
                <a:cs typeface="Courier New" pitchFamily="49" charset="0"/>
              </a:rPr>
              <a:t>	while((TIFR &amp; 0x01) </a:t>
            </a:r>
            <a:r>
              <a:rPr lang="en-US" sz="1600" b="1" dirty="0" smtClean="0">
                <a:latin typeface="Courier New" pitchFamily="49" charset="0"/>
                <a:cs typeface="Courier New" pitchFamily="49" charset="0"/>
              </a:rPr>
              <a:t>== 0</a:t>
            </a:r>
            <a:r>
              <a:rPr lang="en-US" sz="1600" b="1" dirty="0">
                <a:latin typeface="Courier New" pitchFamily="49" charset="0"/>
                <a:cs typeface="Courier New" pitchFamily="49" charset="0"/>
              </a:rPr>
              <a:t>);</a:t>
            </a:r>
          </a:p>
          <a:p>
            <a:pPr algn="just" rtl="0">
              <a:lnSpc>
                <a:spcPct val="110000"/>
              </a:lnSpc>
              <a:buClr>
                <a:schemeClr val="accent1"/>
              </a:buClr>
              <a:buSzPct val="76000"/>
            </a:pPr>
            <a:r>
              <a:rPr lang="en-US" sz="1600" b="1" dirty="0">
                <a:latin typeface="Courier New" pitchFamily="49" charset="0"/>
                <a:cs typeface="Courier New" pitchFamily="49" charset="0"/>
              </a:rPr>
              <a:t>	TCCR0 = 0;</a:t>
            </a:r>
          </a:p>
          <a:p>
            <a:pPr algn="just" rtl="0">
              <a:lnSpc>
                <a:spcPct val="110000"/>
              </a:lnSpc>
              <a:buClr>
                <a:schemeClr val="accent1"/>
              </a:buClr>
              <a:buSzPct val="76000"/>
            </a:pPr>
            <a:r>
              <a:rPr lang="en-US" sz="1600" b="1" dirty="0">
                <a:latin typeface="Courier New" pitchFamily="49" charset="0"/>
                <a:cs typeface="Courier New" pitchFamily="49" charset="0"/>
              </a:rPr>
              <a:t>	TIFR |= 0x01;</a:t>
            </a:r>
          </a:p>
          <a:p>
            <a:pPr algn="just" rtl="0">
              <a:lnSpc>
                <a:spcPct val="110000"/>
              </a:lnSpc>
              <a:buClr>
                <a:schemeClr val="accent1"/>
              </a:buClr>
              <a:buSzPct val="76000"/>
            </a:pPr>
            <a:r>
              <a:rPr lang="en-US" sz="1600" b="1" dirty="0">
                <a:latin typeface="Courier New" pitchFamily="49" charset="0"/>
                <a:cs typeface="Courier New" pitchFamily="49" charset="0"/>
              </a:rPr>
              <a:t>}</a:t>
            </a:r>
          </a:p>
          <a:p>
            <a:pPr algn="just" rtl="0">
              <a:lnSpc>
                <a:spcPct val="150000"/>
              </a:lnSpc>
              <a:buClr>
                <a:schemeClr val="accent1"/>
              </a:buClr>
              <a:buSzPct val="76000"/>
            </a:pPr>
            <a:endParaRPr lang="fa-IR" sz="1200" dirty="0">
              <a:latin typeface="Courier New" pitchFamily="49" charset="0"/>
              <a:cs typeface="Courier New" pitchFamily="49" charset="0"/>
            </a:endParaRPr>
          </a:p>
          <a:p>
            <a:pPr algn="just" rtl="0">
              <a:lnSpc>
                <a:spcPct val="150000"/>
              </a:lnSpc>
              <a:buClr>
                <a:schemeClr val="accent1"/>
              </a:buClr>
              <a:buSzPct val="76000"/>
            </a:pPr>
            <a:endParaRPr lang="fa-IR" sz="2000" dirty="0">
              <a:latin typeface="Lucida Sans Unicode" pitchFamily="34" charset="0"/>
              <a:ea typeface="B Mitra"/>
              <a:cs typeface="B Mitra"/>
            </a:endParaRPr>
          </a:p>
        </p:txBody>
      </p:sp>
      <p:sp>
        <p:nvSpPr>
          <p:cNvPr id="50181"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BC1B72D-8BDF-402B-911B-D962B4A2AAFF}" type="slidenum">
              <a:rPr lang="fa-IR"/>
              <a:pPr fontAlgn="base">
                <a:spcBef>
                  <a:spcPct val="0"/>
                </a:spcBef>
                <a:spcAft>
                  <a:spcPct val="0"/>
                </a:spcAft>
                <a:defRPr/>
              </a:pPr>
              <a:t>23</a:t>
            </a:fld>
            <a:endParaRPr lang="fa-IR"/>
          </a:p>
        </p:txBody>
      </p:sp>
      <p:sp>
        <p:nvSpPr>
          <p:cNvPr id="5018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276600"/>
            <a:ext cx="3657600" cy="329426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77827" name="Content Placeholder 1"/>
          <p:cNvSpPr txBox="1">
            <a:spLocks/>
          </p:cNvSpPr>
          <p:nvPr/>
        </p:nvSpPr>
        <p:spPr bwMode="auto">
          <a:xfrm>
            <a:off x="457200" y="1905000"/>
            <a:ext cx="8229600" cy="1524000"/>
          </a:xfrm>
          <a:prstGeom prst="rect">
            <a:avLst/>
          </a:prstGeom>
          <a:noFill/>
          <a:ln w="9525">
            <a:noFill/>
            <a:miter lim="800000"/>
            <a:headEnd/>
            <a:tailEnd/>
          </a:ln>
        </p:spPr>
        <p:txBody>
          <a:bodyPr/>
          <a:lstStyle/>
          <a:p>
            <a:pPr algn="just">
              <a:lnSpc>
                <a:spcPct val="150000"/>
              </a:lnSpc>
              <a:buClr>
                <a:schemeClr val="accent1"/>
              </a:buClr>
              <a:buSzPct val="76000"/>
            </a:pPr>
            <a:r>
              <a:rPr lang="fa-IR" sz="2000">
                <a:latin typeface="Lucida Sans Unicode" pitchFamily="34" charset="0"/>
                <a:ea typeface="B Mitra"/>
                <a:cs typeface="B Mitra"/>
              </a:rPr>
              <a:t>اکنون میتوان از این تابع در یک برنامه استفاده کرد و شکل موج مورد نظر مسئله را ایجاد کرد.</a:t>
            </a:r>
          </a:p>
          <a:p>
            <a:pPr algn="just" rtl="0">
              <a:lnSpc>
                <a:spcPct val="150000"/>
              </a:lnSpc>
              <a:buClr>
                <a:schemeClr val="accent1"/>
              </a:buClr>
              <a:buSzPct val="76000"/>
            </a:pPr>
            <a:endParaRPr lang="fa-IR" sz="2000">
              <a:latin typeface="Lucida Sans Unicode" pitchFamily="34" charset="0"/>
              <a:ea typeface="B Mitra"/>
              <a:cs typeface="B Mitra"/>
            </a:endParaRPr>
          </a:p>
        </p:txBody>
      </p:sp>
      <p:sp>
        <p:nvSpPr>
          <p:cNvPr id="8" name="Content Placeholder 1"/>
          <p:cNvSpPr txBox="1">
            <a:spLocks/>
          </p:cNvSpPr>
          <p:nvPr/>
        </p:nvSpPr>
        <p:spPr>
          <a:xfrm>
            <a:off x="4724400" y="2438400"/>
            <a:ext cx="3962400" cy="4191000"/>
          </a:xfrm>
          <a:prstGeom prst="rect">
            <a:avLst/>
          </a:prstGeom>
          <a:solidFill>
            <a:schemeClr val="accent2">
              <a:lumMod val="40000"/>
              <a:lumOff val="60000"/>
            </a:schemeClr>
          </a:solidFill>
        </p:spPr>
        <p:txBody>
          <a:bodyPr>
            <a:normAutofit/>
          </a:bodyPr>
          <a:lstStyle/>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void init </a:t>
            </a:r>
            <a:r>
              <a:rPr lang="en-US" sz="1600" b="1" dirty="0" err="1">
                <a:latin typeface="Courier New" pitchFamily="49" charset="0"/>
                <a:cs typeface="Courier New" pitchFamily="49" charset="0"/>
              </a:rPr>
              <a:t>io</a:t>
            </a: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PORTD = 0x00;</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DDRD = 0x01;</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endParaRPr lang="en-US" sz="1600" b="1" dirty="0">
              <a:latin typeface="Courier New" pitchFamily="49" charset="0"/>
              <a:cs typeface="Courier New" pitchFamily="49" charset="0"/>
            </a:endParaRP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void delay_100us()</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TCNT = 156;</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TCCR0 = 0x02;</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while((TIFR &amp; 0x01) ==0);</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TCCR0 = 0;</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TIFR |= 0x01;</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a:t>
            </a:r>
          </a:p>
          <a:p>
            <a:pPr algn="just" rtl="0" fontAlgn="auto">
              <a:lnSpc>
                <a:spcPct val="150000"/>
              </a:lnSpc>
              <a:spcBef>
                <a:spcPts val="0"/>
              </a:spcBef>
              <a:spcAft>
                <a:spcPts val="0"/>
              </a:spcAft>
              <a:buClr>
                <a:schemeClr val="accent1"/>
              </a:buClr>
              <a:buSzPct val="76000"/>
              <a:defRPr/>
            </a:pPr>
            <a:endParaRPr lang="fa-IR" sz="1200" dirty="0">
              <a:latin typeface="Courier New" pitchFamily="49" charset="0"/>
              <a:cs typeface="Courier New" pitchFamily="49" charset="0"/>
            </a:endParaRPr>
          </a:p>
          <a:p>
            <a:pPr algn="just" rtl="0"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sp>
        <p:nvSpPr>
          <p:cNvPr id="6" name="Content Placeholder 1"/>
          <p:cNvSpPr txBox="1">
            <a:spLocks/>
          </p:cNvSpPr>
          <p:nvPr/>
        </p:nvSpPr>
        <p:spPr>
          <a:xfrm>
            <a:off x="304800" y="2438400"/>
            <a:ext cx="4114800" cy="4114800"/>
          </a:xfrm>
          <a:prstGeom prst="rect">
            <a:avLst/>
          </a:prstGeom>
          <a:solidFill>
            <a:schemeClr val="accent2">
              <a:lumMod val="40000"/>
              <a:lumOff val="60000"/>
            </a:schemeClr>
          </a:solidFill>
        </p:spPr>
        <p:txBody>
          <a:bodyPr>
            <a:normAutofit/>
          </a:bodyPr>
          <a:lstStyle/>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#include &lt;mega32.h&gt;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void delay_100us();</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void </a:t>
            </a:r>
            <a:r>
              <a:rPr lang="en-US" sz="1600" b="1" dirty="0" err="1">
                <a:latin typeface="Courier New" pitchFamily="49" charset="0"/>
                <a:cs typeface="Courier New" pitchFamily="49" charset="0"/>
              </a:rPr>
              <a:t>init_io</a:t>
            </a: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endParaRPr lang="en-US" sz="1600" b="1" dirty="0">
              <a:latin typeface="Courier New" pitchFamily="49" charset="0"/>
              <a:cs typeface="Courier New" pitchFamily="49" charset="0"/>
            </a:endParaRP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Void main(void)</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init_io</a:t>
            </a: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while (1)</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PORTD |= (1&lt;&lt;PD0);</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delay_100us();</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PORTD &amp;= ~(1&lt;&lt;PD0);</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dela_100us();</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endParaRPr lang="en-US" sz="1600" b="1" dirty="0">
              <a:latin typeface="Courier New" pitchFamily="49" charset="0"/>
              <a:cs typeface="Courier New" pitchFamily="49" charset="0"/>
            </a:endParaRPr>
          </a:p>
          <a:p>
            <a:pPr algn="just" rtl="0" fontAlgn="auto">
              <a:lnSpc>
                <a:spcPct val="150000"/>
              </a:lnSpc>
              <a:spcBef>
                <a:spcPts val="0"/>
              </a:spcBef>
              <a:spcAft>
                <a:spcPts val="0"/>
              </a:spcAft>
              <a:buClr>
                <a:schemeClr val="accent1"/>
              </a:buClr>
              <a:buSzPct val="76000"/>
              <a:defRPr/>
            </a:pPr>
            <a:endParaRPr lang="fa-IR" sz="1200" dirty="0">
              <a:latin typeface="Courier New" pitchFamily="49" charset="0"/>
              <a:cs typeface="Courier New" pitchFamily="49" charset="0"/>
            </a:endParaRPr>
          </a:p>
          <a:p>
            <a:pPr algn="just" rtl="0"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sp>
        <p:nvSpPr>
          <p:cNvPr id="77830" name="Slide Number Placeholder 8"/>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41F2800-05AF-4648-8465-4A351912372C}" type="slidenum">
              <a:rPr lang="fa-IR"/>
              <a:pPr fontAlgn="base">
                <a:spcBef>
                  <a:spcPct val="0"/>
                </a:spcBef>
                <a:spcAft>
                  <a:spcPct val="0"/>
                </a:spcAft>
                <a:defRPr/>
              </a:pPr>
              <a:t>24</a:t>
            </a:fld>
            <a:endParaRPr lang="fa-IR"/>
          </a:p>
        </p:txBody>
      </p:sp>
      <p:sp>
        <p:nvSpPr>
          <p:cNvPr id="77831" name="Footer Placeholder 9"/>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77827" name="Content Placeholder 1"/>
          <p:cNvSpPr txBox="1">
            <a:spLocks/>
          </p:cNvSpPr>
          <p:nvPr/>
        </p:nvSpPr>
        <p:spPr bwMode="auto">
          <a:xfrm>
            <a:off x="457200" y="1905000"/>
            <a:ext cx="8229600" cy="6096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smtClean="0">
                <a:latin typeface="Lucida Sans Unicode" pitchFamily="34" charset="0"/>
                <a:ea typeface="B Mitra"/>
                <a:cs typeface="B Mitra"/>
              </a:rPr>
              <a:t>فایل منبع اسمبلی این برنامه</a:t>
            </a:r>
            <a:endParaRPr lang="fa-IR" sz="2000" dirty="0">
              <a:latin typeface="Lucida Sans Unicode" pitchFamily="34" charset="0"/>
              <a:ea typeface="B Mitra"/>
              <a:cs typeface="B Mitra"/>
            </a:endParaRPr>
          </a:p>
          <a:p>
            <a:pPr algn="just" rtl="0">
              <a:lnSpc>
                <a:spcPct val="150000"/>
              </a:lnSpc>
              <a:buClr>
                <a:schemeClr val="accent1"/>
              </a:buClr>
              <a:buSzPct val="76000"/>
            </a:pPr>
            <a:endParaRPr lang="fa-IR" sz="2000" dirty="0">
              <a:latin typeface="Lucida Sans Unicode" pitchFamily="34" charset="0"/>
              <a:ea typeface="B Mitra"/>
              <a:cs typeface="B Mitra"/>
            </a:endParaRPr>
          </a:p>
        </p:txBody>
      </p:sp>
      <p:sp>
        <p:nvSpPr>
          <p:cNvPr id="77830" name="Slide Number Placeholder 8"/>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41F2800-05AF-4648-8465-4A351912372C}" type="slidenum">
              <a:rPr lang="fa-IR"/>
              <a:pPr fontAlgn="base">
                <a:spcBef>
                  <a:spcPct val="0"/>
                </a:spcBef>
                <a:spcAft>
                  <a:spcPct val="0"/>
                </a:spcAft>
                <a:defRPr/>
              </a:pPr>
              <a:t>25</a:t>
            </a:fld>
            <a:endParaRPr lang="fa-IR"/>
          </a:p>
        </p:txBody>
      </p:sp>
      <p:sp>
        <p:nvSpPr>
          <p:cNvPr id="77831" name="Footer Placeholder 9"/>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929679"/>
            <a:ext cx="4114800" cy="428847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438403"/>
            <a:ext cx="4114800" cy="3706051"/>
          </a:xfrm>
          <a:prstGeom prst="rect">
            <a:avLst/>
          </a:prstGeom>
        </p:spPr>
      </p:pic>
    </p:spTree>
    <p:extLst>
      <p:ext uri="{BB962C8B-B14F-4D97-AF65-F5344CB8AC3E}">
        <p14:creationId xmlns:p14="http://schemas.microsoft.com/office/powerpoint/2010/main" val="2007838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39941" name="Content Placeholder 1"/>
          <p:cNvSpPr txBox="1">
            <a:spLocks/>
          </p:cNvSpPr>
          <p:nvPr/>
        </p:nvSpPr>
        <p:spPr bwMode="auto">
          <a:xfrm>
            <a:off x="457200" y="1905000"/>
            <a:ext cx="8229600" cy="29718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a:latin typeface="Lucida Sans Unicode" pitchFamily="34" charset="0"/>
                <a:ea typeface="B Mitra"/>
                <a:cs typeface="B Mitra"/>
              </a:rPr>
              <a:t>مثال : با فرض اینکه منبع کلاک </a:t>
            </a:r>
            <a:r>
              <a:rPr lang="fa-IR" sz="2000" dirty="0" smtClean="0">
                <a:latin typeface="Lucida Sans Unicode" pitchFamily="34" charset="0"/>
                <a:ea typeface="B Mitra"/>
                <a:cs typeface="B Mitra"/>
              </a:rPr>
              <a:t>میکروکنترلر </a:t>
            </a:r>
            <a:r>
              <a:rPr lang="fa-IR" sz="2000" dirty="0">
                <a:latin typeface="Lucida Sans Unicode" pitchFamily="34" charset="0"/>
                <a:ea typeface="B Mitra"/>
                <a:cs typeface="B Mitra"/>
              </a:rPr>
              <a:t>8 مگاهرتز است، پالس مربعی با فرکانس 50 هرتز بر روی پایه </a:t>
            </a:r>
            <a:r>
              <a:rPr lang="en-US" sz="1600" dirty="0">
                <a:latin typeface="Lucida Sans Unicode" pitchFamily="34" charset="0"/>
                <a:ea typeface="B Mitra"/>
                <a:cs typeface="B Mitra"/>
              </a:rPr>
              <a:t>PD0</a:t>
            </a:r>
            <a:r>
              <a:rPr lang="fa-IR" sz="2000" dirty="0">
                <a:latin typeface="Lucida Sans Unicode" pitchFamily="34" charset="0"/>
                <a:ea typeface="B Mitra"/>
                <a:cs typeface="B Mitra"/>
              </a:rPr>
              <a:t> ایجاد نمایید.</a:t>
            </a:r>
          </a:p>
          <a:p>
            <a:pPr algn="just">
              <a:lnSpc>
                <a:spcPct val="150000"/>
              </a:lnSpc>
              <a:buClr>
                <a:schemeClr val="accent1"/>
              </a:buClr>
              <a:buSzPct val="76000"/>
            </a:pPr>
            <a:r>
              <a:rPr lang="fa-IR" sz="2000" dirty="0">
                <a:latin typeface="Lucida Sans Unicode" pitchFamily="34" charset="0"/>
                <a:ea typeface="B Mitra"/>
                <a:cs typeface="B Mitra"/>
              </a:rPr>
              <a:t>پیش از هر </a:t>
            </a:r>
            <a:r>
              <a:rPr lang="fa-IR" sz="2000" dirty="0" smtClean="0">
                <a:latin typeface="Lucida Sans Unicode" pitchFamily="34" charset="0"/>
                <a:ea typeface="B Mitra"/>
                <a:cs typeface="B Mitra"/>
              </a:rPr>
              <a:t>چیز </a:t>
            </a:r>
            <a:r>
              <a:rPr lang="fa-IR" sz="2000" dirty="0">
                <a:latin typeface="Lucida Sans Unicode" pitchFamily="34" charset="0"/>
                <a:ea typeface="B Mitra"/>
                <a:cs typeface="B Mitra"/>
              </a:rPr>
              <a:t>باید زمان قطع و وصل موج مورد نظر را محاسبه نماییم:</a:t>
            </a:r>
          </a:p>
          <a:p>
            <a:pPr algn="just">
              <a:lnSpc>
                <a:spcPct val="150000"/>
              </a:lnSpc>
              <a:buClr>
                <a:schemeClr val="accent1"/>
              </a:buClr>
              <a:buSzPct val="76000"/>
            </a:pPr>
            <a:endParaRPr lang="fa-IR" sz="2000" dirty="0">
              <a:latin typeface="Lucida Sans Unicode" pitchFamily="34" charset="0"/>
              <a:ea typeface="B Mitra"/>
              <a:cs typeface="B Mitra"/>
            </a:endParaRPr>
          </a:p>
          <a:p>
            <a:pPr algn="just">
              <a:lnSpc>
                <a:spcPct val="150000"/>
              </a:lnSpc>
              <a:buClr>
                <a:schemeClr val="accent1"/>
              </a:buClr>
              <a:buSzPct val="76000"/>
            </a:pPr>
            <a:endParaRPr lang="fa-IR" sz="2000" dirty="0">
              <a:latin typeface="Lucida Sans Unicode" pitchFamily="34" charset="0"/>
              <a:ea typeface="B Mitra"/>
              <a:cs typeface="B Mitra"/>
            </a:endParaRPr>
          </a:p>
          <a:p>
            <a:pPr algn="just">
              <a:lnSpc>
                <a:spcPct val="150000"/>
              </a:lnSpc>
              <a:buClr>
                <a:schemeClr val="accent1"/>
              </a:buClr>
              <a:buSzPct val="76000"/>
            </a:pPr>
            <a:r>
              <a:rPr lang="fa-IR" sz="2000" dirty="0">
                <a:latin typeface="Lucida Sans Unicode" pitchFamily="34" charset="0"/>
                <a:ea typeface="B Mitra"/>
                <a:cs typeface="B Mitra"/>
              </a:rPr>
              <a:t>بنابراین مطابق شکل زیر لازم است تا مدت زمان 10 میلی ثانیه توسط تایمر ایجاد شود</a:t>
            </a:r>
          </a:p>
          <a:p>
            <a:pPr algn="just" rtl="0">
              <a:lnSpc>
                <a:spcPct val="150000"/>
              </a:lnSpc>
              <a:buClr>
                <a:schemeClr val="accent1"/>
              </a:buClr>
              <a:buSzPct val="76000"/>
            </a:pPr>
            <a:endParaRPr lang="fa-IR" sz="2000" dirty="0">
              <a:latin typeface="Lucida Sans Unicode" pitchFamily="34" charset="0"/>
              <a:ea typeface="B Mitra"/>
              <a:cs typeface="B Mitra"/>
            </a:endParaRPr>
          </a:p>
        </p:txBody>
      </p:sp>
      <p:graphicFrame>
        <p:nvGraphicFramePr>
          <p:cNvPr id="39938" name="Object 2"/>
          <p:cNvGraphicFramePr>
            <a:graphicFrameLocks noChangeAspect="1"/>
          </p:cNvGraphicFramePr>
          <p:nvPr/>
        </p:nvGraphicFramePr>
        <p:xfrm>
          <a:off x="1041400" y="3352800"/>
          <a:ext cx="4070350" cy="914400"/>
        </p:xfrm>
        <a:graphic>
          <a:graphicData uri="http://schemas.openxmlformats.org/presentationml/2006/ole">
            <mc:AlternateContent xmlns:mc="http://schemas.openxmlformats.org/markup-compatibility/2006">
              <mc:Choice xmlns:v="urn:schemas-microsoft-com:vml" Requires="v">
                <p:oleObj spid="_x0000_s40019" name="Equation" r:id="rId3" imgW="1752480" imgH="393480" progId="Equation.3">
                  <p:embed/>
                </p:oleObj>
              </mc:Choice>
              <mc:Fallback>
                <p:oleObj name="Equation" r:id="rId3" imgW="175248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00" y="3352800"/>
                        <a:ext cx="40703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3" name="Slide Number Placeholder 7"/>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4666F13-BE3F-4655-BEA8-07BE152912BC}" type="slidenum">
              <a:rPr lang="fa-IR"/>
              <a:pPr fontAlgn="base">
                <a:spcBef>
                  <a:spcPct val="0"/>
                </a:spcBef>
                <a:spcAft>
                  <a:spcPct val="0"/>
                </a:spcAft>
                <a:defRPr/>
              </a:pPr>
              <a:t>26</a:t>
            </a:fld>
            <a:endParaRPr lang="fa-IR"/>
          </a:p>
        </p:txBody>
      </p:sp>
      <p:sp>
        <p:nvSpPr>
          <p:cNvPr id="39944" name="Footer Placeholder 9"/>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4724400"/>
            <a:ext cx="4754880" cy="1682937"/>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3200400" y="1371600"/>
            <a:ext cx="5486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40966" name="Content Placeholder 1"/>
          <p:cNvSpPr txBox="1">
            <a:spLocks/>
          </p:cNvSpPr>
          <p:nvPr/>
        </p:nvSpPr>
        <p:spPr bwMode="auto">
          <a:xfrm>
            <a:off x="685800" y="1905000"/>
            <a:ext cx="8001000" cy="46482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a:latin typeface="Lucida Sans Unicode" pitchFamily="34" charset="0"/>
                <a:ea typeface="B Mitra"/>
                <a:cs typeface="B Mitra"/>
              </a:rPr>
              <a:t>از آنجا که 10 میلی ثانیه زمانی نسبتا طولانی است سعی میکنیم با تقسیم کلاک سیستم بر عدد بزرگتری، پایین ترین فرکانس پالس ممکن را برای شمارنده تامین نماییم. بدین منظور ابتدا به بررسی 1024 میپردازیم.</a:t>
            </a:r>
          </a:p>
          <a:p>
            <a:pPr algn="just">
              <a:lnSpc>
                <a:spcPct val="150000"/>
              </a:lnSpc>
              <a:buClr>
                <a:schemeClr val="accent1"/>
              </a:buClr>
              <a:buSzPct val="76000"/>
            </a:pPr>
            <a:endParaRPr lang="fa-IR" sz="2000" dirty="0">
              <a:latin typeface="Lucida Sans Unicode" pitchFamily="34" charset="0"/>
              <a:ea typeface="B Mitra"/>
              <a:cs typeface="B Mitra"/>
            </a:endParaRPr>
          </a:p>
          <a:p>
            <a:pPr algn="just" rtl="0">
              <a:lnSpc>
                <a:spcPct val="150000"/>
              </a:lnSpc>
              <a:buClr>
                <a:schemeClr val="accent1"/>
              </a:buClr>
              <a:buSzPct val="76000"/>
            </a:pPr>
            <a:endParaRPr lang="fa-IR" sz="2000" dirty="0">
              <a:latin typeface="Lucida Sans Unicode" pitchFamily="34" charset="0"/>
              <a:ea typeface="B Mitra"/>
              <a:cs typeface="B Mitra"/>
            </a:endParaRPr>
          </a:p>
          <a:p>
            <a:pPr algn="just">
              <a:lnSpc>
                <a:spcPct val="150000"/>
              </a:lnSpc>
              <a:buClr>
                <a:schemeClr val="accent1"/>
              </a:buClr>
              <a:buSzPct val="76000"/>
            </a:pPr>
            <a:r>
              <a:rPr lang="fa-IR" sz="2000" dirty="0" smtClean="0">
                <a:latin typeface="Lucida Sans Unicode" pitchFamily="34" charset="0"/>
                <a:ea typeface="B Mitra"/>
                <a:cs typeface="B Mitra"/>
              </a:rPr>
              <a:t>با </a:t>
            </a:r>
            <a:r>
              <a:rPr lang="fa-IR" sz="2000" dirty="0">
                <a:latin typeface="Lucida Sans Unicode" pitchFamily="34" charset="0"/>
                <a:ea typeface="B Mitra"/>
                <a:cs typeface="B Mitra"/>
              </a:rPr>
              <a:t>توجه به اینکه نتیجه تقسیم کلاک 8 مگاهرتز بر 1024 مقداری صحیح نیست بنابراین بهتر است پیش تقسیم کننده 256 را بررسی کنیم:</a:t>
            </a:r>
          </a:p>
          <a:p>
            <a:pPr algn="just">
              <a:lnSpc>
                <a:spcPct val="150000"/>
              </a:lnSpc>
              <a:buClr>
                <a:schemeClr val="accent1"/>
              </a:buClr>
              <a:buSzPct val="76000"/>
            </a:pPr>
            <a:endParaRPr lang="en-US" sz="2000" dirty="0" smtClean="0">
              <a:latin typeface="Lucida Sans Unicode" pitchFamily="34" charset="0"/>
              <a:ea typeface="B Mitra"/>
              <a:cs typeface="B Mitra"/>
            </a:endParaRPr>
          </a:p>
          <a:p>
            <a:pPr algn="just">
              <a:lnSpc>
                <a:spcPct val="150000"/>
              </a:lnSpc>
              <a:buClr>
                <a:schemeClr val="accent1"/>
              </a:buClr>
              <a:buSzPct val="76000"/>
            </a:pPr>
            <a:r>
              <a:rPr lang="fa-IR" sz="2000" dirty="0">
                <a:latin typeface="Lucida Sans Unicode" pitchFamily="34" charset="0"/>
                <a:ea typeface="B Mitra"/>
                <a:cs typeface="B Mitra"/>
              </a:rPr>
              <a:t>با این کلاک هر تیک شمارنده 32 میکروثانیه خواهد بود. در نتیجه برای ایجاد 10000 میکروثانیه لازم است تا 312.5=10000/32 پالس به شمارنده اعمال شود که این پاسخ نیز به دلیل غیرصحیح بودن تعداد تیکهای شمارنده مناسب نمیباشد.</a:t>
            </a:r>
          </a:p>
        </p:txBody>
      </p:sp>
      <p:sp>
        <p:nvSpPr>
          <p:cNvPr id="4096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DC28980-A007-4574-AB90-E211C9442DBB}" type="slidenum">
              <a:rPr lang="fa-IR"/>
              <a:pPr fontAlgn="base">
                <a:spcBef>
                  <a:spcPct val="0"/>
                </a:spcBef>
                <a:spcAft>
                  <a:spcPct val="0"/>
                </a:spcAft>
                <a:defRPr/>
              </a:pPr>
              <a:t>27</a:t>
            </a:fld>
            <a:endParaRPr lang="fa-IR"/>
          </a:p>
        </p:txBody>
      </p:sp>
      <p:sp>
        <p:nvSpPr>
          <p:cNvPr id="4096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graphicFrame>
        <p:nvGraphicFramePr>
          <p:cNvPr id="40962" name="Object 2"/>
          <p:cNvGraphicFramePr>
            <a:graphicFrameLocks noChangeAspect="1"/>
          </p:cNvGraphicFramePr>
          <p:nvPr>
            <p:extLst>
              <p:ext uri="{D42A27DB-BD31-4B8C-83A1-F6EECF244321}">
                <p14:modId xmlns:p14="http://schemas.microsoft.com/office/powerpoint/2010/main" val="1523464829"/>
              </p:ext>
            </p:extLst>
          </p:nvPr>
        </p:nvGraphicFramePr>
        <p:xfrm>
          <a:off x="1169988" y="2971800"/>
          <a:ext cx="4500562" cy="806450"/>
        </p:xfrm>
        <a:graphic>
          <a:graphicData uri="http://schemas.openxmlformats.org/presentationml/2006/ole">
            <mc:AlternateContent xmlns:mc="http://schemas.openxmlformats.org/markup-compatibility/2006">
              <mc:Choice xmlns:v="urn:schemas-microsoft-com:vml" Requires="v">
                <p:oleObj spid="_x0000_s41122" name="Equation" r:id="rId3" imgW="2197080" imgH="393480" progId="Equation.3">
                  <p:embed/>
                </p:oleObj>
              </mc:Choice>
              <mc:Fallback>
                <p:oleObj name="Equation" r:id="rId3" imgW="219708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988" y="2971800"/>
                        <a:ext cx="4500562"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3" name="Object 3"/>
          <p:cNvGraphicFramePr>
            <a:graphicFrameLocks noChangeAspect="1"/>
          </p:cNvGraphicFramePr>
          <p:nvPr>
            <p:extLst>
              <p:ext uri="{D42A27DB-BD31-4B8C-83A1-F6EECF244321}">
                <p14:modId xmlns:p14="http://schemas.microsoft.com/office/powerpoint/2010/main" val="3478269922"/>
              </p:ext>
            </p:extLst>
          </p:nvPr>
        </p:nvGraphicFramePr>
        <p:xfrm>
          <a:off x="1219200" y="4495800"/>
          <a:ext cx="4421188" cy="806450"/>
        </p:xfrm>
        <a:graphic>
          <a:graphicData uri="http://schemas.openxmlformats.org/presentationml/2006/ole">
            <mc:AlternateContent xmlns:mc="http://schemas.openxmlformats.org/markup-compatibility/2006">
              <mc:Choice xmlns:v="urn:schemas-microsoft-com:vml" Requires="v">
                <p:oleObj spid="_x0000_s41123" name="Equation" r:id="rId5" imgW="2158920" imgH="393480" progId="Equation.3">
                  <p:embed/>
                </p:oleObj>
              </mc:Choice>
              <mc:Fallback>
                <p:oleObj name="Equation" r:id="rId5" imgW="215892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495800"/>
                        <a:ext cx="4421188"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3200400" y="1371600"/>
            <a:ext cx="5486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41989" name="Content Placeholder 1"/>
          <p:cNvSpPr txBox="1">
            <a:spLocks/>
          </p:cNvSpPr>
          <p:nvPr/>
        </p:nvSpPr>
        <p:spPr bwMode="auto">
          <a:xfrm>
            <a:off x="685800" y="1905000"/>
            <a:ext cx="8001000" cy="38862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smtClean="0">
                <a:latin typeface="Lucida Sans Unicode" pitchFamily="34" charset="0"/>
                <a:ea typeface="B Mitra"/>
                <a:cs typeface="B Mitra"/>
              </a:rPr>
              <a:t> </a:t>
            </a:r>
            <a:r>
              <a:rPr lang="fa-IR" sz="2000" dirty="0">
                <a:latin typeface="Lucida Sans Unicode" pitchFamily="34" charset="0"/>
                <a:ea typeface="B Mitra"/>
                <a:cs typeface="B Mitra"/>
              </a:rPr>
              <a:t>تقسیم بر 64 را آزمایش میکنیم.</a:t>
            </a:r>
          </a:p>
          <a:p>
            <a:pPr algn="just">
              <a:lnSpc>
                <a:spcPct val="150000"/>
              </a:lnSpc>
              <a:buClr>
                <a:schemeClr val="accent1"/>
              </a:buClr>
              <a:buSzPct val="76000"/>
            </a:pPr>
            <a:endParaRPr lang="fa-IR" sz="2000" dirty="0">
              <a:latin typeface="Lucida Sans Unicode" pitchFamily="34" charset="0"/>
              <a:ea typeface="B Mitra"/>
              <a:cs typeface="B Mitra"/>
            </a:endParaRPr>
          </a:p>
          <a:p>
            <a:pPr algn="just" rtl="0">
              <a:lnSpc>
                <a:spcPct val="150000"/>
              </a:lnSpc>
              <a:buClr>
                <a:schemeClr val="accent1"/>
              </a:buClr>
              <a:buSzPct val="76000"/>
            </a:pPr>
            <a:endParaRPr lang="fa-IR" sz="2000" dirty="0">
              <a:latin typeface="Lucida Sans Unicode" pitchFamily="34" charset="0"/>
              <a:ea typeface="B Mitra"/>
              <a:cs typeface="B Mitra"/>
            </a:endParaRPr>
          </a:p>
          <a:p>
            <a:pPr algn="just">
              <a:lnSpc>
                <a:spcPct val="150000"/>
              </a:lnSpc>
              <a:buClr>
                <a:schemeClr val="accent1"/>
              </a:buClr>
              <a:buSzPct val="76000"/>
            </a:pPr>
            <a:r>
              <a:rPr lang="fa-IR" sz="2000" dirty="0" smtClean="0">
                <a:latin typeface="Lucida Sans Unicode" pitchFamily="34" charset="0"/>
                <a:ea typeface="B Mitra"/>
                <a:cs typeface="B Mitra"/>
              </a:rPr>
              <a:t>با </a:t>
            </a:r>
            <a:r>
              <a:rPr lang="fa-IR" sz="2000" dirty="0">
                <a:latin typeface="Lucida Sans Unicode" pitchFamily="34" charset="0"/>
                <a:ea typeface="B Mitra"/>
                <a:cs typeface="B Mitra"/>
              </a:rPr>
              <a:t>این کلاک هر تیک شمارنده 8 میکروثانیه خواهد بود که در نتیجه برای ایجاد 10000 میکروثانیه لازم است تا 1250=10000/8 پالس به شمارنده اعمال شود. </a:t>
            </a:r>
          </a:p>
        </p:txBody>
      </p:sp>
      <p:sp>
        <p:nvSpPr>
          <p:cNvPr id="41990"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6B22837-6250-4FC0-B3B4-B6B17E83BF07}" type="slidenum">
              <a:rPr lang="fa-IR"/>
              <a:pPr fontAlgn="base">
                <a:spcBef>
                  <a:spcPct val="0"/>
                </a:spcBef>
                <a:spcAft>
                  <a:spcPct val="0"/>
                </a:spcAft>
                <a:defRPr/>
              </a:pPr>
              <a:t>28</a:t>
            </a:fld>
            <a:endParaRPr lang="fa-IR"/>
          </a:p>
        </p:txBody>
      </p:sp>
      <p:sp>
        <p:nvSpPr>
          <p:cNvPr id="4199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graphicFrame>
        <p:nvGraphicFramePr>
          <p:cNvPr id="41986" name="Object 2"/>
          <p:cNvGraphicFramePr>
            <a:graphicFrameLocks noChangeAspect="1"/>
          </p:cNvGraphicFramePr>
          <p:nvPr>
            <p:extLst>
              <p:ext uri="{D42A27DB-BD31-4B8C-83A1-F6EECF244321}">
                <p14:modId xmlns:p14="http://schemas.microsoft.com/office/powerpoint/2010/main" val="525815607"/>
              </p:ext>
            </p:extLst>
          </p:nvPr>
        </p:nvGraphicFramePr>
        <p:xfrm>
          <a:off x="1143000" y="2317750"/>
          <a:ext cx="4551363" cy="806450"/>
        </p:xfrm>
        <a:graphic>
          <a:graphicData uri="http://schemas.openxmlformats.org/presentationml/2006/ole">
            <mc:AlternateContent xmlns:mc="http://schemas.openxmlformats.org/markup-compatibility/2006">
              <mc:Choice xmlns:v="urn:schemas-microsoft-com:vml" Requires="v">
                <p:oleObj spid="_x0000_s42067" name="Equation" r:id="rId3" imgW="2222280" imgH="393480" progId="Equation.3">
                  <p:embed/>
                </p:oleObj>
              </mc:Choice>
              <mc:Fallback>
                <p:oleObj name="Equation" r:id="rId3" imgW="222228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317750"/>
                        <a:ext cx="4551363"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3200400" y="1371600"/>
            <a:ext cx="5486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43015" name="Content Placeholder 1"/>
          <p:cNvSpPr txBox="1">
            <a:spLocks/>
          </p:cNvSpPr>
          <p:nvPr/>
        </p:nvSpPr>
        <p:spPr bwMode="auto">
          <a:xfrm>
            <a:off x="685800" y="1905000"/>
            <a:ext cx="8001000" cy="2895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اگر برای تامین کلاک شمارنده از این فرکانس استفاده نماییم برای ایجاد زمان 10 میلی ثانیه یا 10000 میکروثانیه، نیاز به شمارش رشته صفر تا 1250 خواهد بود. از آنجا که حداکثر مقدار شمارنده 8 بیتی عدد 255 است این مسئله ممکن نخواهد بود. </a:t>
            </a:r>
          </a:p>
          <a:p>
            <a:pPr indent="457200" algn="just">
              <a:lnSpc>
                <a:spcPct val="150000"/>
              </a:lnSpc>
              <a:buClr>
                <a:schemeClr val="accent1"/>
              </a:buClr>
              <a:buSzPct val="76000"/>
            </a:pPr>
            <a:r>
              <a:rPr lang="fa-IR" sz="2000" dirty="0">
                <a:latin typeface="Lucida Sans Unicode" pitchFamily="34" charset="0"/>
                <a:ea typeface="B Mitra"/>
                <a:cs typeface="B Mitra"/>
              </a:rPr>
              <a:t>برای حل این مشکل نیز لازم است تعداد سرریزهای شمارنده شمرده شود. بدیهی است که شمارنده 8 بیتی 4.88=1250/256 بار سرریز میکند. این تعداد سرریز مناسب نبوده و سعی میکنیم راه حلی براس صحیح شدن تعداد سرریز بیابیم.</a:t>
            </a:r>
          </a:p>
        </p:txBody>
      </p:sp>
      <p:sp>
        <p:nvSpPr>
          <p:cNvPr id="43016"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91865AB-060E-4ED4-8AC8-F61E676B4C9B}" type="slidenum">
              <a:rPr lang="fa-IR"/>
              <a:pPr fontAlgn="base">
                <a:spcBef>
                  <a:spcPct val="0"/>
                </a:spcBef>
                <a:spcAft>
                  <a:spcPct val="0"/>
                </a:spcAft>
                <a:defRPr/>
              </a:pPr>
              <a:t>29</a:t>
            </a:fld>
            <a:endParaRPr lang="fa-IR"/>
          </a:p>
        </p:txBody>
      </p:sp>
      <p:sp>
        <p:nvSpPr>
          <p:cNvPr id="4301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graphicFrame>
        <p:nvGraphicFramePr>
          <p:cNvPr id="43011" name="Object 3"/>
          <p:cNvGraphicFramePr>
            <a:graphicFrameLocks noChangeAspect="1"/>
          </p:cNvGraphicFramePr>
          <p:nvPr/>
        </p:nvGraphicFramePr>
        <p:xfrm>
          <a:off x="838200" y="4572000"/>
          <a:ext cx="2209800" cy="1246188"/>
        </p:xfrm>
        <a:graphic>
          <a:graphicData uri="http://schemas.openxmlformats.org/presentationml/2006/ole">
            <mc:AlternateContent xmlns:mc="http://schemas.openxmlformats.org/markup-compatibility/2006">
              <mc:Choice xmlns:v="urn:schemas-microsoft-com:vml" Requires="v">
                <p:oleObj spid="_x0000_s43171" name="Equation" r:id="rId3" imgW="698400" imgH="393480" progId="Equation.3">
                  <p:embed/>
                </p:oleObj>
              </mc:Choice>
              <mc:Fallback>
                <p:oleObj name="Equation" r:id="rId3" imgW="698400" imgH="39348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572000"/>
                        <a:ext cx="2209800" cy="124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2" name="Object 4"/>
          <p:cNvGraphicFramePr>
            <a:graphicFrameLocks noChangeAspect="1"/>
          </p:cNvGraphicFramePr>
          <p:nvPr/>
        </p:nvGraphicFramePr>
        <p:xfrm>
          <a:off x="4800600" y="4572000"/>
          <a:ext cx="2451100" cy="1246188"/>
        </p:xfrm>
        <a:graphic>
          <a:graphicData uri="http://schemas.openxmlformats.org/presentationml/2006/ole">
            <mc:AlternateContent xmlns:mc="http://schemas.openxmlformats.org/markup-compatibility/2006">
              <mc:Choice xmlns:v="urn:schemas-microsoft-com:vml" Requires="v">
                <p:oleObj spid="_x0000_s43172" name="Equation" r:id="rId5" imgW="774360" imgH="393480" progId="Equation.3">
                  <p:embed/>
                </p:oleObj>
              </mc:Choice>
              <mc:Fallback>
                <p:oleObj name="Equation" r:id="rId5" imgW="774360" imgH="39348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4572000"/>
                        <a:ext cx="2451100" cy="124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7410" name="Content Placeholder 1"/>
          <p:cNvSpPr txBox="1">
            <a:spLocks/>
          </p:cNvSpPr>
          <p:nvPr/>
        </p:nvSpPr>
        <p:spPr bwMode="auto">
          <a:xfrm>
            <a:off x="457200" y="5486400"/>
            <a:ext cx="8229600" cy="762000"/>
          </a:xfrm>
          <a:prstGeom prst="rect">
            <a:avLst/>
          </a:prstGeom>
          <a:noFill/>
          <a:ln w="9525">
            <a:noFill/>
            <a:miter lim="800000"/>
            <a:headEnd/>
            <a:tailEnd/>
          </a:ln>
        </p:spPr>
        <p:txBody>
          <a:bodyPr/>
          <a:lstStyle/>
          <a:p>
            <a:pPr marL="365125" indent="-255588">
              <a:spcBef>
                <a:spcPts val="400"/>
              </a:spcBef>
              <a:buClr>
                <a:schemeClr val="accent1"/>
              </a:buClr>
              <a:buSzPct val="68000"/>
              <a:buFont typeface="Wingdings 3" pitchFamily="18" charset="2"/>
              <a:buChar char=""/>
            </a:pPr>
            <a:r>
              <a:rPr lang="fa-IR" sz="2000">
                <a:latin typeface="Lucida Sans Unicode" pitchFamily="34" charset="0"/>
                <a:ea typeface="B Mitra"/>
                <a:cs typeface="B Mitra"/>
              </a:rPr>
              <a:t>با پشت سرهم بستن چهار فلیپ فلاپ طبق شکل فوق میتوان یک شمارنده باینری را ساخت که از صفر تا پانزده را میشمارد. </a:t>
            </a:r>
          </a:p>
          <a:p>
            <a:pPr marL="365125" indent="-255588">
              <a:spcBef>
                <a:spcPts val="400"/>
              </a:spcBef>
              <a:buClr>
                <a:schemeClr val="accent1"/>
              </a:buClr>
              <a:buSzPct val="68000"/>
              <a:buFont typeface="Wingdings 3" pitchFamily="18" charset="2"/>
              <a:buChar char=""/>
            </a:pPr>
            <a:endParaRPr lang="fa-IR" sz="2700">
              <a:latin typeface="Lucida Sans Unicode" pitchFamily="34" charset="0"/>
            </a:endParaRPr>
          </a:p>
        </p:txBody>
      </p:sp>
      <p:pic>
        <p:nvPicPr>
          <p:cNvPr id="17411" name="Picture 5" descr="p229.jpg"/>
          <p:cNvPicPr>
            <a:picLocks noChangeAspect="1"/>
          </p:cNvPicPr>
          <p:nvPr/>
        </p:nvPicPr>
        <p:blipFill>
          <a:blip r:embed="rId2"/>
          <a:srcRect/>
          <a:stretch>
            <a:fillRect/>
          </a:stretch>
        </p:blipFill>
        <p:spPr bwMode="auto">
          <a:xfrm>
            <a:off x="2332038" y="1265238"/>
            <a:ext cx="4479925" cy="3763962"/>
          </a:xfrm>
          <a:prstGeom prst="rect">
            <a:avLst/>
          </a:prstGeom>
          <a:noFill/>
          <a:ln w="9525">
            <a:noFill/>
            <a:miter lim="800000"/>
            <a:headEnd/>
            <a:tailEnd/>
          </a:ln>
        </p:spPr>
      </p:pic>
      <p:sp>
        <p:nvSpPr>
          <p:cNvPr id="17412" name="Slide Number Placeholder 6"/>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C5A3607-9A8C-42EF-BF46-369B714B916A}" type="slidenum">
              <a:rPr lang="fa-IR"/>
              <a:pPr fontAlgn="base">
                <a:spcBef>
                  <a:spcPct val="0"/>
                </a:spcBef>
                <a:spcAft>
                  <a:spcPct val="0"/>
                </a:spcAft>
                <a:defRPr/>
              </a:pPr>
              <a:t>3</a:t>
            </a:fld>
            <a:endParaRPr lang="fa-IR"/>
          </a:p>
        </p:txBody>
      </p:sp>
      <p:sp>
        <p:nvSpPr>
          <p:cNvPr id="17413" name="Footer Placeholder 7"/>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3200400" y="1371600"/>
            <a:ext cx="5486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53251" name="Content Placeholder 1"/>
          <p:cNvSpPr txBox="1">
            <a:spLocks/>
          </p:cNvSpPr>
          <p:nvPr/>
        </p:nvSpPr>
        <p:spPr bwMode="auto">
          <a:xfrm>
            <a:off x="5029200" y="1905000"/>
            <a:ext cx="3657600" cy="35814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بدین ترتیب کافی است تا با هر بار سرریز شمارنده، در رجیستر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مقدار اولیه 6 بارگذاری شود تا رشته شمارش آن محدود به 250 عدد محدود شود. بدین ترتیب با 5 بار سرریز شدن زمان شمارنده 10 میلی ثانیه بدست خواهد آمد.</a:t>
            </a:r>
          </a:p>
        </p:txBody>
      </p:sp>
      <p:sp>
        <p:nvSpPr>
          <p:cNvPr id="53252"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06B31C0D-B6BD-4213-B134-51763FC09DF9}" type="slidenum">
              <a:rPr lang="fa-IR"/>
              <a:pPr fontAlgn="base">
                <a:spcBef>
                  <a:spcPct val="0"/>
                </a:spcBef>
                <a:spcAft>
                  <a:spcPct val="0"/>
                </a:spcAft>
                <a:defRPr/>
              </a:pPr>
              <a:t>30</a:t>
            </a:fld>
            <a:endParaRPr lang="fa-IR"/>
          </a:p>
        </p:txBody>
      </p:sp>
      <p:sp>
        <p:nvSpPr>
          <p:cNvPr id="5325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53254" name="Content Placeholder 1"/>
          <p:cNvSpPr txBox="1">
            <a:spLocks/>
          </p:cNvSpPr>
          <p:nvPr/>
        </p:nvSpPr>
        <p:spPr bwMode="auto">
          <a:xfrm>
            <a:off x="609600" y="1905000"/>
            <a:ext cx="4572000" cy="4800600"/>
          </a:xfrm>
          <a:prstGeom prst="rect">
            <a:avLst/>
          </a:prstGeom>
          <a:noFill/>
          <a:ln w="9525">
            <a:noFill/>
            <a:miter lim="800000"/>
            <a:headEnd/>
            <a:tailEnd/>
          </a:ln>
        </p:spPr>
        <p:txBody>
          <a:bodyPr/>
          <a:lstStyle/>
          <a:p>
            <a:pPr algn="just" rtl="0">
              <a:lnSpc>
                <a:spcPct val="110000"/>
              </a:lnSpc>
              <a:buClr>
                <a:schemeClr val="accent1"/>
              </a:buClr>
              <a:buSzPct val="76000"/>
            </a:pPr>
            <a:r>
              <a:rPr lang="en-US" b="1" dirty="0">
                <a:latin typeface="Courier New" pitchFamily="49" charset="0"/>
                <a:cs typeface="Courier New" pitchFamily="49" charset="0"/>
              </a:rPr>
              <a:t>void delay_10ms()</a:t>
            </a:r>
          </a:p>
          <a:p>
            <a:pPr algn="just" rtl="0">
              <a:lnSpc>
                <a:spcPct val="110000"/>
              </a:lnSpc>
              <a:buClr>
                <a:schemeClr val="accent1"/>
              </a:buClr>
              <a:buSzPct val="76000"/>
            </a:pPr>
            <a:r>
              <a:rPr lang="en-US" b="1" dirty="0">
                <a:latin typeface="Courier New" pitchFamily="49" charset="0"/>
                <a:cs typeface="Courier New" pitchFamily="49" charset="0"/>
              </a:rPr>
              <a:t>{</a:t>
            </a:r>
          </a:p>
          <a:p>
            <a:pPr algn="just" rtl="0">
              <a:lnSpc>
                <a:spcPct val="110000"/>
              </a:lnSpc>
              <a:buClr>
                <a:schemeClr val="accent1"/>
              </a:buClr>
              <a:buSzPct val="76000"/>
            </a:pPr>
            <a:r>
              <a:rPr lang="en-US" b="1" dirty="0">
                <a:latin typeface="Courier New" pitchFamily="49" charset="0"/>
                <a:cs typeface="Courier New" pitchFamily="49" charset="0"/>
              </a:rPr>
              <a:t>    unsigned char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=0;</a:t>
            </a:r>
          </a:p>
          <a:p>
            <a:pPr algn="just" rtl="0">
              <a:lnSpc>
                <a:spcPct val="110000"/>
              </a:lnSpc>
              <a:buClr>
                <a:schemeClr val="accent1"/>
              </a:buClr>
              <a:buSzPct val="76000"/>
            </a:pPr>
            <a:r>
              <a:rPr lang="en-US" b="1" dirty="0">
                <a:latin typeface="Courier New" pitchFamily="49" charset="0"/>
                <a:cs typeface="Courier New" pitchFamily="49" charset="0"/>
              </a:rPr>
              <a:t>    while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&lt;5)</a:t>
            </a:r>
          </a:p>
          <a:p>
            <a:pPr algn="just" rtl="0">
              <a:lnSpc>
                <a:spcPct val="110000"/>
              </a:lnSpc>
              <a:buClr>
                <a:schemeClr val="accent1"/>
              </a:buClr>
              <a:buSzPct val="76000"/>
            </a:pPr>
            <a:r>
              <a:rPr lang="en-US" b="1" dirty="0">
                <a:latin typeface="Courier New" pitchFamily="49" charset="0"/>
                <a:cs typeface="Courier New" pitchFamily="49" charset="0"/>
              </a:rPr>
              <a:t>    {</a:t>
            </a:r>
          </a:p>
          <a:p>
            <a:pPr algn="just" rtl="0">
              <a:lnSpc>
                <a:spcPct val="110000"/>
              </a:lnSpc>
              <a:buClr>
                <a:schemeClr val="accent1"/>
              </a:buClr>
              <a:buSzPct val="76000"/>
            </a:pPr>
            <a:r>
              <a:rPr lang="en-US" b="1"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TCNT = 6;</a:t>
            </a:r>
          </a:p>
          <a:p>
            <a:pPr algn="just" rtl="0">
              <a:lnSpc>
                <a:spcPct val="110000"/>
              </a:lnSpc>
              <a:buClr>
                <a:schemeClr val="accent1"/>
              </a:buClr>
              <a:buSzPct val="76000"/>
            </a:pPr>
            <a:r>
              <a:rPr lang="en-US" b="1" dirty="0">
                <a:solidFill>
                  <a:srgbClr val="0070C0"/>
                </a:solidFill>
                <a:latin typeface="Courier New" pitchFamily="49" charset="0"/>
                <a:cs typeface="Courier New" pitchFamily="49" charset="0"/>
              </a:rPr>
              <a:t>	TCCR0 = 0x03;</a:t>
            </a:r>
          </a:p>
          <a:p>
            <a:pPr algn="just" rtl="0">
              <a:lnSpc>
                <a:spcPct val="110000"/>
              </a:lnSpc>
              <a:buClr>
                <a:schemeClr val="accent1"/>
              </a:buClr>
              <a:buSzPct val="76000"/>
            </a:pPr>
            <a:r>
              <a:rPr lang="en-US" b="1" dirty="0">
                <a:solidFill>
                  <a:srgbClr val="0070C0"/>
                </a:solidFill>
                <a:latin typeface="Courier New" pitchFamily="49" charset="0"/>
                <a:cs typeface="Courier New" pitchFamily="49" charset="0"/>
              </a:rPr>
              <a:t>	while((TIFR &amp; 0x01) ==0);</a:t>
            </a:r>
          </a:p>
          <a:p>
            <a:pPr algn="just" rtl="0">
              <a:lnSpc>
                <a:spcPct val="110000"/>
              </a:lnSpc>
              <a:buClr>
                <a:schemeClr val="accent1"/>
              </a:buClr>
              <a:buSzPct val="76000"/>
            </a:pPr>
            <a:r>
              <a:rPr lang="en-US" b="1" dirty="0">
                <a:solidFill>
                  <a:srgbClr val="0070C0"/>
                </a:solidFill>
                <a:latin typeface="Courier New" pitchFamily="49" charset="0"/>
                <a:cs typeface="Courier New" pitchFamily="49" charset="0"/>
              </a:rPr>
              <a:t>	TCCR0 = 0;</a:t>
            </a:r>
          </a:p>
          <a:p>
            <a:pPr algn="just" rtl="0">
              <a:lnSpc>
                <a:spcPct val="110000"/>
              </a:lnSpc>
              <a:buClr>
                <a:schemeClr val="accent1"/>
              </a:buClr>
              <a:buSzPct val="76000"/>
            </a:pPr>
            <a:r>
              <a:rPr lang="en-US" b="1" dirty="0">
                <a:solidFill>
                  <a:srgbClr val="0070C0"/>
                </a:solidFill>
                <a:latin typeface="Courier New" pitchFamily="49" charset="0"/>
                <a:cs typeface="Courier New" pitchFamily="49" charset="0"/>
              </a:rPr>
              <a:t>	TIFR |= 0x01;</a:t>
            </a:r>
          </a:p>
          <a:p>
            <a:pPr algn="just" rtl="0">
              <a:lnSpc>
                <a:spcPct val="110000"/>
              </a:lnSpc>
              <a:buClr>
                <a:schemeClr val="accent1"/>
              </a:buClr>
              <a:buSzPct val="76000"/>
            </a:pPr>
            <a:r>
              <a:rPr lang="en-US" b="1" dirty="0">
                <a:solidFill>
                  <a:srgbClr val="0070C0"/>
                </a:solidFill>
                <a:latin typeface="Courier New" pitchFamily="49" charset="0"/>
                <a:cs typeface="Courier New" pitchFamily="49" charset="0"/>
              </a:rPr>
              <a:t>       </a:t>
            </a:r>
            <a:r>
              <a:rPr lang="en-US" b="1" dirty="0" err="1">
                <a:solidFill>
                  <a:srgbClr val="0070C0"/>
                </a:solidFill>
                <a:latin typeface="Courier New" pitchFamily="49" charset="0"/>
                <a:cs typeface="Courier New" pitchFamily="49" charset="0"/>
              </a:rPr>
              <a:t>i</a:t>
            </a:r>
            <a:r>
              <a:rPr lang="en-US" b="1" dirty="0">
                <a:solidFill>
                  <a:srgbClr val="0070C0"/>
                </a:solidFill>
                <a:latin typeface="Courier New" pitchFamily="49" charset="0"/>
                <a:cs typeface="Courier New" pitchFamily="49" charset="0"/>
              </a:rPr>
              <a:t>++;</a:t>
            </a:r>
          </a:p>
          <a:p>
            <a:pPr algn="just" rtl="0">
              <a:lnSpc>
                <a:spcPct val="110000"/>
              </a:lnSpc>
              <a:buClr>
                <a:schemeClr val="accent1"/>
              </a:buClr>
              <a:buSzPct val="76000"/>
            </a:pPr>
            <a:r>
              <a:rPr lang="en-US" b="1" dirty="0">
                <a:latin typeface="Courier New" pitchFamily="49" charset="0"/>
                <a:cs typeface="Courier New" pitchFamily="49" charset="0"/>
              </a:rPr>
              <a:t>    }</a:t>
            </a:r>
          </a:p>
          <a:p>
            <a:pPr algn="just" rtl="0">
              <a:lnSpc>
                <a:spcPct val="110000"/>
              </a:lnSpc>
              <a:buClr>
                <a:schemeClr val="accent1"/>
              </a:buClr>
              <a:buSzPct val="76000"/>
            </a:pPr>
            <a:r>
              <a:rPr lang="en-US" b="1" dirty="0">
                <a:latin typeface="Courier New" pitchFamily="49" charset="0"/>
                <a:cs typeface="Courier New" pitchFamily="49" charset="0"/>
              </a:rPr>
              <a:t>}</a:t>
            </a:r>
          </a:p>
          <a:p>
            <a:pPr algn="just" rtl="0">
              <a:lnSpc>
                <a:spcPct val="150000"/>
              </a:lnSpc>
              <a:buClr>
                <a:schemeClr val="accent1"/>
              </a:buClr>
              <a:buSzPct val="76000"/>
            </a:pPr>
            <a:endParaRPr lang="fa-IR" sz="1200" dirty="0">
              <a:latin typeface="Courier New" pitchFamily="49" charset="0"/>
              <a:cs typeface="Courier New" pitchFamily="49" charset="0"/>
            </a:endParaRPr>
          </a:p>
          <a:p>
            <a:pPr algn="just" rtl="0">
              <a:lnSpc>
                <a:spcPct val="150000"/>
              </a:lnSpc>
              <a:buClr>
                <a:schemeClr val="accent1"/>
              </a:buClr>
              <a:buSzPct val="76000"/>
            </a:pPr>
            <a:endParaRPr lang="fa-IR" sz="2000" dirty="0">
              <a:latin typeface="Lucida Sans Unicode" pitchFamily="34" charset="0"/>
              <a:ea typeface="B Mitra"/>
              <a:cs typeface="B Mitr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3200400" y="1371600"/>
            <a:ext cx="5486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تایمر/کانتر با عملکرد زمان سنجی و شمارش در وضعیت نرمال</a:t>
            </a:r>
          </a:p>
        </p:txBody>
      </p:sp>
      <p:sp>
        <p:nvSpPr>
          <p:cNvPr id="53251" name="Content Placeholder 1"/>
          <p:cNvSpPr txBox="1">
            <a:spLocks/>
          </p:cNvSpPr>
          <p:nvPr/>
        </p:nvSpPr>
        <p:spPr bwMode="auto">
          <a:xfrm>
            <a:off x="6019800" y="1905000"/>
            <a:ext cx="2667000" cy="609600"/>
          </a:xfrm>
          <a:prstGeom prst="rect">
            <a:avLst/>
          </a:prstGeom>
          <a:noFill/>
          <a:ln w="9525">
            <a:noFill/>
            <a:miter lim="800000"/>
            <a:headEnd/>
            <a:tailEnd/>
          </a:ln>
        </p:spPr>
        <p:txBody>
          <a:bodyPr/>
          <a:lstStyle/>
          <a:p>
            <a:pPr algn="just">
              <a:lnSpc>
                <a:spcPct val="150000"/>
              </a:lnSpc>
              <a:buClr>
                <a:schemeClr val="accent1"/>
              </a:buClr>
              <a:buSzPct val="76000"/>
            </a:pPr>
            <a:r>
              <a:rPr lang="fa-IR" sz="2000" dirty="0" smtClean="0">
                <a:latin typeface="Lucida Sans Unicode" pitchFamily="34" charset="0"/>
                <a:ea typeface="B Mitra"/>
                <a:cs typeface="B Mitra"/>
              </a:rPr>
              <a:t>فایل منبع اسمبلی این مثال</a:t>
            </a:r>
            <a:endParaRPr lang="fa-IR" sz="2000" dirty="0">
              <a:latin typeface="Lucida Sans Unicode" pitchFamily="34" charset="0"/>
              <a:ea typeface="B Mitra"/>
              <a:cs typeface="B Mitra"/>
            </a:endParaRPr>
          </a:p>
        </p:txBody>
      </p:sp>
      <p:sp>
        <p:nvSpPr>
          <p:cNvPr id="53252"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06B31C0D-B6BD-4213-B134-51763FC09DF9}" type="slidenum">
              <a:rPr lang="fa-IR"/>
              <a:pPr fontAlgn="base">
                <a:spcBef>
                  <a:spcPct val="0"/>
                </a:spcBef>
                <a:spcAft>
                  <a:spcPct val="0"/>
                </a:spcAft>
                <a:defRPr/>
              </a:pPr>
              <a:t>31</a:t>
            </a:fld>
            <a:endParaRPr lang="fa-IR"/>
          </a:p>
        </p:txBody>
      </p:sp>
      <p:sp>
        <p:nvSpPr>
          <p:cNvPr id="5325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05000"/>
            <a:ext cx="4114800" cy="414152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58728"/>
            <a:ext cx="4114800" cy="4395679"/>
          </a:xfrm>
          <a:prstGeom prst="rect">
            <a:avLst/>
          </a:prstGeom>
        </p:spPr>
      </p:pic>
    </p:spTree>
    <p:extLst>
      <p:ext uri="{BB962C8B-B14F-4D97-AF65-F5344CB8AC3E}">
        <p14:creationId xmlns:p14="http://schemas.microsoft.com/office/powerpoint/2010/main" val="19354278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3200400" y="1371600"/>
            <a:ext cx="5486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وقفه ی سرریز تایمر/کانتر صفر</a:t>
            </a:r>
          </a:p>
        </p:txBody>
      </p:sp>
      <p:sp>
        <p:nvSpPr>
          <p:cNvPr id="55299" name="Content Placeholder 1"/>
          <p:cNvSpPr txBox="1">
            <a:spLocks/>
          </p:cNvSpPr>
          <p:nvPr/>
        </p:nvSpPr>
        <p:spPr bwMode="auto">
          <a:xfrm>
            <a:off x="838200" y="1905000"/>
            <a:ext cx="7848600" cy="2895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همانطور که پیشتر اشاره شد، سرریز شمارنده لحظه مهمی محسوب میشود و یکی از منابع وقفه است. بدین ترتیب این امکان فراهم میشود تا در فاصله بین دو سرریز، به جای سرکشی پرچم </a:t>
            </a:r>
            <a:r>
              <a:rPr lang="en-US" sz="1600" dirty="0">
                <a:latin typeface="Lucida Sans Unicode" pitchFamily="34" charset="0"/>
                <a:ea typeface="B Mitra"/>
                <a:cs typeface="B Mitra"/>
              </a:rPr>
              <a:t>TOV0</a:t>
            </a:r>
            <a:r>
              <a:rPr lang="fa-IR" sz="2000" dirty="0">
                <a:latin typeface="Lucida Sans Unicode" pitchFamily="34" charset="0"/>
                <a:ea typeface="B Mitra"/>
                <a:cs typeface="B Mitra"/>
              </a:rPr>
              <a:t>، بخشهای دیگری از برنامه اجرا شود.</a:t>
            </a:r>
          </a:p>
          <a:p>
            <a:pPr indent="457200" algn="just">
              <a:lnSpc>
                <a:spcPct val="150000"/>
              </a:lnSpc>
              <a:buClr>
                <a:schemeClr val="accent1"/>
              </a:buClr>
              <a:buSzPct val="76000"/>
            </a:pPr>
            <a:r>
              <a:rPr lang="fa-IR" sz="2000" dirty="0">
                <a:latin typeface="Lucida Sans Unicode" pitchFamily="34" charset="0"/>
                <a:ea typeface="B Mitra"/>
                <a:cs typeface="B Mitra"/>
              </a:rPr>
              <a:t>برای فعال نمودن وقفه سرریز شمارنده، میتوان بیت </a:t>
            </a:r>
            <a:r>
              <a:rPr lang="en-US" sz="1600" dirty="0">
                <a:latin typeface="Lucida Sans Unicode" pitchFamily="34" charset="0"/>
                <a:ea typeface="B Mitra"/>
                <a:cs typeface="B Mitra"/>
              </a:rPr>
              <a:t>TOIE0</a:t>
            </a:r>
            <a:r>
              <a:rPr lang="fa-IR" sz="2000" dirty="0">
                <a:latin typeface="Lucida Sans Unicode" pitchFamily="34" charset="0"/>
                <a:ea typeface="B Mitra"/>
                <a:cs typeface="B Mitra"/>
              </a:rPr>
              <a:t> از رجیستر </a:t>
            </a:r>
            <a:r>
              <a:rPr lang="en-US" sz="1600" dirty="0">
                <a:latin typeface="Lucida Sans Unicode" pitchFamily="34" charset="0"/>
                <a:ea typeface="B Mitra"/>
                <a:cs typeface="B Mitra"/>
              </a:rPr>
              <a:t>TIMSK</a:t>
            </a:r>
            <a:r>
              <a:rPr lang="fa-IR" sz="2000" dirty="0">
                <a:latin typeface="Lucida Sans Unicode" pitchFamily="34" charset="0"/>
                <a:ea typeface="B Mitra"/>
                <a:cs typeface="B Mitra"/>
              </a:rPr>
              <a:t> را یک نمود. در این شرایط اگر فعال ساز عمومی وقفه ها </a:t>
            </a:r>
            <a:r>
              <a:rPr lang="en-US" sz="1600" dirty="0">
                <a:latin typeface="Lucida Sans Unicode" pitchFamily="34" charset="0"/>
                <a:ea typeface="B Mitra"/>
                <a:cs typeface="B Mitra"/>
              </a:rPr>
              <a:t>(I)</a:t>
            </a:r>
            <a:r>
              <a:rPr lang="fa-IR" sz="2000" dirty="0">
                <a:latin typeface="Lucida Sans Unicode" pitchFamily="34" charset="0"/>
                <a:ea typeface="B Mitra"/>
                <a:cs typeface="B Mitra"/>
              </a:rPr>
              <a:t> یک شده باشد، یک شدن پرچم </a:t>
            </a:r>
            <a:r>
              <a:rPr lang="en-US" sz="1600" dirty="0">
                <a:latin typeface="Lucida Sans Unicode" pitchFamily="34" charset="0"/>
                <a:ea typeface="B Mitra"/>
                <a:cs typeface="B Mitra"/>
              </a:rPr>
              <a:t>TOV0</a:t>
            </a:r>
            <a:r>
              <a:rPr lang="fa-IR" sz="2000" dirty="0">
                <a:latin typeface="Lucida Sans Unicode" pitchFamily="34" charset="0"/>
                <a:ea typeface="B Mitra"/>
                <a:cs typeface="B Mitra"/>
              </a:rPr>
              <a:t> میتواند باعث ایجاد وقفه شود. در این شرایط با اجرا شدن </a:t>
            </a:r>
            <a:r>
              <a:rPr lang="en-US" sz="1600" dirty="0">
                <a:latin typeface="Lucida Sans Unicode" pitchFamily="34" charset="0"/>
                <a:ea typeface="B Mitra"/>
                <a:cs typeface="B Mitra"/>
              </a:rPr>
              <a:t>ISR</a:t>
            </a:r>
            <a:r>
              <a:rPr lang="fa-IR" sz="2000" dirty="0">
                <a:latin typeface="Lucida Sans Unicode" pitchFamily="34" charset="0"/>
                <a:ea typeface="B Mitra"/>
                <a:cs typeface="B Mitra"/>
              </a:rPr>
              <a:t> به صورت خودکار پرچم سرریز پاک میشود.</a:t>
            </a:r>
          </a:p>
        </p:txBody>
      </p:sp>
      <p:sp>
        <p:nvSpPr>
          <p:cNvPr id="55300"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06E9133-D638-4908-B8E8-4F49E0DFCB43}" type="slidenum">
              <a:rPr lang="fa-IR"/>
              <a:pPr fontAlgn="base">
                <a:spcBef>
                  <a:spcPct val="0"/>
                </a:spcBef>
                <a:spcAft>
                  <a:spcPct val="0"/>
                </a:spcAft>
                <a:defRPr/>
              </a:pPr>
              <a:t>32</a:t>
            </a:fld>
            <a:endParaRPr lang="fa-IR"/>
          </a:p>
        </p:txBody>
      </p:sp>
      <p:sp>
        <p:nvSpPr>
          <p:cNvPr id="5530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648200"/>
            <a:ext cx="4572000" cy="4972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029200"/>
            <a:ext cx="8229600" cy="92692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724400" y="1371600"/>
            <a:ext cx="396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وقفه ی سرریز تایمر/کانتر صفر</a:t>
            </a:r>
          </a:p>
        </p:txBody>
      </p:sp>
      <p:sp>
        <p:nvSpPr>
          <p:cNvPr id="7" name="Content Placeholder 1"/>
          <p:cNvSpPr txBox="1">
            <a:spLocks/>
          </p:cNvSpPr>
          <p:nvPr/>
        </p:nvSpPr>
        <p:spPr>
          <a:xfrm>
            <a:off x="3429000" y="1905000"/>
            <a:ext cx="5257800" cy="533400"/>
          </a:xfrm>
          <a:prstGeom prst="rect">
            <a:avLst/>
          </a:prstGeom>
          <a:noFill/>
        </p:spPr>
        <p:txBody>
          <a:bodyPr>
            <a:normAutofit lnSpcReduction="10000"/>
          </a:bodyPr>
          <a:lstStyle/>
          <a:p>
            <a:pPr indent="457200"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برنامه قبلی را با استفاده از وقفه سرریز شمارنده بازنویسی کنید.</a:t>
            </a:r>
          </a:p>
        </p:txBody>
      </p:sp>
      <p:sp>
        <p:nvSpPr>
          <p:cNvPr id="56324"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7E5D319-B664-449C-B054-BFBD73E68026}" type="slidenum">
              <a:rPr lang="fa-IR"/>
              <a:pPr fontAlgn="base">
                <a:spcBef>
                  <a:spcPct val="0"/>
                </a:spcBef>
                <a:spcAft>
                  <a:spcPct val="0"/>
                </a:spcAft>
                <a:defRPr/>
              </a:pPr>
              <a:t>33</a:t>
            </a:fld>
            <a:endParaRPr lang="fa-IR"/>
          </a:p>
        </p:txBody>
      </p:sp>
      <p:sp>
        <p:nvSpPr>
          <p:cNvPr id="5632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56326" name="Content Placeholder 1"/>
          <p:cNvSpPr txBox="1">
            <a:spLocks/>
          </p:cNvSpPr>
          <p:nvPr/>
        </p:nvSpPr>
        <p:spPr bwMode="auto">
          <a:xfrm>
            <a:off x="591367" y="1956091"/>
            <a:ext cx="7848600" cy="4800600"/>
          </a:xfrm>
          <a:prstGeom prst="rect">
            <a:avLst/>
          </a:prstGeom>
          <a:noFill/>
          <a:ln w="9525">
            <a:noFill/>
            <a:miter lim="800000"/>
            <a:headEnd/>
            <a:tailEnd/>
          </a:ln>
        </p:spPr>
        <p:txBody>
          <a:bodyPr/>
          <a:lstStyle/>
          <a:p>
            <a:pPr algn="just" rtl="0">
              <a:lnSpc>
                <a:spcPct val="110000"/>
              </a:lnSpc>
              <a:buClr>
                <a:schemeClr val="accent1"/>
              </a:buClr>
              <a:buSzPct val="76000"/>
            </a:pPr>
            <a:r>
              <a:rPr lang="en-US" b="1" dirty="0">
                <a:latin typeface="Courier New" pitchFamily="49" charset="0"/>
                <a:cs typeface="Courier New" pitchFamily="49" charset="0"/>
              </a:rPr>
              <a:t>#include &lt;mega32.h&gt;</a:t>
            </a:r>
            <a:endParaRPr lang="fa-IR" b="1" dirty="0">
              <a:latin typeface="Courier New" pitchFamily="49" charset="0"/>
              <a:cs typeface="Courier New" pitchFamily="49" charset="0"/>
            </a:endParaRPr>
          </a:p>
          <a:p>
            <a:pPr algn="just" rtl="0">
              <a:lnSpc>
                <a:spcPct val="110000"/>
              </a:lnSpc>
              <a:buClr>
                <a:schemeClr val="accent1"/>
              </a:buClr>
              <a:buSzPct val="76000"/>
            </a:pPr>
            <a:r>
              <a:rPr lang="en-US" b="1" dirty="0">
                <a:latin typeface="Courier New" pitchFamily="49" charset="0"/>
                <a:cs typeface="Courier New" pitchFamily="49" charset="0"/>
              </a:rPr>
              <a:t>void </a:t>
            </a:r>
            <a:r>
              <a:rPr lang="en-US" b="1" dirty="0" err="1">
                <a:latin typeface="Courier New" pitchFamily="49" charset="0"/>
                <a:cs typeface="Courier New" pitchFamily="49" charset="0"/>
              </a:rPr>
              <a:t>init_io</a:t>
            </a:r>
            <a:r>
              <a:rPr lang="en-US" b="1" dirty="0">
                <a:latin typeface="Courier New" pitchFamily="49" charset="0"/>
                <a:cs typeface="Courier New" pitchFamily="49" charset="0"/>
              </a:rPr>
              <a:t>();</a:t>
            </a:r>
          </a:p>
          <a:p>
            <a:pPr algn="just" rtl="0">
              <a:lnSpc>
                <a:spcPct val="110000"/>
              </a:lnSpc>
              <a:buClr>
                <a:schemeClr val="accent1"/>
              </a:buClr>
              <a:buSzPct val="76000"/>
            </a:pPr>
            <a:endParaRPr lang="en-US" b="1" dirty="0">
              <a:latin typeface="Courier New" pitchFamily="49" charset="0"/>
              <a:cs typeface="Courier New" pitchFamily="49" charset="0"/>
            </a:endParaRPr>
          </a:p>
          <a:p>
            <a:pPr algn="just" rtl="0">
              <a:lnSpc>
                <a:spcPct val="110000"/>
              </a:lnSpc>
              <a:buClr>
                <a:schemeClr val="accent1"/>
              </a:buClr>
              <a:buSzPct val="76000"/>
            </a:pPr>
            <a:r>
              <a:rPr lang="en-US" b="1" dirty="0">
                <a:latin typeface="Courier New" pitchFamily="49" charset="0"/>
                <a:cs typeface="Courier New" pitchFamily="49" charset="0"/>
              </a:rPr>
              <a:t>interrupt [TIM0_OVF] void timer0_ovf_isr(void)</a:t>
            </a:r>
          </a:p>
          <a:p>
            <a:pPr algn="just" rtl="0">
              <a:lnSpc>
                <a:spcPct val="110000"/>
              </a:lnSpc>
              <a:buClr>
                <a:schemeClr val="accent1"/>
              </a:buClr>
              <a:buSzPct val="76000"/>
            </a:pPr>
            <a:r>
              <a:rPr lang="en-US" b="1" dirty="0">
                <a:latin typeface="Courier New" pitchFamily="49" charset="0"/>
                <a:cs typeface="Courier New" pitchFamily="49" charset="0"/>
              </a:rPr>
              <a:t>{</a:t>
            </a:r>
          </a:p>
          <a:p>
            <a:pPr algn="just" rtl="0">
              <a:lnSpc>
                <a:spcPct val="110000"/>
              </a:lnSpc>
              <a:buClr>
                <a:schemeClr val="accent1"/>
              </a:buClr>
              <a:buSzPct val="76000"/>
            </a:pPr>
            <a:r>
              <a:rPr lang="en-US" b="1" dirty="0">
                <a:latin typeface="Courier New" pitchFamily="49" charset="0"/>
                <a:cs typeface="Courier New" pitchFamily="49" charset="0"/>
              </a:rPr>
              <a:t>    TCNT0 = 156;</a:t>
            </a:r>
          </a:p>
          <a:p>
            <a:pPr algn="just" rtl="0">
              <a:lnSpc>
                <a:spcPct val="110000"/>
              </a:lnSpc>
              <a:buClr>
                <a:schemeClr val="accent1"/>
              </a:buClr>
              <a:buSzPct val="76000"/>
            </a:pPr>
            <a:r>
              <a:rPr lang="en-US" b="1" dirty="0">
                <a:latin typeface="Courier New" pitchFamily="49" charset="0"/>
                <a:cs typeface="Courier New" pitchFamily="49" charset="0"/>
              </a:rPr>
              <a:t>    PORTD ^= (1&lt;&lt;PD0);</a:t>
            </a:r>
          </a:p>
          <a:p>
            <a:pPr algn="just" rtl="0">
              <a:lnSpc>
                <a:spcPct val="110000"/>
              </a:lnSpc>
              <a:buClr>
                <a:schemeClr val="accent1"/>
              </a:buClr>
              <a:buSzPct val="76000"/>
            </a:pPr>
            <a:r>
              <a:rPr lang="en-US" b="1" dirty="0">
                <a:latin typeface="Courier New" pitchFamily="49" charset="0"/>
                <a:cs typeface="Courier New" pitchFamily="49" charset="0"/>
              </a:rPr>
              <a:t>}</a:t>
            </a:r>
          </a:p>
          <a:p>
            <a:pPr algn="just" rtl="0">
              <a:lnSpc>
                <a:spcPct val="110000"/>
              </a:lnSpc>
              <a:buClr>
                <a:schemeClr val="accent1"/>
              </a:buClr>
              <a:buSzPct val="76000"/>
            </a:pPr>
            <a:endParaRPr lang="en-US" b="1" dirty="0">
              <a:latin typeface="Courier New" pitchFamily="49" charset="0"/>
              <a:cs typeface="Courier New" pitchFamily="49" charset="0"/>
            </a:endParaRPr>
          </a:p>
          <a:p>
            <a:pPr algn="just" rtl="0">
              <a:lnSpc>
                <a:spcPct val="110000"/>
              </a:lnSpc>
              <a:buClr>
                <a:schemeClr val="accent1"/>
              </a:buClr>
              <a:buSzPct val="76000"/>
            </a:pPr>
            <a:r>
              <a:rPr lang="en-US" b="1" dirty="0">
                <a:latin typeface="Courier New" pitchFamily="49" charset="0"/>
                <a:cs typeface="Courier New" pitchFamily="49" charset="0"/>
              </a:rPr>
              <a:t>void main(void)</a:t>
            </a:r>
          </a:p>
          <a:p>
            <a:pPr algn="just" rtl="0">
              <a:lnSpc>
                <a:spcPct val="110000"/>
              </a:lnSpc>
              <a:buClr>
                <a:schemeClr val="accent1"/>
              </a:buClr>
              <a:buSzPct val="76000"/>
            </a:pPr>
            <a:r>
              <a:rPr lang="en-US" b="1" dirty="0">
                <a:latin typeface="Courier New" pitchFamily="49" charset="0"/>
                <a:cs typeface="Courier New" pitchFamily="49" charset="0"/>
              </a:rPr>
              <a:t>{</a:t>
            </a:r>
          </a:p>
          <a:p>
            <a:pPr algn="just" rtl="0">
              <a:lnSpc>
                <a:spcPct val="110000"/>
              </a:lnSpc>
              <a:buClr>
                <a:schemeClr val="accent1"/>
              </a:buClr>
              <a:buSzPct val="76000"/>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ini_io</a:t>
            </a:r>
            <a:r>
              <a:rPr lang="en-US" b="1" dirty="0">
                <a:latin typeface="Courier New" pitchFamily="49" charset="0"/>
                <a:cs typeface="Courier New" pitchFamily="49" charset="0"/>
              </a:rPr>
              <a:t>();</a:t>
            </a:r>
          </a:p>
          <a:p>
            <a:pPr algn="just" rtl="0">
              <a:lnSpc>
                <a:spcPct val="110000"/>
              </a:lnSpc>
              <a:buClr>
                <a:schemeClr val="accent1"/>
              </a:buClr>
              <a:buSzPct val="76000"/>
            </a:pPr>
            <a:r>
              <a:rPr lang="en-US" b="1" dirty="0">
                <a:latin typeface="Courier New" pitchFamily="49" charset="0"/>
                <a:cs typeface="Courier New" pitchFamily="49" charset="0"/>
              </a:rPr>
              <a:t>    while(1)</a:t>
            </a:r>
          </a:p>
          <a:p>
            <a:pPr algn="just" rtl="0">
              <a:lnSpc>
                <a:spcPct val="110000"/>
              </a:lnSpc>
              <a:buClr>
                <a:schemeClr val="accent1"/>
              </a:buClr>
              <a:buSzPct val="76000"/>
            </a:pPr>
            <a:r>
              <a:rPr lang="en-US" b="1" dirty="0">
                <a:latin typeface="Courier New" pitchFamily="49" charset="0"/>
                <a:cs typeface="Courier New" pitchFamily="49" charset="0"/>
              </a:rPr>
              <a:t>    {}</a:t>
            </a:r>
          </a:p>
          <a:p>
            <a:pPr algn="just" rtl="0">
              <a:lnSpc>
                <a:spcPct val="110000"/>
              </a:lnSpc>
              <a:buClr>
                <a:schemeClr val="accent1"/>
              </a:buClr>
              <a:buSzPct val="76000"/>
            </a:pPr>
            <a:r>
              <a:rPr lang="en-US" b="1" dirty="0">
                <a:latin typeface="Courier New" pitchFamily="49" charset="0"/>
                <a:cs typeface="Courier New" pitchFamily="49" charset="0"/>
              </a:rPr>
              <a:t>}</a:t>
            </a:r>
            <a:endParaRPr lang="fa-IR" sz="1200" dirty="0">
              <a:latin typeface="Courier New" pitchFamily="49" charset="0"/>
              <a:cs typeface="Courier New" pitchFamily="49" charset="0"/>
            </a:endParaRPr>
          </a:p>
          <a:p>
            <a:pPr algn="just" rtl="0">
              <a:lnSpc>
                <a:spcPct val="150000"/>
              </a:lnSpc>
              <a:buClr>
                <a:schemeClr val="accent1"/>
              </a:buClr>
              <a:buSzPct val="76000"/>
            </a:pPr>
            <a:endParaRPr lang="fa-IR" sz="2000" dirty="0">
              <a:latin typeface="Lucida Sans Unicode" pitchFamily="34" charset="0"/>
              <a:ea typeface="B Mitra"/>
              <a:cs typeface="B Mitra"/>
            </a:endParaRPr>
          </a:p>
        </p:txBody>
      </p:sp>
      <p:sp>
        <p:nvSpPr>
          <p:cNvPr id="8" name="Content Placeholder 1"/>
          <p:cNvSpPr txBox="1">
            <a:spLocks/>
          </p:cNvSpPr>
          <p:nvPr/>
        </p:nvSpPr>
        <p:spPr>
          <a:xfrm>
            <a:off x="4724400" y="3429000"/>
            <a:ext cx="3962400" cy="3124200"/>
          </a:xfrm>
          <a:prstGeom prst="rect">
            <a:avLst/>
          </a:prstGeom>
          <a:solidFill>
            <a:schemeClr val="accent2">
              <a:lumMod val="40000"/>
              <a:lumOff val="60000"/>
            </a:schemeClr>
          </a:solidFill>
        </p:spPr>
        <p:txBody>
          <a:bodyPr>
            <a:normAutofit/>
          </a:bodyPr>
          <a:lstStyle/>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void </a:t>
            </a:r>
            <a:r>
              <a:rPr lang="en-US" sz="1600" b="1" dirty="0" err="1">
                <a:latin typeface="Courier New" pitchFamily="49" charset="0"/>
                <a:cs typeface="Courier New" pitchFamily="49" charset="0"/>
              </a:rPr>
              <a:t>init_io</a:t>
            </a: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PORTD = 0x00;</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DDRD = 0x01;</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TCNT = 156;</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TCCR0 = 0x02;</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TIMSK = 0x01;</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a:t>
            </a:r>
            <a:r>
              <a:rPr lang="en-US" sz="1600" b="1" dirty="0" err="1">
                <a:latin typeface="Courier New" pitchFamily="49" charset="0"/>
                <a:cs typeface="Courier New" pitchFamily="49" charset="0"/>
              </a:rPr>
              <a:t>asm</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sei</a:t>
            </a:r>
            <a:r>
              <a:rPr lang="en-US" sz="1600" b="1" dirty="0">
                <a:latin typeface="Courier New" pitchFamily="49" charset="0"/>
                <a:cs typeface="Courier New" pitchFamily="49" charset="0"/>
              </a:rPr>
              <a:t>”);</a:t>
            </a:r>
          </a:p>
          <a:p>
            <a:pPr algn="just" rtl="0" fontAlgn="auto">
              <a:lnSpc>
                <a:spcPct val="110000"/>
              </a:lnSpc>
              <a:spcBef>
                <a:spcPts val="0"/>
              </a:spcBef>
              <a:spcAft>
                <a:spcPts val="0"/>
              </a:spcAft>
              <a:buClr>
                <a:schemeClr val="accent1"/>
              </a:buClr>
              <a:buSzPct val="76000"/>
              <a:defRPr/>
            </a:pPr>
            <a:r>
              <a:rPr lang="en-US" sz="1600" b="1" dirty="0">
                <a:latin typeface="Courier New" pitchFamily="49" charset="0"/>
                <a:cs typeface="Courier New" pitchFamily="49" charset="0"/>
              </a:rPr>
              <a:t>}</a:t>
            </a:r>
            <a:endParaRPr lang="fa-IR" sz="2000" dirty="0">
              <a:latin typeface="+mn-lt"/>
              <a:cs typeface="B Mitra" pitchFamily="2" charset="-78"/>
            </a:endParaRPr>
          </a:p>
        </p:txBody>
      </p:sp>
      <p:sp>
        <p:nvSpPr>
          <p:cNvPr id="9" name="Content Placeholder 1"/>
          <p:cNvSpPr txBox="1">
            <a:spLocks/>
          </p:cNvSpPr>
          <p:nvPr/>
        </p:nvSpPr>
        <p:spPr>
          <a:xfrm>
            <a:off x="685800" y="1371600"/>
            <a:ext cx="3276600" cy="457200"/>
          </a:xfrm>
          <a:prstGeom prst="rect">
            <a:avLst/>
          </a:prstGeom>
          <a:solidFill>
            <a:srgbClr val="0070C0"/>
          </a:solidFill>
        </p:spPr>
        <p:txBody>
          <a:bodyPr>
            <a:normAutofit/>
          </a:bodyPr>
          <a:lstStyle/>
          <a:p>
            <a:pPr fontAlgn="auto">
              <a:spcBef>
                <a:spcPts val="0"/>
              </a:spcBef>
              <a:spcAft>
                <a:spcPts val="0"/>
              </a:spcAft>
              <a:buClr>
                <a:schemeClr val="accent1"/>
              </a:buClr>
              <a:buSzPct val="68000"/>
              <a:defRPr/>
            </a:pPr>
            <a:r>
              <a:rPr lang="fa-IR" sz="2000" b="1" dirty="0" smtClean="0">
                <a:latin typeface="+mn-lt"/>
                <a:cs typeface="B Mitra" pitchFamily="2" charset="-78"/>
              </a:rPr>
              <a:t>این مثال را خود بررسی و اجرا نمایید</a:t>
            </a:r>
            <a:endParaRPr lang="fa-IR" sz="2000" b="1" dirty="0">
              <a:latin typeface="+mn-lt"/>
              <a:cs typeface="B Mitra" pitchFamily="2" charset="-78"/>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724400" y="1371600"/>
            <a:ext cx="396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وقفه ی سرریز تایمر/کانتر صفر</a:t>
            </a:r>
          </a:p>
        </p:txBody>
      </p:sp>
      <p:sp>
        <p:nvSpPr>
          <p:cNvPr id="7" name="Content Placeholder 1"/>
          <p:cNvSpPr txBox="1">
            <a:spLocks/>
          </p:cNvSpPr>
          <p:nvPr/>
        </p:nvSpPr>
        <p:spPr>
          <a:xfrm>
            <a:off x="6629400" y="2133600"/>
            <a:ext cx="2057400" cy="533400"/>
          </a:xfrm>
          <a:prstGeom prst="rect">
            <a:avLst/>
          </a:prstGeom>
          <a:noFill/>
        </p:spPr>
        <p:txBody>
          <a:bodyPr>
            <a:normAutofit fontScale="92500"/>
          </a:bodyPr>
          <a:lstStyle/>
          <a:p>
            <a:pPr algn="just" fontAlgn="auto">
              <a:lnSpc>
                <a:spcPct val="150000"/>
              </a:lnSpc>
              <a:spcBef>
                <a:spcPts val="0"/>
              </a:spcBef>
              <a:spcAft>
                <a:spcPts val="0"/>
              </a:spcAft>
              <a:buClr>
                <a:schemeClr val="accent1"/>
              </a:buClr>
              <a:buSzPct val="76000"/>
              <a:defRPr/>
            </a:pPr>
            <a:r>
              <a:rPr lang="fa-IR" sz="2000" dirty="0" smtClean="0">
                <a:latin typeface="+mn-lt"/>
                <a:cs typeface="B Mitra" pitchFamily="2" charset="-78"/>
              </a:rPr>
              <a:t>فایل اسمبلی منبع این مثال</a:t>
            </a:r>
            <a:endParaRPr lang="fa-IR" sz="2000" dirty="0">
              <a:latin typeface="+mn-lt"/>
              <a:cs typeface="B Mitra" pitchFamily="2" charset="-78"/>
            </a:endParaRPr>
          </a:p>
        </p:txBody>
      </p:sp>
      <p:sp>
        <p:nvSpPr>
          <p:cNvPr id="56324"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7E5D319-B664-449C-B054-BFBD73E68026}" type="slidenum">
              <a:rPr lang="fa-IR"/>
              <a:pPr fontAlgn="base">
                <a:spcBef>
                  <a:spcPct val="0"/>
                </a:spcBef>
                <a:spcAft>
                  <a:spcPct val="0"/>
                </a:spcAft>
                <a:defRPr/>
              </a:pPr>
              <a:t>34</a:t>
            </a:fld>
            <a:endParaRPr lang="fa-IR"/>
          </a:p>
        </p:txBody>
      </p:sp>
      <p:sp>
        <p:nvSpPr>
          <p:cNvPr id="5632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4572000" cy="559633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2667000"/>
            <a:ext cx="3657600" cy="3114676"/>
          </a:xfrm>
          <a:prstGeom prst="rect">
            <a:avLst/>
          </a:prstGeom>
        </p:spPr>
      </p:pic>
    </p:spTree>
    <p:extLst>
      <p:ext uri="{BB962C8B-B14F-4D97-AF65-F5344CB8AC3E}">
        <p14:creationId xmlns:p14="http://schemas.microsoft.com/office/powerpoint/2010/main" val="33191479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3200400" y="1371600"/>
            <a:ext cx="5486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وقفه ی سرریز تایمر/کانتر صفر</a:t>
            </a:r>
          </a:p>
        </p:txBody>
      </p:sp>
      <p:sp>
        <p:nvSpPr>
          <p:cNvPr id="57347" name="Content Placeholder 1"/>
          <p:cNvSpPr txBox="1">
            <a:spLocks/>
          </p:cNvSpPr>
          <p:nvPr/>
        </p:nvSpPr>
        <p:spPr bwMode="auto">
          <a:xfrm>
            <a:off x="838200" y="1905000"/>
            <a:ext cx="7848600" cy="2895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همانطور که ملاحظه میکنید در </a:t>
            </a:r>
            <a:r>
              <a:rPr lang="en-US" sz="1600" dirty="0">
                <a:latin typeface="Lucida Sans Unicode" pitchFamily="34" charset="0"/>
                <a:ea typeface="B Mitra"/>
                <a:cs typeface="B Mitra"/>
              </a:rPr>
              <a:t>ISR</a:t>
            </a:r>
            <a:r>
              <a:rPr lang="fa-IR" sz="2000" dirty="0">
                <a:latin typeface="Lucida Sans Unicode" pitchFamily="34" charset="0"/>
                <a:ea typeface="B Mitra"/>
                <a:cs typeface="B Mitra"/>
              </a:rPr>
              <a:t> سرریز شمارنده،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با عدد 156 بارگذاری شده و سپس عبارتی اجرا میشود که </a:t>
            </a:r>
            <a:r>
              <a:rPr lang="en-US" sz="1600" dirty="0">
                <a:latin typeface="Lucida Sans Unicode" pitchFamily="34" charset="0"/>
                <a:ea typeface="B Mitra"/>
                <a:cs typeface="B Mitra"/>
              </a:rPr>
              <a:t>PD0</a:t>
            </a:r>
            <a:r>
              <a:rPr lang="fa-IR" sz="2000" dirty="0">
                <a:latin typeface="Lucida Sans Unicode" pitchFamily="34" charset="0"/>
                <a:ea typeface="B Mitra"/>
                <a:cs typeface="B Mitra"/>
              </a:rPr>
              <a:t> را مکمل میکند. تفاوت مهم این برنامه و برنامه قبلی در این است که در این برنامه زمان ارزشمند پردازنده صرف چک کردن پرچم سرریز </a:t>
            </a:r>
            <a:r>
              <a:rPr lang="en-US" sz="1600" dirty="0">
                <a:latin typeface="Lucida Sans Unicode" pitchFamily="34" charset="0"/>
                <a:ea typeface="B Mitra"/>
                <a:cs typeface="B Mitra"/>
              </a:rPr>
              <a:t>TOV0</a:t>
            </a:r>
            <a:r>
              <a:rPr lang="fa-IR" sz="2000" dirty="0">
                <a:latin typeface="Lucida Sans Unicode" pitchFamily="34" charset="0"/>
                <a:ea typeface="B Mitra"/>
                <a:cs typeface="B Mitra"/>
              </a:rPr>
              <a:t> نشده و بایک شدن پرچم به طور خودکار </a:t>
            </a:r>
            <a:r>
              <a:rPr lang="en-US" sz="1600" dirty="0">
                <a:latin typeface="Lucida Sans Unicode" pitchFamily="34" charset="0"/>
                <a:ea typeface="B Mitra"/>
                <a:cs typeface="B Mitra"/>
              </a:rPr>
              <a:t>ISR</a:t>
            </a:r>
            <a:r>
              <a:rPr lang="fa-IR" sz="2000" dirty="0">
                <a:latin typeface="Lucida Sans Unicode" pitchFamily="34" charset="0"/>
                <a:ea typeface="B Mitra"/>
                <a:cs typeface="B Mitra"/>
              </a:rPr>
              <a:t> اجرا میشود.</a:t>
            </a:r>
          </a:p>
          <a:p>
            <a:pPr indent="457200" algn="just">
              <a:lnSpc>
                <a:spcPct val="150000"/>
              </a:lnSpc>
              <a:buClr>
                <a:schemeClr val="accent1"/>
              </a:buClr>
              <a:buSzPct val="76000"/>
            </a:pPr>
            <a:r>
              <a:rPr lang="fa-IR" sz="2000" dirty="0">
                <a:latin typeface="Lucida Sans Unicode" pitchFamily="34" charset="0"/>
                <a:ea typeface="B Mitra"/>
                <a:cs typeface="B Mitra"/>
              </a:rPr>
              <a:t>به عبارت دیگر این امکان وجود </a:t>
            </a:r>
            <a:r>
              <a:rPr lang="fa-IR" sz="2000" dirty="0" smtClean="0">
                <a:latin typeface="Lucida Sans Unicode" pitchFamily="34" charset="0"/>
                <a:ea typeface="B Mitra"/>
                <a:cs typeface="B Mitra"/>
              </a:rPr>
              <a:t>دارد از زمان ارزشمند پردازنده بطور مفیدتری استفاده کرد و </a:t>
            </a:r>
            <a:r>
              <a:rPr lang="fa-IR" sz="2000" dirty="0">
                <a:latin typeface="Lucida Sans Unicode" pitchFamily="34" charset="0"/>
                <a:ea typeface="B Mitra"/>
                <a:cs typeface="B Mitra"/>
              </a:rPr>
              <a:t>در حلقه اصلی برنامه وظایف دیگری </a:t>
            </a:r>
            <a:r>
              <a:rPr lang="fa-IR" sz="2000" dirty="0" smtClean="0">
                <a:latin typeface="Lucida Sans Unicode" pitchFamily="34" charset="0"/>
                <a:ea typeface="B Mitra"/>
                <a:cs typeface="B Mitra"/>
              </a:rPr>
              <a:t>را به آن سپرد. </a:t>
            </a:r>
            <a:endParaRPr lang="fa-IR" sz="2000" dirty="0">
              <a:latin typeface="Lucida Sans Unicode" pitchFamily="34" charset="0"/>
              <a:ea typeface="B Mitra"/>
              <a:cs typeface="B Mitra"/>
            </a:endParaRPr>
          </a:p>
        </p:txBody>
      </p:sp>
      <p:sp>
        <p:nvSpPr>
          <p:cNvPr id="57348"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A44EE68-F9EE-4090-863C-557D1C045F80}" type="slidenum">
              <a:rPr lang="fa-IR"/>
              <a:pPr fontAlgn="base">
                <a:spcBef>
                  <a:spcPct val="0"/>
                </a:spcBef>
                <a:spcAft>
                  <a:spcPct val="0"/>
                </a:spcAft>
                <a:defRPr/>
              </a:pPr>
              <a:t>35</a:t>
            </a:fld>
            <a:endParaRPr lang="fa-IR"/>
          </a:p>
        </p:txBody>
      </p:sp>
      <p:sp>
        <p:nvSpPr>
          <p:cNvPr id="5734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379912" y="1371600"/>
            <a:ext cx="4306887"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آزمایش عملی</a:t>
            </a:r>
          </a:p>
        </p:txBody>
      </p:sp>
      <p:sp>
        <p:nvSpPr>
          <p:cNvPr id="58371" name="Content Placeholder 1"/>
          <p:cNvSpPr txBox="1">
            <a:spLocks/>
          </p:cNvSpPr>
          <p:nvPr/>
        </p:nvSpPr>
        <p:spPr bwMode="auto">
          <a:xfrm>
            <a:off x="838200" y="1905000"/>
            <a:ext cx="7848600" cy="24384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برنامه ای بنویسید که یک </a:t>
            </a:r>
            <a:r>
              <a:rPr lang="en-US" sz="1600" dirty="0">
                <a:latin typeface="Lucida Sans Unicode" pitchFamily="34" charset="0"/>
                <a:ea typeface="B Mitra"/>
                <a:cs typeface="B Mitra"/>
              </a:rPr>
              <a:t>LED</a:t>
            </a:r>
            <a:r>
              <a:rPr lang="fa-IR" sz="2000" dirty="0">
                <a:latin typeface="Lucida Sans Unicode" pitchFamily="34" charset="0"/>
                <a:ea typeface="B Mitra"/>
                <a:cs typeface="B Mitra"/>
              </a:rPr>
              <a:t> روشن را از چپ به راست و راست به چپ حرکت دهد. تاخیر باید از پورت </a:t>
            </a:r>
            <a:r>
              <a:rPr lang="en-US" sz="1600" dirty="0" smtClean="0">
                <a:latin typeface="Lucida Sans Unicode" pitchFamily="34" charset="0"/>
                <a:ea typeface="B Mitra"/>
                <a:cs typeface="B Mitra"/>
              </a:rPr>
              <a:t>A</a:t>
            </a:r>
            <a:r>
              <a:rPr lang="fa-IR" sz="2000" dirty="0" smtClean="0">
                <a:latin typeface="Lucida Sans Unicode" pitchFamily="34" charset="0"/>
                <a:ea typeface="B Mitra"/>
                <a:cs typeface="B Mitra"/>
              </a:rPr>
              <a:t> </a:t>
            </a:r>
            <a:r>
              <a:rPr lang="fa-IR" sz="2000" dirty="0">
                <a:latin typeface="Lucida Sans Unicode" pitchFamily="34" charset="0"/>
                <a:ea typeface="B Mitra"/>
                <a:cs typeface="B Mitra"/>
              </a:rPr>
              <a:t>(یا همان دیپ سوئیچها) خوانده شود. یک شمارنده چهار رقمی نیز روی سون سگمنتها روشن شود و از صفر رو به بالا به شمارد. شمارنده در هر ثانیه یکبار عدد خود را افزایش دهد. دقت کنید که اعداد روی سون سگمنت هر 5</a:t>
            </a:r>
            <a:r>
              <a:rPr lang="fa-IR" sz="2000" dirty="0" smtClean="0">
                <a:latin typeface="Lucida Sans Unicode" pitchFamily="34" charset="0"/>
                <a:ea typeface="B Mitra"/>
                <a:cs typeface="B Mitra"/>
              </a:rPr>
              <a:t> </a:t>
            </a:r>
            <a:r>
              <a:rPr lang="fa-IR" sz="2000" dirty="0">
                <a:latin typeface="Lucida Sans Unicode" pitchFamily="34" charset="0"/>
                <a:ea typeface="B Mitra"/>
                <a:cs typeface="B Mitra"/>
              </a:rPr>
              <a:t>میلی ثانیه یکبار باید سون سگمنت ها را بازنویسی نماید تا </a:t>
            </a:r>
            <a:r>
              <a:rPr lang="fa-IR" sz="2000" dirty="0" smtClean="0">
                <a:latin typeface="Lucida Sans Unicode" pitchFamily="34" charset="0"/>
                <a:ea typeface="B Mitra"/>
                <a:cs typeface="B Mitra"/>
              </a:rPr>
              <a:t>اطلاعا</a:t>
            </a:r>
            <a:r>
              <a:rPr lang="fa-IR" sz="2000" dirty="0">
                <a:latin typeface="Lucida Sans Unicode" pitchFamily="34" charset="0"/>
                <a:ea typeface="B Mitra"/>
                <a:cs typeface="B Mitra"/>
              </a:rPr>
              <a:t>ت</a:t>
            </a:r>
            <a:r>
              <a:rPr lang="fa-IR" sz="2000" dirty="0" smtClean="0">
                <a:latin typeface="Lucida Sans Unicode" pitchFamily="34" charset="0"/>
                <a:ea typeface="B Mitra"/>
                <a:cs typeface="B Mitra"/>
              </a:rPr>
              <a:t> </a:t>
            </a:r>
            <a:r>
              <a:rPr lang="fa-IR" sz="2000" dirty="0">
                <a:latin typeface="Lucida Sans Unicode" pitchFamily="34" charset="0"/>
                <a:ea typeface="B Mitra"/>
                <a:cs typeface="B Mitra"/>
              </a:rPr>
              <a:t>بطور صحیح روی آنها دیده شود.</a:t>
            </a:r>
          </a:p>
        </p:txBody>
      </p:sp>
      <p:sp>
        <p:nvSpPr>
          <p:cNvPr id="58372"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97529D5-4C3D-41BB-9A93-403EB4D9EB3F}" type="slidenum">
              <a:rPr lang="fa-IR"/>
              <a:pPr fontAlgn="base">
                <a:spcBef>
                  <a:spcPct val="0"/>
                </a:spcBef>
                <a:spcAft>
                  <a:spcPct val="0"/>
                </a:spcAft>
                <a:defRPr/>
              </a:pPr>
              <a:t>36</a:t>
            </a:fld>
            <a:endParaRPr lang="fa-IR"/>
          </a:p>
        </p:txBody>
      </p:sp>
      <p:sp>
        <p:nvSpPr>
          <p:cNvPr id="5837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685800" y="1371600"/>
            <a:ext cx="3276600" cy="457200"/>
          </a:xfrm>
          <a:prstGeom prst="rect">
            <a:avLst/>
          </a:prstGeom>
          <a:solidFill>
            <a:srgbClr val="0070C0"/>
          </a:solidFill>
        </p:spPr>
        <p:txBody>
          <a:bodyPr>
            <a:normAutofit/>
          </a:bodyPr>
          <a:lstStyle/>
          <a:p>
            <a:pPr fontAlgn="auto">
              <a:spcBef>
                <a:spcPts val="0"/>
              </a:spcBef>
              <a:spcAft>
                <a:spcPts val="0"/>
              </a:spcAft>
              <a:buClr>
                <a:schemeClr val="accent1"/>
              </a:buClr>
              <a:buSzPct val="68000"/>
              <a:defRPr/>
            </a:pPr>
            <a:r>
              <a:rPr lang="fa-IR" sz="2000" b="1" dirty="0" smtClean="0">
                <a:latin typeface="+mn-lt"/>
                <a:cs typeface="B Mitra" pitchFamily="2" charset="-78"/>
              </a:rPr>
              <a:t>این مثال را خود بررسی و اجرا نمایید</a:t>
            </a:r>
            <a:endParaRPr lang="fa-IR" sz="2000" b="1" dirty="0">
              <a:latin typeface="+mn-lt"/>
              <a:cs typeface="B Mitra" pitchFamily="2" charset="-78"/>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7" descr="p247.jpg"/>
          <p:cNvPicPr>
            <a:picLocks noChangeAspect="1"/>
          </p:cNvPicPr>
          <p:nvPr/>
        </p:nvPicPr>
        <p:blipFill>
          <a:blip r:embed="rId2"/>
          <a:srcRect/>
          <a:stretch>
            <a:fillRect/>
          </a:stretch>
        </p:blipFill>
        <p:spPr bwMode="auto">
          <a:xfrm>
            <a:off x="762000" y="2041525"/>
            <a:ext cx="5761038" cy="3749675"/>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زمان تایمر/کانتر با امکان مقایسه</a:t>
            </a:r>
          </a:p>
        </p:txBody>
      </p:sp>
      <p:sp>
        <p:nvSpPr>
          <p:cNvPr id="59396" name="Content Placeholder 1"/>
          <p:cNvSpPr txBox="1">
            <a:spLocks/>
          </p:cNvSpPr>
          <p:nvPr/>
        </p:nvSpPr>
        <p:spPr bwMode="auto">
          <a:xfrm>
            <a:off x="6553200" y="1752600"/>
            <a:ext cx="2133600" cy="46482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همانطور که از نام این حالت مشخص است، تایمر/کانتر قابلیت مقایسه مقدار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را به صورت سخت افزاری دارد. برای آشنایی با این قابلیت، ابتدا لازم است تا با واحد مقایسه خروجی در تایمر/کانتر صفر آشنا شوید.</a:t>
            </a:r>
          </a:p>
        </p:txBody>
      </p:sp>
      <p:sp>
        <p:nvSpPr>
          <p:cNvPr id="5939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25638C5-D82C-4B3E-85FD-9B85ADA4D297}" type="slidenum">
              <a:rPr lang="fa-IR"/>
              <a:pPr fontAlgn="base">
                <a:spcBef>
                  <a:spcPct val="0"/>
                </a:spcBef>
                <a:spcAft>
                  <a:spcPct val="0"/>
                </a:spcAft>
                <a:defRPr/>
              </a:pPr>
              <a:t>37</a:t>
            </a:fld>
            <a:endParaRPr lang="fa-IR"/>
          </a:p>
        </p:txBody>
      </p:sp>
      <p:sp>
        <p:nvSpPr>
          <p:cNvPr id="5939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زمان تایمر/کانتر با امکان مقایسه</a:t>
            </a:r>
          </a:p>
        </p:txBody>
      </p:sp>
      <p:sp>
        <p:nvSpPr>
          <p:cNvPr id="60419" name="Content Placeholder 1"/>
          <p:cNvSpPr txBox="1">
            <a:spLocks/>
          </p:cNvSpPr>
          <p:nvPr/>
        </p:nvSpPr>
        <p:spPr bwMode="auto">
          <a:xfrm>
            <a:off x="838200" y="1828800"/>
            <a:ext cx="7848600" cy="33528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همانطور که ملاحظه میکنید، ثبات جدیدی به نام </a:t>
            </a:r>
            <a:r>
              <a:rPr lang="en-US" sz="1600" dirty="0">
                <a:latin typeface="Lucida Sans Unicode" pitchFamily="34" charset="0"/>
                <a:ea typeface="B Mitra"/>
                <a:cs typeface="B Mitra"/>
              </a:rPr>
              <a:t>OCR0</a:t>
            </a:r>
            <a:r>
              <a:rPr lang="fa-IR" sz="2000" dirty="0">
                <a:latin typeface="Lucida Sans Unicode" pitchFamily="34" charset="0"/>
                <a:ea typeface="B Mitra"/>
                <a:cs typeface="B Mitra"/>
              </a:rPr>
              <a:t> اضافه شده است. محتوی این ثبات در هر سیکل با مقدار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مقایسه شده و در صورت برابری فلگ </a:t>
            </a:r>
            <a:r>
              <a:rPr lang="en-US" sz="1600" dirty="0">
                <a:latin typeface="Lucida Sans Unicode" pitchFamily="34" charset="0"/>
                <a:ea typeface="B Mitra"/>
                <a:cs typeface="B Mitra"/>
              </a:rPr>
              <a:t>OCF0</a:t>
            </a:r>
            <a:r>
              <a:rPr lang="fa-IR" sz="2000" dirty="0">
                <a:latin typeface="Lucida Sans Unicode" pitchFamily="34" charset="0"/>
                <a:ea typeface="B Mitra"/>
                <a:cs typeface="B Mitra"/>
              </a:rPr>
              <a:t> در سیکل بعدی یک میشود. این لحظه برابری را تطبیق مقایسه </a:t>
            </a:r>
            <a:r>
              <a:rPr lang="en-US" sz="1400" dirty="0">
                <a:latin typeface="Lucida Sans Unicode" pitchFamily="34" charset="0"/>
                <a:ea typeface="B Mitra"/>
                <a:cs typeface="B Mitra"/>
              </a:rPr>
              <a:t>(Compare Match)</a:t>
            </a:r>
            <a:r>
              <a:rPr lang="fa-IR" sz="1400" dirty="0">
                <a:latin typeface="Lucida Sans Unicode" pitchFamily="34" charset="0"/>
                <a:ea typeface="B Mitra"/>
                <a:cs typeface="B Mitra"/>
              </a:rPr>
              <a:t> </a:t>
            </a:r>
            <a:r>
              <a:rPr lang="fa-IR" sz="2000" dirty="0">
                <a:latin typeface="Lucida Sans Unicode" pitchFamily="34" charset="0"/>
                <a:ea typeface="B Mitra"/>
                <a:cs typeface="B Mitra"/>
              </a:rPr>
              <a:t>مینامیم. کاربردهای این تطبیق مقایسه عبارتند از:</a:t>
            </a:r>
          </a:p>
          <a:p>
            <a:pPr indent="457200" algn="just">
              <a:lnSpc>
                <a:spcPct val="150000"/>
              </a:lnSpc>
              <a:buClr>
                <a:schemeClr val="accent1"/>
              </a:buClr>
              <a:buSzPct val="76000"/>
            </a:pPr>
            <a:r>
              <a:rPr lang="fa-IR" sz="3200" dirty="0">
                <a:latin typeface="Lucida Sans Unicode" pitchFamily="34" charset="0"/>
                <a:ea typeface="B Mitra"/>
                <a:cs typeface="B Mitra"/>
              </a:rPr>
              <a:t>1- تولید شکل موج</a:t>
            </a:r>
          </a:p>
          <a:p>
            <a:pPr indent="457200" algn="just">
              <a:lnSpc>
                <a:spcPct val="150000"/>
              </a:lnSpc>
              <a:buClr>
                <a:schemeClr val="accent1"/>
              </a:buClr>
              <a:buSzPct val="76000"/>
            </a:pPr>
            <a:r>
              <a:rPr lang="fa-IR" sz="3200" dirty="0">
                <a:latin typeface="Lucida Sans Unicode" pitchFamily="34" charset="0"/>
                <a:ea typeface="B Mitra"/>
                <a:cs typeface="B Mitra"/>
              </a:rPr>
              <a:t>2- ایجاد وقفه پس از مدتی مشخص</a:t>
            </a:r>
          </a:p>
        </p:txBody>
      </p:sp>
      <p:sp>
        <p:nvSpPr>
          <p:cNvPr id="60420"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C6DF9DA-4C55-433A-B050-581C5CAFD9C7}" type="slidenum">
              <a:rPr lang="fa-IR"/>
              <a:pPr fontAlgn="base">
                <a:spcBef>
                  <a:spcPct val="0"/>
                </a:spcBef>
                <a:spcAft>
                  <a:spcPct val="0"/>
                </a:spcAft>
                <a:defRPr/>
              </a:pPr>
              <a:t>38</a:t>
            </a:fld>
            <a:endParaRPr lang="fa-IR"/>
          </a:p>
        </p:txBody>
      </p:sp>
      <p:sp>
        <p:nvSpPr>
          <p:cNvPr id="6042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زمان تایمر/کانتر با امکان مقایسه</a:t>
            </a:r>
          </a:p>
        </p:txBody>
      </p:sp>
      <p:sp>
        <p:nvSpPr>
          <p:cNvPr id="7" name="Content Placeholder 1"/>
          <p:cNvSpPr txBox="1">
            <a:spLocks/>
          </p:cNvSpPr>
          <p:nvPr/>
        </p:nvSpPr>
        <p:spPr>
          <a:xfrm>
            <a:off x="838200" y="1828800"/>
            <a:ext cx="7848600" cy="1447800"/>
          </a:xfrm>
          <a:prstGeom prst="rect">
            <a:avLst/>
          </a:prstGeom>
          <a:noFill/>
        </p:spPr>
        <p:txBody>
          <a:bodyPr>
            <a:normAutofit lnSpcReduction="10000"/>
          </a:bodyPr>
          <a:lstStyle/>
          <a:p>
            <a:pPr indent="457200" algn="just" fontAlgn="auto">
              <a:lnSpc>
                <a:spcPct val="150000"/>
              </a:lnSpc>
              <a:spcBef>
                <a:spcPts val="0"/>
              </a:spcBef>
              <a:spcAft>
                <a:spcPts val="0"/>
              </a:spcAft>
              <a:buClr>
                <a:schemeClr val="accent1"/>
              </a:buClr>
              <a:buSzPct val="76000"/>
              <a:defRPr/>
            </a:pPr>
            <a:r>
              <a:rPr lang="fa-IR" sz="2000" b="1" dirty="0">
                <a:latin typeface="+mn-lt"/>
                <a:cs typeface="B Mitra" pitchFamily="2" charset="-78"/>
              </a:rPr>
              <a:t>1- تولید شکل موج  </a:t>
            </a:r>
            <a:r>
              <a:rPr lang="fa-IR" sz="2000" dirty="0">
                <a:latin typeface="+mn-lt"/>
                <a:cs typeface="B Mitra" pitchFamily="2" charset="-78"/>
              </a:rPr>
              <a:t>- در لحظه یک شدن فلگ </a:t>
            </a:r>
            <a:r>
              <a:rPr lang="en-US" sz="1600" dirty="0">
                <a:latin typeface="+mn-lt"/>
                <a:cs typeface="B Mitra" pitchFamily="2" charset="-78"/>
              </a:rPr>
              <a:t>OCF0</a:t>
            </a:r>
            <a:r>
              <a:rPr lang="fa-IR" sz="2000" dirty="0">
                <a:latin typeface="+mn-lt"/>
                <a:cs typeface="B Mitra" pitchFamily="2" charset="-78"/>
              </a:rPr>
              <a:t>، فرمانی برای واحد تولید شکل موج صادر میشود. این واحد با توجه به تنظیماتی که از بیتهای </a:t>
            </a:r>
            <a:r>
              <a:rPr lang="en-US" sz="1600" dirty="0">
                <a:latin typeface="+mn-lt"/>
                <a:cs typeface="B Mitra" pitchFamily="2" charset="-78"/>
              </a:rPr>
              <a:t>COM0[1:0]</a:t>
            </a:r>
            <a:r>
              <a:rPr lang="fa-IR" sz="2000" dirty="0">
                <a:latin typeface="+mn-lt"/>
                <a:cs typeface="B Mitra" pitchFamily="2" charset="-78"/>
              </a:rPr>
              <a:t> دریافت میدارد سطح منطقی پایه </a:t>
            </a:r>
            <a:r>
              <a:rPr lang="en-US" sz="1600" dirty="0">
                <a:latin typeface="+mn-lt"/>
                <a:cs typeface="B Mitra" pitchFamily="2" charset="-78"/>
              </a:rPr>
              <a:t>OC0</a:t>
            </a:r>
            <a:r>
              <a:rPr lang="fa-IR" sz="2000" dirty="0">
                <a:latin typeface="+mn-lt"/>
                <a:cs typeface="B Mitra" pitchFamily="2" charset="-78"/>
              </a:rPr>
              <a:t> را تغییر میدهد.</a:t>
            </a:r>
          </a:p>
        </p:txBody>
      </p:sp>
      <p:sp>
        <p:nvSpPr>
          <p:cNvPr id="61444"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3E36FF00-613B-4544-ACD8-76CEFE9E09B7}" type="slidenum">
              <a:rPr lang="fa-IR"/>
              <a:pPr fontAlgn="base">
                <a:spcBef>
                  <a:spcPct val="0"/>
                </a:spcBef>
                <a:spcAft>
                  <a:spcPct val="0"/>
                </a:spcAft>
                <a:defRPr/>
              </a:pPr>
              <a:t>39</a:t>
            </a:fld>
            <a:endParaRPr lang="fa-IR"/>
          </a:p>
        </p:txBody>
      </p:sp>
      <p:sp>
        <p:nvSpPr>
          <p:cNvPr id="6144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61446" name="Picture 7" descr="p248-1.jpg"/>
          <p:cNvPicPr>
            <a:picLocks noChangeAspect="1"/>
          </p:cNvPicPr>
          <p:nvPr/>
        </p:nvPicPr>
        <p:blipFill>
          <a:blip r:embed="rId2"/>
          <a:srcRect/>
          <a:stretch>
            <a:fillRect/>
          </a:stretch>
        </p:blipFill>
        <p:spPr bwMode="auto">
          <a:xfrm>
            <a:off x="914400" y="2819400"/>
            <a:ext cx="6416675" cy="2468563"/>
          </a:xfrm>
          <a:prstGeom prst="rect">
            <a:avLst/>
          </a:prstGeom>
          <a:noFill/>
          <a:ln w="9525">
            <a:noFill/>
            <a:miter lim="800000"/>
            <a:headEnd/>
            <a:tailEnd/>
          </a:ln>
        </p:spPr>
      </p:pic>
      <p:sp>
        <p:nvSpPr>
          <p:cNvPr id="61447" name="Content Placeholder 1"/>
          <p:cNvSpPr txBox="1">
            <a:spLocks/>
          </p:cNvSpPr>
          <p:nvPr/>
        </p:nvSpPr>
        <p:spPr bwMode="auto">
          <a:xfrm>
            <a:off x="6248400" y="3505200"/>
            <a:ext cx="2514600" cy="2133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1400">
                <a:latin typeface="Lucida Sans Unicode" pitchFamily="34" charset="0"/>
                <a:ea typeface="B Mitra"/>
                <a:cs typeface="B Mitra"/>
              </a:rPr>
              <a:t>اگرچه به نظر میرسد از واحد مقایسه خروجی میتوان به منظور تولید شکل موج استفاده نمود اما وضعیت </a:t>
            </a:r>
            <a:r>
              <a:rPr lang="en-US" sz="1200">
                <a:latin typeface="Lucida Sans Unicode" pitchFamily="34" charset="0"/>
                <a:ea typeface="B Mitra"/>
                <a:cs typeface="B Mitra"/>
              </a:rPr>
              <a:t>CTC</a:t>
            </a:r>
            <a:r>
              <a:rPr lang="fa-IR" sz="1400">
                <a:latin typeface="Lucida Sans Unicode" pitchFamily="34" charset="0"/>
                <a:ea typeface="B Mitra"/>
                <a:cs typeface="B Mitra"/>
              </a:rPr>
              <a:t> برای تولید شکل موجهای با فرکانس دلخواه مناسب تر بوده و از وضعیت نرمال به این منظور استفاده نمیشود.</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8434" name="Content Placeholder 1"/>
          <p:cNvSpPr txBox="1">
            <a:spLocks/>
          </p:cNvSpPr>
          <p:nvPr/>
        </p:nvSpPr>
        <p:spPr bwMode="auto">
          <a:xfrm>
            <a:off x="609600" y="5562600"/>
            <a:ext cx="8229600" cy="762000"/>
          </a:xfrm>
          <a:prstGeom prst="rect">
            <a:avLst/>
          </a:prstGeom>
          <a:noFill/>
          <a:ln w="9525">
            <a:noFill/>
            <a:miter lim="800000"/>
            <a:headEnd/>
            <a:tailEnd/>
          </a:ln>
        </p:spPr>
        <p:txBody>
          <a:bodyPr/>
          <a:lstStyle/>
          <a:p>
            <a:pPr marL="365125" indent="-255588">
              <a:spcBef>
                <a:spcPts val="400"/>
              </a:spcBef>
              <a:buClr>
                <a:schemeClr val="accent1"/>
              </a:buClr>
              <a:buSzPct val="68000"/>
              <a:buFont typeface="Wingdings 3" pitchFamily="18" charset="2"/>
              <a:buChar char=""/>
            </a:pPr>
            <a:r>
              <a:rPr lang="fa-IR" sz="2000">
                <a:latin typeface="Lucida Sans Unicode" pitchFamily="34" charset="0"/>
                <a:ea typeface="B Mitra"/>
                <a:cs typeface="B Mitra"/>
              </a:rPr>
              <a:t>به همین ترتیب برای ساخت یک شمارنده 8 بیتی به 8 فلیپ فلاپ و برای شمارنده </a:t>
            </a:r>
            <a:r>
              <a:rPr lang="en-US" sz="2000" dirty="0">
                <a:latin typeface="Lucida Sans Unicode" pitchFamily="34" charset="0"/>
                <a:ea typeface="B Mitra"/>
                <a:cs typeface="B Mitra"/>
              </a:rPr>
              <a:t>n</a:t>
            </a:r>
            <a:r>
              <a:rPr lang="fa-IR" sz="2000">
                <a:latin typeface="Lucida Sans Unicode" pitchFamily="34" charset="0"/>
                <a:ea typeface="B Mitra"/>
                <a:cs typeface="B Mitra"/>
              </a:rPr>
              <a:t> بیتی، </a:t>
            </a:r>
            <a:r>
              <a:rPr lang="en-US" sz="2000" dirty="0">
                <a:latin typeface="Lucida Sans Unicode" pitchFamily="34" charset="0"/>
                <a:ea typeface="B Mitra"/>
                <a:cs typeface="B Mitra"/>
              </a:rPr>
              <a:t>n</a:t>
            </a:r>
            <a:r>
              <a:rPr lang="fa-IR" sz="2000">
                <a:latin typeface="Lucida Sans Unicode" pitchFamily="34" charset="0"/>
                <a:ea typeface="B Mitra"/>
                <a:cs typeface="B Mitra"/>
              </a:rPr>
              <a:t> فلیپ فلاپ نوع </a:t>
            </a:r>
            <a:r>
              <a:rPr lang="en-US" dirty="0">
                <a:latin typeface="Lucida Sans Unicode" pitchFamily="34" charset="0"/>
                <a:ea typeface="B Mitra"/>
                <a:cs typeface="B Mitra"/>
              </a:rPr>
              <a:t>J-K</a:t>
            </a:r>
            <a:r>
              <a:rPr lang="fa-IR" sz="2000">
                <a:latin typeface="Lucida Sans Unicode" pitchFamily="34" charset="0"/>
                <a:ea typeface="B Mitra"/>
                <a:cs typeface="B Mitra"/>
              </a:rPr>
              <a:t> نیاز خواهد بود.</a:t>
            </a:r>
          </a:p>
          <a:p>
            <a:pPr marL="365125" indent="-255588">
              <a:spcBef>
                <a:spcPts val="400"/>
              </a:spcBef>
              <a:buClr>
                <a:schemeClr val="accent1"/>
              </a:buClr>
              <a:buSzPct val="68000"/>
              <a:buFont typeface="Wingdings 3" pitchFamily="18" charset="2"/>
              <a:buChar char=""/>
            </a:pPr>
            <a:endParaRPr lang="fa-IR" sz="2700">
              <a:latin typeface="Lucida Sans Unicode" pitchFamily="34" charset="0"/>
            </a:endParaRPr>
          </a:p>
        </p:txBody>
      </p:sp>
      <p:pic>
        <p:nvPicPr>
          <p:cNvPr id="18435" name="Picture 8" descr="p230-1.jpg"/>
          <p:cNvPicPr>
            <a:picLocks noChangeAspect="1"/>
          </p:cNvPicPr>
          <p:nvPr/>
        </p:nvPicPr>
        <p:blipFill>
          <a:blip r:embed="rId2"/>
          <a:srcRect/>
          <a:stretch>
            <a:fillRect/>
          </a:stretch>
        </p:blipFill>
        <p:spPr bwMode="auto">
          <a:xfrm>
            <a:off x="1127125" y="1371600"/>
            <a:ext cx="4206875" cy="4206875"/>
          </a:xfrm>
          <a:prstGeom prst="rect">
            <a:avLst/>
          </a:prstGeom>
          <a:noFill/>
          <a:ln w="9525">
            <a:noFill/>
            <a:miter lim="800000"/>
            <a:headEnd/>
            <a:tailEnd/>
          </a:ln>
        </p:spPr>
      </p:pic>
      <p:sp>
        <p:nvSpPr>
          <p:cNvPr id="10" name="Content Placeholder 1"/>
          <p:cNvSpPr txBox="1">
            <a:spLocks/>
          </p:cNvSpPr>
          <p:nvPr/>
        </p:nvSpPr>
        <p:spPr>
          <a:xfrm>
            <a:off x="5486400" y="1676400"/>
            <a:ext cx="3352800" cy="3048000"/>
          </a:xfrm>
          <a:prstGeom prst="rect">
            <a:avLst/>
          </a:prstGeom>
        </p:spPr>
        <p:txBody>
          <a:bodyPr>
            <a:normAutofit/>
          </a:bodyPr>
          <a:lstStyle/>
          <a:p>
            <a:pPr algn="just" fontAlgn="auto">
              <a:lnSpc>
                <a:spcPct val="200000"/>
              </a:lnSpc>
              <a:spcBef>
                <a:spcPts val="0"/>
              </a:spcBef>
              <a:spcAft>
                <a:spcPts val="0"/>
              </a:spcAft>
              <a:buClr>
                <a:schemeClr val="accent1"/>
              </a:buClr>
              <a:buSzPct val="68000"/>
              <a:defRPr/>
            </a:pPr>
            <a:r>
              <a:rPr lang="fa-IR" sz="2000" dirty="0">
                <a:latin typeface="+mn-lt"/>
                <a:cs typeface="B Mitra" pitchFamily="2" charset="-78"/>
              </a:rPr>
              <a:t>در نهایت آنچه در اثر پالس کلاک ورودی، در خروجی فلیپ فلاپها ظاهر میشود مطابق با جدول روبرو است.</a:t>
            </a: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sp>
        <p:nvSpPr>
          <p:cNvPr id="1843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01E8643-549C-4C04-9E74-B577254A4911}" type="slidenum">
              <a:rPr lang="fa-IR"/>
              <a:pPr fontAlgn="base">
                <a:spcBef>
                  <a:spcPct val="0"/>
                </a:spcBef>
                <a:spcAft>
                  <a:spcPct val="0"/>
                </a:spcAft>
                <a:defRPr/>
              </a:pPr>
              <a:t>4</a:t>
            </a:fld>
            <a:endParaRPr lang="fa-IR"/>
          </a:p>
        </p:txBody>
      </p:sp>
      <p:sp>
        <p:nvSpPr>
          <p:cNvPr id="18438" name="Footer Placeholder 6"/>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زمان تایمر/کانتر با امکان مقایسه</a:t>
            </a:r>
          </a:p>
        </p:txBody>
      </p:sp>
      <p:sp>
        <p:nvSpPr>
          <p:cNvPr id="7" name="Content Placeholder 1"/>
          <p:cNvSpPr txBox="1">
            <a:spLocks/>
          </p:cNvSpPr>
          <p:nvPr/>
        </p:nvSpPr>
        <p:spPr>
          <a:xfrm>
            <a:off x="838200" y="1828800"/>
            <a:ext cx="7848600" cy="1447800"/>
          </a:xfrm>
          <a:prstGeom prst="rect">
            <a:avLst/>
          </a:prstGeom>
          <a:noFill/>
        </p:spPr>
        <p:txBody>
          <a:bodyPr>
            <a:normAutofit lnSpcReduction="10000"/>
          </a:bodyPr>
          <a:lstStyle/>
          <a:p>
            <a:pPr indent="457200" algn="just" fontAlgn="auto">
              <a:lnSpc>
                <a:spcPct val="150000"/>
              </a:lnSpc>
              <a:spcBef>
                <a:spcPts val="0"/>
              </a:spcBef>
              <a:spcAft>
                <a:spcPts val="0"/>
              </a:spcAft>
              <a:buClr>
                <a:schemeClr val="accent1"/>
              </a:buClr>
              <a:buSzPct val="76000"/>
              <a:defRPr/>
            </a:pPr>
            <a:r>
              <a:rPr lang="fa-IR" sz="2000" b="1" dirty="0" smtClean="0">
                <a:latin typeface="+mn-lt"/>
                <a:cs typeface="B Mitra" pitchFamily="2" charset="-78"/>
              </a:rPr>
              <a:t>2- </a:t>
            </a:r>
            <a:r>
              <a:rPr lang="fa-IR" sz="2000" b="1" dirty="0">
                <a:latin typeface="+mn-lt"/>
                <a:cs typeface="B Mitra" pitchFamily="2" charset="-78"/>
              </a:rPr>
              <a:t>ایجاد وقفه پس از مدتی مشخص </a:t>
            </a:r>
            <a:r>
              <a:rPr lang="fa-IR" sz="2000" dirty="0">
                <a:latin typeface="+mn-lt"/>
                <a:cs typeface="B Mitra" pitchFamily="2" charset="-78"/>
              </a:rPr>
              <a:t>– اگر چه سخت افزار تایمر/کانتر با یک کردن بیت </a:t>
            </a:r>
            <a:r>
              <a:rPr lang="en-US" sz="1600" dirty="0">
                <a:latin typeface="+mn-lt"/>
                <a:cs typeface="B Mitra" pitchFamily="2" charset="-78"/>
              </a:rPr>
              <a:t>TOV0</a:t>
            </a:r>
            <a:r>
              <a:rPr lang="fa-IR" sz="2000" dirty="0">
                <a:latin typeface="+mn-lt"/>
                <a:cs typeface="B Mitra" pitchFamily="2" charset="-78"/>
              </a:rPr>
              <a:t> سرریز تایمر را اعلام میکند اما ممکن است در کاربردی به زمانهایی کوچکتر از زمان سرریز تایمر نیاز داشته باشیم. به این منظور میتوان از واحد مقایسه خروجی استفاده کرد.</a:t>
            </a:r>
          </a:p>
        </p:txBody>
      </p:sp>
      <p:sp>
        <p:nvSpPr>
          <p:cNvPr id="62468"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A269895-F8E7-4BBC-A4FB-A74286E3DE04}" type="slidenum">
              <a:rPr lang="fa-IR"/>
              <a:pPr fontAlgn="base">
                <a:spcBef>
                  <a:spcPct val="0"/>
                </a:spcBef>
                <a:spcAft>
                  <a:spcPct val="0"/>
                </a:spcAft>
                <a:defRPr/>
              </a:pPr>
              <a:t>40</a:t>
            </a:fld>
            <a:endParaRPr lang="fa-IR"/>
          </a:p>
        </p:txBody>
      </p:sp>
      <p:sp>
        <p:nvSpPr>
          <p:cNvPr id="6246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62470" name="Picture 10" descr="p248-2.jpg"/>
          <p:cNvPicPr>
            <a:picLocks noChangeAspect="1"/>
          </p:cNvPicPr>
          <p:nvPr/>
        </p:nvPicPr>
        <p:blipFill>
          <a:blip r:embed="rId2"/>
          <a:srcRect/>
          <a:stretch>
            <a:fillRect/>
          </a:stretch>
        </p:blipFill>
        <p:spPr bwMode="auto">
          <a:xfrm>
            <a:off x="1066800" y="3429000"/>
            <a:ext cx="7072313"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زمان تایمر/کانتر با امکان مقایسه</a:t>
            </a:r>
          </a:p>
        </p:txBody>
      </p:sp>
      <p:sp>
        <p:nvSpPr>
          <p:cNvPr id="63491" name="Content Placeholder 1"/>
          <p:cNvSpPr txBox="1">
            <a:spLocks/>
          </p:cNvSpPr>
          <p:nvPr/>
        </p:nvSpPr>
        <p:spPr bwMode="auto">
          <a:xfrm>
            <a:off x="838200" y="1828800"/>
            <a:ext cx="7848600" cy="32004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ممکن است این سوال پیش آید که میتوان با مقدار اولیه دادن به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رشته شمارش آن را محدود نمود تا در فاصله زمانی مورد نظر فلگ </a:t>
            </a:r>
            <a:r>
              <a:rPr lang="en-US" sz="1600" dirty="0">
                <a:latin typeface="Lucida Sans Unicode" pitchFamily="34" charset="0"/>
                <a:ea typeface="B Mitra"/>
                <a:cs typeface="B Mitra"/>
              </a:rPr>
              <a:t>TOV0</a:t>
            </a:r>
            <a:r>
              <a:rPr lang="fa-IR" sz="2000" dirty="0">
                <a:latin typeface="Lucida Sans Unicode" pitchFamily="34" charset="0"/>
                <a:ea typeface="B Mitra"/>
                <a:cs typeface="B Mitra"/>
              </a:rPr>
              <a:t> یک شود، پس مزیت واحد مقایسه چیست؟</a:t>
            </a:r>
          </a:p>
          <a:p>
            <a:pPr indent="457200" algn="just">
              <a:lnSpc>
                <a:spcPct val="150000"/>
              </a:lnSpc>
              <a:buClr>
                <a:schemeClr val="accent1"/>
              </a:buClr>
              <a:buSzPct val="76000"/>
            </a:pPr>
            <a:r>
              <a:rPr lang="fa-IR" sz="2000" dirty="0">
                <a:latin typeface="Lucida Sans Unicode" pitchFamily="34" charset="0"/>
                <a:ea typeface="B Mitra"/>
                <a:cs typeface="B Mitra"/>
              </a:rPr>
              <a:t>پاسخ این است که اگر چه دو هر روش نتیجه یکسانی خواهند داشت اما با استفاده از واحد مقایسه تمام عملیات به صورت سخت افزاری انجام شده و در نتیجه برای مقدار اولیه دادن به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وقت پردازنده تلف نمیشود. شرط لازم برای درخواست وقفه در لحظه تطبیق مقایسه یک بودن بیت </a:t>
            </a:r>
            <a:r>
              <a:rPr lang="en-US" sz="1600" dirty="0">
                <a:latin typeface="Lucida Sans Unicode" pitchFamily="34" charset="0"/>
                <a:ea typeface="B Mitra"/>
                <a:cs typeface="B Mitra"/>
              </a:rPr>
              <a:t>OCIE0</a:t>
            </a:r>
            <a:r>
              <a:rPr lang="fa-IR" sz="2000" dirty="0">
                <a:latin typeface="Lucida Sans Unicode" pitchFamily="34" charset="0"/>
                <a:ea typeface="B Mitra"/>
                <a:cs typeface="B Mitra"/>
              </a:rPr>
              <a:t> از ثبات </a:t>
            </a:r>
            <a:r>
              <a:rPr lang="en-US" sz="1600" dirty="0">
                <a:latin typeface="Lucida Sans Unicode" pitchFamily="34" charset="0"/>
                <a:ea typeface="B Mitra"/>
                <a:cs typeface="B Mitra"/>
              </a:rPr>
              <a:t>TIMSK</a:t>
            </a:r>
            <a:r>
              <a:rPr lang="fa-IR" sz="2000" dirty="0">
                <a:latin typeface="Lucida Sans Unicode" pitchFamily="34" charset="0"/>
                <a:ea typeface="B Mitra"/>
                <a:cs typeface="B Mitra"/>
              </a:rPr>
              <a:t> است. همچنین لازم است بیت فعال ساز عمومی وقفه ها با دستور </a:t>
            </a:r>
            <a:r>
              <a:rPr lang="en-US" sz="1600" dirty="0" smtClean="0">
                <a:latin typeface="Lucida Sans Unicode" pitchFamily="34" charset="0"/>
                <a:ea typeface="B Mitra"/>
                <a:cs typeface="B Mitra"/>
              </a:rPr>
              <a:t>SEI</a:t>
            </a:r>
            <a:r>
              <a:rPr lang="fa-IR" sz="2000" dirty="0" smtClean="0">
                <a:latin typeface="Lucida Sans Unicode" pitchFamily="34" charset="0"/>
                <a:ea typeface="B Mitra"/>
                <a:cs typeface="B Mitra"/>
              </a:rPr>
              <a:t> </a:t>
            </a:r>
            <a:r>
              <a:rPr lang="fa-IR" sz="2000" dirty="0">
                <a:latin typeface="Lucida Sans Unicode" pitchFamily="34" charset="0"/>
                <a:ea typeface="B Mitra"/>
                <a:cs typeface="B Mitra"/>
              </a:rPr>
              <a:t>یک شود.</a:t>
            </a:r>
          </a:p>
        </p:txBody>
      </p:sp>
      <p:sp>
        <p:nvSpPr>
          <p:cNvPr id="63492"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22435E04-83FC-445C-B71D-5B1022736B9C}" type="slidenum">
              <a:rPr lang="fa-IR"/>
              <a:pPr fontAlgn="base">
                <a:spcBef>
                  <a:spcPct val="0"/>
                </a:spcBef>
                <a:spcAft>
                  <a:spcPct val="0"/>
                </a:spcAft>
                <a:defRPr/>
              </a:pPr>
              <a:t>41</a:t>
            </a:fld>
            <a:endParaRPr lang="fa-IR"/>
          </a:p>
        </p:txBody>
      </p:sp>
      <p:sp>
        <p:nvSpPr>
          <p:cNvPr id="6349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63494" name="Picture 7" descr="p249.jpg"/>
          <p:cNvPicPr>
            <a:picLocks noChangeAspect="1"/>
          </p:cNvPicPr>
          <p:nvPr/>
        </p:nvPicPr>
        <p:blipFill>
          <a:blip r:embed="rId2"/>
          <a:srcRect/>
          <a:stretch>
            <a:fillRect/>
          </a:stretch>
        </p:blipFill>
        <p:spPr bwMode="auto">
          <a:xfrm>
            <a:off x="727075" y="4800600"/>
            <a:ext cx="7959725" cy="1096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12"/>
          <p:cNvSpPr/>
          <p:nvPr/>
        </p:nvSpPr>
        <p:spPr>
          <a:xfrm>
            <a:off x="7467600" y="3124200"/>
            <a:ext cx="609600" cy="1143000"/>
          </a:xfrm>
          <a:prstGeom prst="down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endParaRPr lang="fa-IR"/>
          </a:p>
        </p:txBody>
      </p:sp>
      <p:sp>
        <p:nvSpPr>
          <p:cNvPr id="12" name="Down Arrow 11"/>
          <p:cNvSpPr/>
          <p:nvPr/>
        </p:nvSpPr>
        <p:spPr>
          <a:xfrm>
            <a:off x="2362200" y="3429000"/>
            <a:ext cx="1600200" cy="2667000"/>
          </a:xfrm>
          <a:prstGeom prst="down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fontAlgn="auto">
              <a:spcBef>
                <a:spcPts val="0"/>
              </a:spcBef>
              <a:spcAft>
                <a:spcPts val="0"/>
              </a:spcAft>
              <a:defRPr/>
            </a:pPr>
            <a:endParaRPr lang="fa-IR"/>
          </a:p>
        </p:txBody>
      </p:sp>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کاربرد واحد مقایسه خروجی در وضعیت نرمال</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7" name="Content Placeholder 1"/>
          <p:cNvSpPr txBox="1">
            <a:spLocks/>
          </p:cNvSpPr>
          <p:nvPr/>
        </p:nvSpPr>
        <p:spPr>
          <a:xfrm>
            <a:off x="838200" y="1828800"/>
            <a:ext cx="7848600" cy="1219200"/>
          </a:xfrm>
          <a:prstGeom prst="rect">
            <a:avLst/>
          </a:prstGeom>
          <a:noFill/>
        </p:spPr>
        <p:txBody>
          <a:bodyPr>
            <a:noAutofit/>
          </a:bodyPr>
          <a:lstStyle/>
          <a:p>
            <a:pPr indent="457200" algn="just" fontAlgn="auto">
              <a:spcBef>
                <a:spcPts val="0"/>
              </a:spcBef>
              <a:spcAft>
                <a:spcPts val="0"/>
              </a:spcAft>
              <a:buClr>
                <a:schemeClr val="accent1"/>
              </a:buClr>
              <a:buSzPct val="76000"/>
              <a:defRPr/>
            </a:pPr>
            <a:r>
              <a:rPr lang="fa-IR" sz="2000" dirty="0">
                <a:latin typeface="+mn-lt"/>
                <a:cs typeface="B Mitra" pitchFamily="2" charset="-78"/>
              </a:rPr>
              <a:t>در قطعه برنامه زیر وضعیتی نشان داده شده است که وقفه سرریز و مقایسه زمان تایمر/کانتر صفر فعال شده اند. از آنجایی که مقدار پیش تقسیم کننده 8 است </a:t>
            </a:r>
            <a:r>
              <a:rPr lang="en-US" sz="1600" dirty="0">
                <a:latin typeface="+mn-lt"/>
                <a:cs typeface="B Mitra" pitchFamily="2" charset="-78"/>
              </a:rPr>
              <a:t>(</a:t>
            </a:r>
            <a:r>
              <a:rPr lang="en-US" sz="1600" dirty="0" smtClean="0">
                <a:latin typeface="+mn-lt"/>
                <a:cs typeface="B Mitra" pitchFamily="2" charset="-78"/>
              </a:rPr>
              <a:t>TCCR</a:t>
            </a:r>
            <a:r>
              <a:rPr lang="en-US" sz="1600" dirty="0">
                <a:latin typeface="+mn-lt"/>
                <a:cs typeface="B Mitra" pitchFamily="2" charset="-78"/>
              </a:rPr>
              <a:t>0</a:t>
            </a:r>
            <a:r>
              <a:rPr lang="en-US" sz="1600" dirty="0" smtClean="0">
                <a:latin typeface="+mn-lt"/>
                <a:cs typeface="B Mitra" pitchFamily="2" charset="-78"/>
              </a:rPr>
              <a:t>=0x02</a:t>
            </a:r>
            <a:r>
              <a:rPr lang="en-US" sz="1600" dirty="0">
                <a:latin typeface="+mn-lt"/>
                <a:cs typeface="B Mitra" pitchFamily="2" charset="-78"/>
              </a:rPr>
              <a:t>)</a:t>
            </a:r>
            <a:r>
              <a:rPr lang="fa-IR" sz="1600" dirty="0">
                <a:latin typeface="+mn-lt"/>
                <a:cs typeface="B Mitra" pitchFamily="2" charset="-78"/>
              </a:rPr>
              <a:t>، </a:t>
            </a:r>
            <a:r>
              <a:rPr lang="fa-IR" sz="2000" dirty="0">
                <a:latin typeface="+mn-lt"/>
                <a:cs typeface="B Mitra" pitchFamily="2" charset="-78"/>
              </a:rPr>
              <a:t>با کلاک 8 مگاهرتز هر تیک تایمر یک میکروثانیه خواهد بود در اینجا مقدار ثبات مقایسه </a:t>
            </a:r>
            <a:r>
              <a:rPr lang="en-US" sz="1600" dirty="0">
                <a:latin typeface="+mn-lt"/>
                <a:cs typeface="B Mitra" pitchFamily="2" charset="-78"/>
              </a:rPr>
              <a:t>(OCR0)</a:t>
            </a:r>
            <a:r>
              <a:rPr lang="fa-IR" sz="1600" dirty="0">
                <a:latin typeface="+mn-lt"/>
                <a:cs typeface="B Mitra" pitchFamily="2" charset="-78"/>
              </a:rPr>
              <a:t> </a:t>
            </a:r>
            <a:r>
              <a:rPr lang="fa-IR" sz="2000" dirty="0">
                <a:latin typeface="+mn-lt"/>
                <a:cs typeface="B Mitra" pitchFamily="2" charset="-78"/>
              </a:rPr>
              <a:t>با عدد 50 </a:t>
            </a:r>
            <a:r>
              <a:rPr lang="fa-IR" sz="2000" dirty="0" smtClean="0">
                <a:latin typeface="+mn-lt"/>
                <a:cs typeface="B Mitra" pitchFamily="2" charset="-78"/>
              </a:rPr>
              <a:t>با</a:t>
            </a:r>
            <a:r>
              <a:rPr lang="fa-IR" sz="2000" dirty="0">
                <a:latin typeface="+mn-lt"/>
                <a:cs typeface="B Mitra" pitchFamily="2" charset="-78"/>
              </a:rPr>
              <a:t>ر</a:t>
            </a:r>
            <a:r>
              <a:rPr lang="fa-IR" sz="2000" dirty="0" smtClean="0">
                <a:latin typeface="+mn-lt"/>
                <a:cs typeface="B Mitra" pitchFamily="2" charset="-78"/>
              </a:rPr>
              <a:t>گذاری </a:t>
            </a:r>
            <a:r>
              <a:rPr lang="fa-IR" sz="2000" dirty="0">
                <a:latin typeface="+mn-lt"/>
                <a:cs typeface="B Mitra" pitchFamily="2" charset="-78"/>
              </a:rPr>
              <a:t>شده است. </a:t>
            </a:r>
          </a:p>
        </p:txBody>
      </p:sp>
      <p:sp>
        <p:nvSpPr>
          <p:cNvPr id="64518"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68D040B-7FC0-4BEC-A5A4-757C7114B639}" type="slidenum">
              <a:rPr lang="fa-IR"/>
              <a:pPr fontAlgn="base">
                <a:spcBef>
                  <a:spcPct val="0"/>
                </a:spcBef>
                <a:spcAft>
                  <a:spcPct val="0"/>
                </a:spcAft>
                <a:defRPr/>
              </a:pPr>
              <a:t>42</a:t>
            </a:fld>
            <a:endParaRPr lang="fa-IR"/>
          </a:p>
        </p:txBody>
      </p:sp>
      <p:sp>
        <p:nvSpPr>
          <p:cNvPr id="6451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64520" name="Content Placeholder 1"/>
          <p:cNvSpPr txBox="1">
            <a:spLocks/>
          </p:cNvSpPr>
          <p:nvPr/>
        </p:nvSpPr>
        <p:spPr bwMode="auto">
          <a:xfrm>
            <a:off x="838200" y="3028682"/>
            <a:ext cx="4800600" cy="40386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#include &lt;mega32.h&gt;</a:t>
            </a: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interrupt [TIM0_OVF] void timer0_ovf_isr(void)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fa-IR" sz="1200" b="1" dirty="0">
                <a:latin typeface="Courier New" pitchFamily="49" charset="0"/>
                <a:ea typeface="B Mitra"/>
                <a:cs typeface="B Mitra"/>
              </a:rPr>
              <a:t>        وظیفه یک</a:t>
            </a:r>
            <a:endParaRPr lang="en-US" sz="1200" b="1" dirty="0">
              <a:latin typeface="Courier New" pitchFamily="49" charset="0"/>
              <a:ea typeface="B Mitra"/>
              <a:cs typeface="B Mitra"/>
            </a:endParaRP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interrupt [TIM0_COMP] void timer0_comp_isr(void)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fa-IR" sz="1200" b="1" dirty="0">
                <a:latin typeface="Courier New" pitchFamily="49" charset="0"/>
                <a:ea typeface="B Mitra"/>
                <a:cs typeface="B Mitra"/>
              </a:rPr>
              <a:t>        وظیفه دو</a:t>
            </a:r>
            <a:endParaRPr lang="en-US" sz="1200" b="1" dirty="0">
              <a:latin typeface="Courier New" pitchFamily="49" charset="0"/>
              <a:ea typeface="B Mitra"/>
              <a:cs typeface="B Mitra"/>
            </a:endParaRP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smtClean="0">
                <a:latin typeface="Courier New" pitchFamily="49" charset="0"/>
                <a:cs typeface="Courier New" pitchFamily="49" charset="0"/>
              </a:rPr>
              <a:t>void main(void</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while (1) {};</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400" b="1" dirty="0">
              <a:latin typeface="Courier New" pitchFamily="49" charset="0"/>
              <a:cs typeface="Courier New" pitchFamily="49" charset="0"/>
            </a:endParaRPr>
          </a:p>
          <a:p>
            <a:pPr algn="just" rtl="0">
              <a:buClr>
                <a:schemeClr val="accent1"/>
              </a:buClr>
              <a:buSzPct val="76000"/>
            </a:pPr>
            <a:endParaRPr lang="en-US" sz="1400" b="1" dirty="0">
              <a:latin typeface="Courier New" pitchFamily="49" charset="0"/>
              <a:cs typeface="Courier New" pitchFamily="49" charset="0"/>
            </a:endParaRPr>
          </a:p>
          <a:p>
            <a:pPr algn="just" rtl="0">
              <a:buClr>
                <a:schemeClr val="accent1"/>
              </a:buClr>
              <a:buSzPct val="76000"/>
            </a:pPr>
            <a:endParaRPr lang="fa-IR" sz="1400" b="1" dirty="0">
              <a:latin typeface="Courier New" pitchFamily="49" charset="0"/>
              <a:cs typeface="Courier New" pitchFamily="49" charset="0"/>
            </a:endParaRPr>
          </a:p>
        </p:txBody>
      </p:sp>
      <p:sp>
        <p:nvSpPr>
          <p:cNvPr id="64521" name="Content Placeholder 1"/>
          <p:cNvSpPr txBox="1">
            <a:spLocks/>
          </p:cNvSpPr>
          <p:nvPr/>
        </p:nvSpPr>
        <p:spPr bwMode="auto">
          <a:xfrm>
            <a:off x="6858000" y="3048000"/>
            <a:ext cx="1828800" cy="17526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TCNT0 = 60;</a:t>
            </a:r>
          </a:p>
          <a:p>
            <a:pPr algn="just" rtl="0">
              <a:buClr>
                <a:schemeClr val="accent1"/>
              </a:buClr>
              <a:buSzPct val="76000"/>
            </a:pPr>
            <a:r>
              <a:rPr lang="en-US" sz="1200" b="1" dirty="0">
                <a:latin typeface="Courier New" pitchFamily="49" charset="0"/>
                <a:cs typeface="Courier New" pitchFamily="49" charset="0"/>
              </a:rPr>
              <a:t>    OCR0 = 50;</a:t>
            </a:r>
          </a:p>
          <a:p>
            <a:pPr algn="just" rtl="0">
              <a:buClr>
                <a:schemeClr val="accent1"/>
              </a:buClr>
              <a:buSzPct val="76000"/>
            </a:pPr>
            <a:r>
              <a:rPr lang="en-US" sz="1200" b="1" dirty="0">
                <a:latin typeface="Courier New" pitchFamily="49" charset="0"/>
                <a:cs typeface="Courier New" pitchFamily="49" charset="0"/>
              </a:rPr>
              <a:t>    TCCR0 = 0x02;</a:t>
            </a:r>
          </a:p>
          <a:p>
            <a:pPr algn="just" rtl="0">
              <a:buClr>
                <a:schemeClr val="accent1"/>
              </a:buClr>
              <a:buSzPct val="76000"/>
            </a:pPr>
            <a:r>
              <a:rPr lang="en-US" sz="1200" b="1" dirty="0">
                <a:latin typeface="Courier New" pitchFamily="49" charset="0"/>
                <a:cs typeface="Courier New" pitchFamily="49" charset="0"/>
              </a:rPr>
              <a:t>    TIMSK = 0x03;</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asm</a:t>
            </a:r>
            <a:r>
              <a:rPr lang="en-US" sz="1200" b="1" dirty="0">
                <a:latin typeface="Courier New" pitchFamily="49" charset="0"/>
                <a:cs typeface="Courier New" pitchFamily="49" charset="0"/>
              </a:rPr>
              <a:t>(“</a:t>
            </a:r>
            <a:r>
              <a:rPr lang="en-US" sz="1200" b="1" dirty="0" err="1">
                <a:latin typeface="Courier New" pitchFamily="49" charset="0"/>
                <a:cs typeface="Courier New" pitchFamily="49" charset="0"/>
              </a:rPr>
              <a:t>sei</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400" b="1" dirty="0">
              <a:latin typeface="Courier New" pitchFamily="49" charset="0"/>
              <a:cs typeface="Courier New" pitchFamily="49" charset="0"/>
            </a:endParaRPr>
          </a:p>
          <a:p>
            <a:pPr algn="just" rtl="0">
              <a:buClr>
                <a:schemeClr val="accent1"/>
              </a:buClr>
              <a:buSzPct val="76000"/>
            </a:pPr>
            <a:endParaRPr lang="en-US" sz="1400" b="1" dirty="0">
              <a:latin typeface="Courier New" pitchFamily="49" charset="0"/>
              <a:cs typeface="Courier New" pitchFamily="49" charset="0"/>
            </a:endParaRPr>
          </a:p>
          <a:p>
            <a:pPr algn="just" rtl="0">
              <a:buClr>
                <a:schemeClr val="accent1"/>
              </a:buClr>
              <a:buSzPct val="76000"/>
            </a:pPr>
            <a:endParaRPr lang="fa-IR" sz="1400" b="1" dirty="0">
              <a:latin typeface="Courier New" pitchFamily="49" charset="0"/>
              <a:cs typeface="Courier New" pitchFamily="49" charset="0"/>
            </a:endParaRPr>
          </a:p>
        </p:txBody>
      </p:sp>
      <p:pic>
        <p:nvPicPr>
          <p:cNvPr id="64522" name="Picture 13" descr="p250-1.jpg"/>
          <p:cNvPicPr>
            <a:picLocks noChangeAspect="1"/>
          </p:cNvPicPr>
          <p:nvPr/>
        </p:nvPicPr>
        <p:blipFill>
          <a:blip r:embed="rId2"/>
          <a:srcRect/>
          <a:stretch>
            <a:fillRect/>
          </a:stretch>
        </p:blipFill>
        <p:spPr bwMode="auto">
          <a:xfrm>
            <a:off x="4141441" y="4690269"/>
            <a:ext cx="4151313" cy="1828800"/>
          </a:xfrm>
          <a:prstGeom prst="rect">
            <a:avLst/>
          </a:prstGeom>
          <a:solidFill>
            <a:schemeClr val="accent2">
              <a:alpha val="0"/>
            </a:schemeClr>
          </a:solid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a:t>
            </a:r>
            <a:r>
              <a:rPr lang="en-US" b="1" dirty="0">
                <a:latin typeface="+mn-lt"/>
                <a:cs typeface="B Mitra" pitchFamily="2" charset="-78"/>
              </a:rPr>
              <a:t>CTC</a:t>
            </a:r>
            <a:r>
              <a:rPr lang="fa-IR" sz="2000" b="1" dirty="0">
                <a:latin typeface="+mn-lt"/>
                <a:cs typeface="B Mitra" pitchFamily="2" charset="-78"/>
              </a:rPr>
              <a:t> در تایمر/کانتر صفر</a:t>
            </a:r>
          </a:p>
        </p:txBody>
      </p:sp>
      <p:sp>
        <p:nvSpPr>
          <p:cNvPr id="65539" name="Content Placeholder 1"/>
          <p:cNvSpPr txBox="1">
            <a:spLocks/>
          </p:cNvSpPr>
          <p:nvPr/>
        </p:nvSpPr>
        <p:spPr bwMode="auto">
          <a:xfrm>
            <a:off x="838200" y="1828800"/>
            <a:ext cx="7848600" cy="50292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اولین نکته در وضعیت جدید این است که مقدار بیتهای </a:t>
            </a:r>
            <a:r>
              <a:rPr lang="en-US" sz="1600" dirty="0">
                <a:latin typeface="Lucida Sans Unicode" pitchFamily="34" charset="0"/>
                <a:ea typeface="B Mitra"/>
                <a:cs typeface="B Mitra"/>
              </a:rPr>
              <a:t>WGM0[1:0]</a:t>
            </a:r>
            <a:r>
              <a:rPr lang="fa-IR" sz="2000" dirty="0">
                <a:latin typeface="Lucida Sans Unicode" pitchFamily="34" charset="0"/>
                <a:ea typeface="B Mitra"/>
                <a:cs typeface="B Mitra"/>
              </a:rPr>
              <a:t> دیگر </a:t>
            </a:r>
            <a:r>
              <a:rPr lang="en-US" sz="1600" dirty="0">
                <a:latin typeface="Lucida Sans Unicode" pitchFamily="34" charset="0"/>
                <a:ea typeface="B Mitra"/>
                <a:cs typeface="B Mitra"/>
              </a:rPr>
              <a:t>00</a:t>
            </a:r>
            <a:r>
              <a:rPr lang="fa-IR" sz="2000" dirty="0">
                <a:latin typeface="Lucida Sans Unicode" pitchFamily="34" charset="0"/>
                <a:ea typeface="B Mitra"/>
                <a:cs typeface="B Mitra"/>
              </a:rPr>
              <a:t> نبوده و با توجه به جدول مربوطه برابر </a:t>
            </a:r>
            <a:r>
              <a:rPr lang="en-US" sz="1600" dirty="0">
                <a:latin typeface="Lucida Sans Unicode" pitchFamily="34" charset="0"/>
                <a:ea typeface="B Mitra"/>
                <a:cs typeface="B Mitra"/>
              </a:rPr>
              <a:t>01</a:t>
            </a:r>
            <a:r>
              <a:rPr lang="fa-IR" sz="2000" dirty="0">
                <a:latin typeface="Lucida Sans Unicode" pitchFamily="34" charset="0"/>
                <a:ea typeface="B Mitra"/>
                <a:cs typeface="B Mitra"/>
              </a:rPr>
              <a:t> است.  (اسلاید شماره 20)</a:t>
            </a:r>
          </a:p>
          <a:p>
            <a:pPr indent="457200" algn="just">
              <a:lnSpc>
                <a:spcPct val="150000"/>
              </a:lnSpc>
              <a:buClr>
                <a:schemeClr val="accent1"/>
              </a:buClr>
              <a:buSzPct val="76000"/>
            </a:pPr>
            <a:endParaRPr lang="fa-IR" sz="2000" dirty="0">
              <a:latin typeface="Lucida Sans Unicode" pitchFamily="34" charset="0"/>
              <a:ea typeface="B Mitra"/>
              <a:cs typeface="B Mitra"/>
            </a:endParaRPr>
          </a:p>
          <a:p>
            <a:pPr indent="457200" algn="just">
              <a:lnSpc>
                <a:spcPct val="150000"/>
              </a:lnSpc>
              <a:buClr>
                <a:schemeClr val="accent1"/>
              </a:buClr>
              <a:buSzPct val="76000"/>
            </a:pPr>
            <a:endParaRPr lang="fa-IR" sz="2000" dirty="0">
              <a:latin typeface="Lucida Sans Unicode" pitchFamily="34" charset="0"/>
              <a:ea typeface="B Mitra"/>
              <a:cs typeface="B Mitra"/>
            </a:endParaRPr>
          </a:p>
          <a:p>
            <a:pPr indent="457200" algn="just">
              <a:lnSpc>
                <a:spcPct val="150000"/>
              </a:lnSpc>
              <a:buClr>
                <a:schemeClr val="accent1"/>
              </a:buClr>
              <a:buSzPct val="76000"/>
            </a:pPr>
            <a:endParaRPr lang="fa-IR" sz="2000" dirty="0">
              <a:latin typeface="Lucida Sans Unicode" pitchFamily="34" charset="0"/>
              <a:ea typeface="B Mitra"/>
              <a:cs typeface="B Mitra"/>
            </a:endParaRPr>
          </a:p>
          <a:p>
            <a:pPr indent="457200" algn="just">
              <a:lnSpc>
                <a:spcPct val="150000"/>
              </a:lnSpc>
              <a:buClr>
                <a:schemeClr val="accent1"/>
              </a:buClr>
              <a:buSzPct val="76000"/>
            </a:pPr>
            <a:r>
              <a:rPr lang="fa-IR" sz="2000" dirty="0">
                <a:latin typeface="Lucida Sans Unicode" pitchFamily="34" charset="0"/>
                <a:ea typeface="B Mitra"/>
                <a:cs typeface="B Mitra"/>
              </a:rPr>
              <a:t>اصلی ترین کاربرد </a:t>
            </a:r>
            <a:r>
              <a:rPr lang="en-US" sz="1600" dirty="0">
                <a:latin typeface="Lucida Sans Unicode" pitchFamily="34" charset="0"/>
                <a:ea typeface="B Mitra"/>
                <a:cs typeface="B Mitra"/>
              </a:rPr>
              <a:t>CTC</a:t>
            </a:r>
            <a:r>
              <a:rPr lang="fa-IR" sz="2000" dirty="0">
                <a:latin typeface="Lucida Sans Unicode" pitchFamily="34" charset="0"/>
                <a:ea typeface="B Mitra"/>
                <a:cs typeface="B Mitra"/>
              </a:rPr>
              <a:t> ایجاد تاخیر و شکل موج به صورت سخت افزاری است. بیاد دارید که در یکی از مثالهای مطرح داده برای ایجاد 100 میکروثانیه تاخیر، ثبات </a:t>
            </a:r>
            <a:r>
              <a:rPr lang="en-US" sz="1600" dirty="0">
                <a:latin typeface="Lucida Sans Unicode" pitchFamily="34" charset="0"/>
                <a:ea typeface="B Mitra"/>
                <a:cs typeface="B Mitra"/>
              </a:rPr>
              <a:t>TCNT0</a:t>
            </a:r>
            <a:r>
              <a:rPr lang="fa-IR" sz="2000" dirty="0">
                <a:latin typeface="Lucida Sans Unicode" pitchFamily="34" charset="0"/>
                <a:ea typeface="B Mitra"/>
                <a:cs typeface="B Mitra"/>
              </a:rPr>
              <a:t> را با عدد 156 بارگذاری نمودیم، بدین ترتیب رشته شمارش این ثبات، محدود به عدد 156 تا 255 شد. حال سوال این است که آیا میتوان به جای مقدار اولیه دادن به شمارنده، رشته شمارش آن را از انتها محدود نمود؟</a:t>
            </a:r>
          </a:p>
        </p:txBody>
      </p:sp>
      <p:sp>
        <p:nvSpPr>
          <p:cNvPr id="65540"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2DF9B23-B083-4773-B9A5-6C6B8A3811AD}" type="slidenum">
              <a:rPr lang="fa-IR"/>
              <a:pPr fontAlgn="base">
                <a:spcBef>
                  <a:spcPct val="0"/>
                </a:spcBef>
                <a:spcAft>
                  <a:spcPct val="0"/>
                </a:spcAft>
                <a:defRPr/>
              </a:pPr>
              <a:t>43</a:t>
            </a:fld>
            <a:endParaRPr lang="fa-IR"/>
          </a:p>
        </p:txBody>
      </p:sp>
      <p:sp>
        <p:nvSpPr>
          <p:cNvPr id="6554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65542" name="Picture 9" descr="p250-2.jpg"/>
          <p:cNvPicPr>
            <a:picLocks noChangeAspect="1"/>
          </p:cNvPicPr>
          <p:nvPr/>
        </p:nvPicPr>
        <p:blipFill>
          <a:blip r:embed="rId2"/>
          <a:srcRect/>
          <a:stretch>
            <a:fillRect/>
          </a:stretch>
        </p:blipFill>
        <p:spPr bwMode="auto">
          <a:xfrm>
            <a:off x="990600" y="3079750"/>
            <a:ext cx="7212013" cy="1096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a:t>
            </a:r>
            <a:r>
              <a:rPr lang="en-US" b="1" dirty="0">
                <a:latin typeface="+mn-lt"/>
                <a:cs typeface="B Mitra" pitchFamily="2" charset="-78"/>
              </a:rPr>
              <a:t>CTC</a:t>
            </a:r>
            <a:r>
              <a:rPr lang="fa-IR" sz="2000" b="1" dirty="0">
                <a:latin typeface="+mn-lt"/>
                <a:cs typeface="B Mitra" pitchFamily="2" charset="-78"/>
              </a:rPr>
              <a:t> در تایمر/کانتر صفر</a:t>
            </a:r>
          </a:p>
        </p:txBody>
      </p:sp>
      <p:sp>
        <p:nvSpPr>
          <p:cNvPr id="66563" name="Content Placeholder 1"/>
          <p:cNvSpPr txBox="1">
            <a:spLocks/>
          </p:cNvSpPr>
          <p:nvPr/>
        </p:nvSpPr>
        <p:spPr bwMode="auto">
          <a:xfrm>
            <a:off x="838200" y="1828800"/>
            <a:ext cx="7848600" cy="2895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قبل از پاسخ به این سوال سه واژه کلید که در ادامه مکرراَ از آنها استفاده خواهیم کرد را تعریف میکنیم:</a:t>
            </a:r>
          </a:p>
          <a:p>
            <a:pPr indent="457200" algn="just">
              <a:lnSpc>
                <a:spcPct val="150000"/>
              </a:lnSpc>
              <a:buClr>
                <a:schemeClr val="accent1"/>
              </a:buClr>
              <a:buSzPct val="76000"/>
              <a:buFont typeface="Wingdings" pitchFamily="2" charset="2"/>
              <a:buChar char="§"/>
            </a:pPr>
            <a:r>
              <a:rPr lang="en-US" sz="1600" dirty="0">
                <a:latin typeface="Lucida Sans Unicode" pitchFamily="34" charset="0"/>
                <a:ea typeface="B Mitra"/>
                <a:cs typeface="B Mitra"/>
              </a:rPr>
              <a:t>BOTTOM</a:t>
            </a:r>
            <a:r>
              <a:rPr lang="fa-IR" sz="2000" dirty="0">
                <a:latin typeface="Lucida Sans Unicode" pitchFamily="34" charset="0"/>
                <a:ea typeface="B Mitra"/>
                <a:cs typeface="B Mitra"/>
              </a:rPr>
              <a:t>: شمارنده زمانی که </a:t>
            </a:r>
            <a:r>
              <a:rPr lang="en-US" sz="1600" dirty="0">
                <a:latin typeface="Lucida Sans Unicode" pitchFamily="34" charset="0"/>
                <a:ea typeface="B Mitra"/>
                <a:cs typeface="B Mitra"/>
              </a:rPr>
              <a:t>0x00</a:t>
            </a:r>
            <a:r>
              <a:rPr lang="fa-IR" sz="2000" dirty="0">
                <a:latin typeface="Lucida Sans Unicode" pitchFamily="34" charset="0"/>
                <a:ea typeface="B Mitra"/>
                <a:cs typeface="B Mitra"/>
              </a:rPr>
              <a:t> شود به </a:t>
            </a:r>
            <a:r>
              <a:rPr lang="en-US" sz="1600" dirty="0">
                <a:latin typeface="Lucida Sans Unicode" pitchFamily="34" charset="0"/>
                <a:ea typeface="B Mitra"/>
                <a:cs typeface="B Mitra"/>
              </a:rPr>
              <a:t>BOTTOM</a:t>
            </a:r>
            <a:r>
              <a:rPr lang="fa-IR" sz="2000" dirty="0">
                <a:latin typeface="Lucida Sans Unicode" pitchFamily="34" charset="0"/>
                <a:ea typeface="B Mitra"/>
                <a:cs typeface="B Mitra"/>
              </a:rPr>
              <a:t> رسیده است.</a:t>
            </a:r>
          </a:p>
          <a:p>
            <a:pPr indent="457200" algn="just">
              <a:lnSpc>
                <a:spcPct val="150000"/>
              </a:lnSpc>
              <a:buClr>
                <a:schemeClr val="accent1"/>
              </a:buClr>
              <a:buSzPct val="76000"/>
              <a:buFont typeface="Wingdings" pitchFamily="2" charset="2"/>
              <a:buChar char="§"/>
            </a:pPr>
            <a:r>
              <a:rPr lang="en-US" sz="1600" dirty="0">
                <a:latin typeface="Lucida Sans Unicode" pitchFamily="34" charset="0"/>
                <a:ea typeface="B Mitra"/>
                <a:cs typeface="B Mitra"/>
              </a:rPr>
              <a:t>MAX</a:t>
            </a:r>
            <a:r>
              <a:rPr lang="fa-IR" sz="2000" dirty="0">
                <a:latin typeface="Lucida Sans Unicode" pitchFamily="34" charset="0"/>
                <a:ea typeface="B Mitra"/>
                <a:cs typeface="B Mitra"/>
              </a:rPr>
              <a:t>: شمارنده زمانی که </a:t>
            </a:r>
            <a:r>
              <a:rPr lang="en-US" sz="1600" dirty="0">
                <a:latin typeface="Lucida Sans Unicode" pitchFamily="34" charset="0"/>
                <a:ea typeface="B Mitra"/>
                <a:cs typeface="B Mitra"/>
              </a:rPr>
              <a:t>0xFF</a:t>
            </a:r>
            <a:r>
              <a:rPr lang="fa-IR" sz="2000" dirty="0">
                <a:latin typeface="Lucida Sans Unicode" pitchFamily="34" charset="0"/>
                <a:ea typeface="B Mitra"/>
                <a:cs typeface="B Mitra"/>
              </a:rPr>
              <a:t> (یا 255 دسیمال) شود به </a:t>
            </a:r>
            <a:r>
              <a:rPr lang="en-US" sz="1600" dirty="0">
                <a:latin typeface="Lucida Sans Unicode" pitchFamily="34" charset="0"/>
                <a:ea typeface="B Mitra"/>
                <a:cs typeface="B Mitra"/>
              </a:rPr>
              <a:t>MAX</a:t>
            </a:r>
            <a:r>
              <a:rPr lang="fa-IR" sz="2000" dirty="0">
                <a:latin typeface="Lucida Sans Unicode" pitchFamily="34" charset="0"/>
                <a:ea typeface="B Mitra"/>
                <a:cs typeface="B Mitra"/>
              </a:rPr>
              <a:t> رسیده است.</a:t>
            </a:r>
          </a:p>
          <a:p>
            <a:pPr indent="457200" algn="just">
              <a:lnSpc>
                <a:spcPct val="150000"/>
              </a:lnSpc>
              <a:buClr>
                <a:schemeClr val="accent1"/>
              </a:buClr>
              <a:buSzPct val="76000"/>
              <a:buFont typeface="Wingdings" pitchFamily="2" charset="2"/>
              <a:buChar char="§"/>
            </a:pPr>
            <a:r>
              <a:rPr lang="en-US" sz="1600" dirty="0">
                <a:latin typeface="Lucida Sans Unicode" pitchFamily="34" charset="0"/>
                <a:ea typeface="B Mitra"/>
                <a:cs typeface="B Mitra"/>
              </a:rPr>
              <a:t>TOP</a:t>
            </a:r>
            <a:r>
              <a:rPr lang="fa-IR" sz="2000" dirty="0">
                <a:latin typeface="Lucida Sans Unicode" pitchFamily="34" charset="0"/>
                <a:ea typeface="B Mitra"/>
                <a:cs typeface="B Mitra"/>
              </a:rPr>
              <a:t>: شمارنده زمانی به </a:t>
            </a:r>
            <a:r>
              <a:rPr lang="en-US" sz="1600" dirty="0">
                <a:latin typeface="Lucida Sans Unicode" pitchFamily="34" charset="0"/>
                <a:ea typeface="B Mitra"/>
                <a:cs typeface="B Mitra"/>
              </a:rPr>
              <a:t>TOP</a:t>
            </a:r>
            <a:r>
              <a:rPr lang="fa-IR" sz="2000" dirty="0">
                <a:latin typeface="Lucida Sans Unicode" pitchFamily="34" charset="0"/>
                <a:ea typeface="B Mitra"/>
                <a:cs typeface="B Mitra"/>
              </a:rPr>
              <a:t> میرسد که برابر با بالاترین مقدار در رشته شمارش خود باشد. این مقدار بستگی به وضعیت کاری تایمر/کانتر دارد.</a:t>
            </a:r>
          </a:p>
        </p:txBody>
      </p:sp>
      <p:sp>
        <p:nvSpPr>
          <p:cNvPr id="66564"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A94EC48-1BD4-4661-8303-5BB953716917}" type="slidenum">
              <a:rPr lang="fa-IR"/>
              <a:pPr fontAlgn="base">
                <a:spcBef>
                  <a:spcPct val="0"/>
                </a:spcBef>
                <a:spcAft>
                  <a:spcPct val="0"/>
                </a:spcAft>
                <a:defRPr/>
              </a:pPr>
              <a:t>44</a:t>
            </a:fld>
            <a:endParaRPr lang="fa-IR"/>
          </a:p>
        </p:txBody>
      </p:sp>
      <p:sp>
        <p:nvSpPr>
          <p:cNvPr id="6656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a:t>
            </a:r>
            <a:r>
              <a:rPr lang="en-US" b="1" dirty="0">
                <a:latin typeface="+mn-lt"/>
                <a:cs typeface="B Mitra" pitchFamily="2" charset="-78"/>
              </a:rPr>
              <a:t>CTC</a:t>
            </a:r>
            <a:r>
              <a:rPr lang="fa-IR" sz="2000" b="1" dirty="0">
                <a:latin typeface="+mn-lt"/>
                <a:cs typeface="B Mitra" pitchFamily="2" charset="-78"/>
              </a:rPr>
              <a:t> در تایمر/کانتر صفر</a:t>
            </a:r>
          </a:p>
        </p:txBody>
      </p:sp>
      <p:sp>
        <p:nvSpPr>
          <p:cNvPr id="67587" name="Content Placeholder 1"/>
          <p:cNvSpPr txBox="1">
            <a:spLocks/>
          </p:cNvSpPr>
          <p:nvPr/>
        </p:nvSpPr>
        <p:spPr bwMode="auto">
          <a:xfrm>
            <a:off x="5181600" y="1828800"/>
            <a:ext cx="3505200" cy="10668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حال پاسخ سوال مطرح شده را به این ترتیب میدهیم:</a:t>
            </a:r>
          </a:p>
        </p:txBody>
      </p:sp>
      <p:sp>
        <p:nvSpPr>
          <p:cNvPr id="67588"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F9FCD46-7015-4A61-BC36-8790298EE144}" type="slidenum">
              <a:rPr lang="fa-IR"/>
              <a:pPr fontAlgn="base">
                <a:spcBef>
                  <a:spcPct val="0"/>
                </a:spcBef>
                <a:spcAft>
                  <a:spcPct val="0"/>
                </a:spcAft>
                <a:defRPr/>
              </a:pPr>
              <a:t>45</a:t>
            </a:fld>
            <a:endParaRPr lang="fa-IR"/>
          </a:p>
        </p:txBody>
      </p:sp>
      <p:sp>
        <p:nvSpPr>
          <p:cNvPr id="6758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67590" name="Picture 7" descr="p251.jpg"/>
          <p:cNvPicPr>
            <a:picLocks noChangeAspect="1"/>
          </p:cNvPicPr>
          <p:nvPr/>
        </p:nvPicPr>
        <p:blipFill>
          <a:blip r:embed="rId2"/>
          <a:srcRect/>
          <a:stretch>
            <a:fillRect/>
          </a:stretch>
        </p:blipFill>
        <p:spPr bwMode="auto">
          <a:xfrm>
            <a:off x="838200" y="1905000"/>
            <a:ext cx="4359275" cy="1646238"/>
          </a:xfrm>
          <a:prstGeom prst="rect">
            <a:avLst/>
          </a:prstGeom>
          <a:noFill/>
          <a:ln w="9525">
            <a:noFill/>
            <a:miter lim="800000"/>
            <a:headEnd/>
            <a:tailEnd/>
          </a:ln>
        </p:spPr>
      </p:pic>
      <p:sp>
        <p:nvSpPr>
          <p:cNvPr id="10" name="Content Placeholder 1"/>
          <p:cNvSpPr txBox="1">
            <a:spLocks/>
          </p:cNvSpPr>
          <p:nvPr/>
        </p:nvSpPr>
        <p:spPr>
          <a:xfrm>
            <a:off x="1219200" y="3581400"/>
            <a:ext cx="7239000" cy="2819400"/>
          </a:xfrm>
          <a:prstGeom prst="rect">
            <a:avLst/>
          </a:prstGeom>
          <a:noFill/>
        </p:spPr>
        <p:txBody>
          <a:bodyPr>
            <a:normAutofit lnSpcReduction="10000"/>
          </a:bodyPr>
          <a:lstStyle/>
          <a:p>
            <a:pPr indent="457200"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در وضعیت </a:t>
            </a:r>
            <a:r>
              <a:rPr lang="en-US" sz="1600" dirty="0">
                <a:latin typeface="+mn-lt"/>
                <a:cs typeface="B Mitra" pitchFamily="2" charset="-78"/>
              </a:rPr>
              <a:t>CTC</a:t>
            </a:r>
            <a:r>
              <a:rPr lang="fa-IR" sz="2000" dirty="0">
                <a:latin typeface="+mn-lt"/>
                <a:cs typeface="B Mitra" pitchFamily="2" charset="-78"/>
              </a:rPr>
              <a:t> میتوان </a:t>
            </a:r>
            <a:r>
              <a:rPr lang="en-US" sz="1600" dirty="0">
                <a:latin typeface="+mn-lt"/>
                <a:cs typeface="B Mitra" pitchFamily="2" charset="-78"/>
              </a:rPr>
              <a:t>TOP</a:t>
            </a:r>
            <a:r>
              <a:rPr lang="fa-IR" sz="2000" dirty="0">
                <a:latin typeface="+mn-lt"/>
                <a:cs typeface="B Mitra" pitchFamily="2" charset="-78"/>
              </a:rPr>
              <a:t> شمارنده را به یک عدد دلخواه کوچکتر از 256 تغییر داد. همانطور که میدانید در وضعیت نرمال، </a:t>
            </a:r>
            <a:r>
              <a:rPr lang="en-US" sz="1600" dirty="0">
                <a:latin typeface="+mn-lt"/>
                <a:cs typeface="B Mitra" pitchFamily="2" charset="-78"/>
              </a:rPr>
              <a:t>TOP</a:t>
            </a:r>
            <a:r>
              <a:rPr lang="fa-IR" sz="2000" dirty="0">
                <a:latin typeface="+mn-lt"/>
                <a:cs typeface="B Mitra" pitchFamily="2" charset="-78"/>
              </a:rPr>
              <a:t> تایمر عدد 255 بود و این عدد بالاترین مقدار در رشته شمارش ثبات </a:t>
            </a:r>
            <a:r>
              <a:rPr lang="en-US" sz="1600" dirty="0">
                <a:latin typeface="+mn-lt"/>
                <a:cs typeface="B Mitra" pitchFamily="2" charset="-78"/>
              </a:rPr>
              <a:t>TCNT</a:t>
            </a:r>
            <a:r>
              <a:rPr lang="fa-IR" sz="2000" dirty="0">
                <a:latin typeface="+mn-lt"/>
                <a:cs typeface="B Mitra" pitchFamily="2" charset="-78"/>
              </a:rPr>
              <a:t> است. اکنون با این مفهوم آشنا میشوید که در وضعیت </a:t>
            </a:r>
            <a:r>
              <a:rPr lang="en-US" sz="1600" dirty="0">
                <a:latin typeface="+mn-lt"/>
                <a:cs typeface="B Mitra" pitchFamily="2" charset="-78"/>
              </a:rPr>
              <a:t>CTC</a:t>
            </a:r>
            <a:r>
              <a:rPr lang="fa-IR" sz="2000" dirty="0">
                <a:latin typeface="+mn-lt"/>
                <a:cs typeface="B Mitra" pitchFamily="2" charset="-78"/>
              </a:rPr>
              <a:t> مقدار </a:t>
            </a:r>
            <a:r>
              <a:rPr lang="en-US" sz="1600" dirty="0">
                <a:latin typeface="+mn-lt"/>
                <a:cs typeface="B Mitra" pitchFamily="2" charset="-78"/>
              </a:rPr>
              <a:t>TOP</a:t>
            </a:r>
            <a:r>
              <a:rPr lang="fa-IR" sz="2000" dirty="0">
                <a:latin typeface="+mn-lt"/>
                <a:cs typeface="B Mitra" pitchFamily="2" charset="-78"/>
              </a:rPr>
              <a:t> آن عددی است که در ثبات </a:t>
            </a:r>
            <a:r>
              <a:rPr lang="en-US" sz="1600" dirty="0">
                <a:latin typeface="+mn-lt"/>
                <a:cs typeface="B Mitra" pitchFamily="2" charset="-78"/>
              </a:rPr>
              <a:t>OCR0</a:t>
            </a:r>
            <a:r>
              <a:rPr lang="fa-IR" sz="2000" dirty="0">
                <a:latin typeface="+mn-lt"/>
                <a:cs typeface="B Mitra" pitchFamily="2" charset="-78"/>
              </a:rPr>
              <a:t> بارگذاری شده است.  به بیان دیگر، بر خلاف وضعیت نرمال، شمارنده پس از تطبیق مقایسه از عدد </a:t>
            </a:r>
            <a:r>
              <a:rPr lang="en-US" sz="1600" dirty="0">
                <a:latin typeface="+mn-lt"/>
                <a:cs typeface="B Mitra" pitchFamily="2" charset="-78"/>
              </a:rPr>
              <a:t>OCR0</a:t>
            </a:r>
            <a:r>
              <a:rPr lang="fa-IR" sz="2000" dirty="0">
                <a:latin typeface="+mn-lt"/>
                <a:cs typeface="B Mitra" pitchFamily="2" charset="-78"/>
              </a:rPr>
              <a:t> عبور نمیکند بلکه در همان لحظه مقدار شمارنده صفر میشود.</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92500"/>
          </a:bodyPr>
          <a:lstStyle/>
          <a:p>
            <a:pPr fontAlgn="auto">
              <a:spcBef>
                <a:spcPts val="0"/>
              </a:spcBef>
              <a:spcAft>
                <a:spcPts val="0"/>
              </a:spcAft>
              <a:buClr>
                <a:schemeClr val="accent1"/>
              </a:buClr>
              <a:buSzPct val="68000"/>
              <a:defRPr/>
            </a:pPr>
            <a:r>
              <a:rPr lang="fa-IR" sz="2000" b="1" dirty="0">
                <a:latin typeface="+mn-lt"/>
                <a:cs typeface="B Mitra" pitchFamily="2" charset="-78"/>
              </a:rPr>
              <a:t>شمارنده را در وضعیت </a:t>
            </a:r>
            <a:r>
              <a:rPr lang="en-US" sz="2000" b="1" dirty="0">
                <a:latin typeface="+mn-lt"/>
                <a:cs typeface="B Mitra" pitchFamily="2" charset="-78"/>
              </a:rPr>
              <a:t>CTC</a:t>
            </a:r>
            <a:r>
              <a:rPr lang="fa-IR" sz="2000" b="1" dirty="0">
                <a:latin typeface="+mn-lt"/>
                <a:cs typeface="B Mitra" pitchFamily="2" charset="-78"/>
              </a:rPr>
              <a:t> به شکلی تنظیم نمایید تا هر 100 میکروثانیه وظیفه انجام شود</a:t>
            </a:r>
          </a:p>
        </p:txBody>
      </p:sp>
      <p:sp>
        <p:nvSpPr>
          <p:cNvPr id="68611"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A6E895C-935B-4656-86FC-8B6C20A17B74}" type="slidenum">
              <a:rPr lang="fa-IR"/>
              <a:pPr fontAlgn="base">
                <a:spcBef>
                  <a:spcPct val="0"/>
                </a:spcBef>
                <a:spcAft>
                  <a:spcPct val="0"/>
                </a:spcAft>
                <a:defRPr/>
              </a:pPr>
              <a:t>46</a:t>
            </a:fld>
            <a:endParaRPr lang="fa-IR"/>
          </a:p>
        </p:txBody>
      </p:sp>
      <p:sp>
        <p:nvSpPr>
          <p:cNvPr id="6861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1" name="Content Placeholder 1"/>
          <p:cNvSpPr txBox="1">
            <a:spLocks/>
          </p:cNvSpPr>
          <p:nvPr/>
        </p:nvSpPr>
        <p:spPr>
          <a:xfrm>
            <a:off x="838200" y="1905000"/>
            <a:ext cx="4800600" cy="3962400"/>
          </a:xfrm>
          <a:prstGeom prst="rect">
            <a:avLst/>
          </a:prstGeom>
          <a:solidFill>
            <a:schemeClr val="accent2">
              <a:lumMod val="20000"/>
              <a:lumOff val="80000"/>
            </a:schemeClr>
          </a:solidFill>
        </p:spPr>
        <p:txBody>
          <a:bodyPr>
            <a:normAutofit/>
          </a:bodyPr>
          <a:lstStyle/>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#include &lt;mega32.h&gt;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endParaRPr lang="en-US" sz="12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Timer 0 output compare interrupt service routine</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interrupt [TIM0_COMP] void timer0_comp_isr(void)</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fa-IR" sz="1200" b="1" dirty="0">
                <a:latin typeface="Courier New" pitchFamily="49" charset="0"/>
                <a:cs typeface="B Mitra" pitchFamily="2" charset="-78"/>
              </a:rPr>
              <a:t>        وظیفه یک</a:t>
            </a:r>
            <a:endParaRPr lang="en-US" sz="1200" b="1" dirty="0">
              <a:latin typeface="Courier New" pitchFamily="49" charset="0"/>
              <a:cs typeface="B Mitra" pitchFamily="2" charset="-78"/>
            </a:endParaRP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Void main(void)</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while (1) {};</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a:t>
            </a:r>
            <a:r>
              <a:rPr lang="en-US" sz="1200" b="1" dirty="0" smtClean="0">
                <a:latin typeface="Courier New" pitchFamily="49" charset="0"/>
                <a:cs typeface="Courier New" pitchFamily="49" charset="0"/>
              </a:rPr>
              <a:t>    OCR0 </a:t>
            </a:r>
            <a:r>
              <a:rPr lang="en-US" sz="1200" b="1" dirty="0">
                <a:latin typeface="Courier New" pitchFamily="49" charset="0"/>
                <a:cs typeface="Courier New" pitchFamily="49" charset="0"/>
              </a:rPr>
              <a:t>= 99</a:t>
            </a:r>
            <a:r>
              <a:rPr lang="en-US" sz="1200" b="1" dirty="0" smtClean="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smtClean="0">
                <a:latin typeface="Courier New" pitchFamily="49" charset="0"/>
                <a:cs typeface="Courier New" pitchFamily="49" charset="0"/>
              </a:rPr>
              <a:t>     TCCR0 = 0b00001010;</a:t>
            </a:r>
            <a:endParaRPr lang="en-US" sz="12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TIMSK = </a:t>
            </a:r>
            <a:r>
              <a:rPr lang="en-US" sz="1200" b="1" dirty="0" smtClean="0">
                <a:latin typeface="Courier New" pitchFamily="49" charset="0"/>
                <a:cs typeface="Courier New" pitchFamily="49" charset="0"/>
              </a:rPr>
              <a:t>0x02;</a:t>
            </a:r>
            <a:endParaRPr lang="en-US" sz="12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asm</a:t>
            </a:r>
            <a:r>
              <a:rPr lang="en-US" sz="1200" b="1" dirty="0">
                <a:latin typeface="Courier New" pitchFamily="49" charset="0"/>
                <a:cs typeface="Courier New" pitchFamily="49" charset="0"/>
              </a:rPr>
              <a:t>(“</a:t>
            </a:r>
            <a:r>
              <a:rPr lang="en-US" sz="1200" b="1" dirty="0" err="1">
                <a:latin typeface="Courier New" pitchFamily="49" charset="0"/>
                <a:cs typeface="Courier New" pitchFamily="49" charset="0"/>
              </a:rPr>
              <a:t>sei</a:t>
            </a: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endParaRPr lang="en-US" sz="12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endParaRPr lang="en-US" sz="14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endParaRPr lang="en-US" sz="14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endParaRPr lang="fa-IR" sz="1400" b="1" dirty="0">
              <a:latin typeface="Courier New" pitchFamily="49" charset="0"/>
              <a:cs typeface="Courier New" pitchFamily="49" charset="0"/>
            </a:endParaRPr>
          </a:p>
        </p:txBody>
      </p:sp>
      <p:sp>
        <p:nvSpPr>
          <p:cNvPr id="68614" name="Content Placeholder 1"/>
          <p:cNvSpPr txBox="1">
            <a:spLocks/>
          </p:cNvSpPr>
          <p:nvPr/>
        </p:nvSpPr>
        <p:spPr bwMode="auto">
          <a:xfrm>
            <a:off x="5638800" y="1828800"/>
            <a:ext cx="3048000" cy="42672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همانطور که مشخص است تایمر/کانتر صفر در وضعیت </a:t>
            </a:r>
            <a:r>
              <a:rPr lang="en-US" dirty="0">
                <a:latin typeface="Lucida Sans Unicode" pitchFamily="34" charset="0"/>
                <a:ea typeface="B Mitra"/>
                <a:cs typeface="B Mitra"/>
              </a:rPr>
              <a:t>CTC</a:t>
            </a:r>
            <a:r>
              <a:rPr lang="fa-IR" sz="2000" dirty="0">
                <a:latin typeface="Lucida Sans Unicode" pitchFamily="34" charset="0"/>
                <a:ea typeface="B Mitra"/>
                <a:cs typeface="B Mitra"/>
              </a:rPr>
              <a:t> با </a:t>
            </a:r>
            <a:r>
              <a:rPr lang="en-US" dirty="0">
                <a:latin typeface="Lucida Sans Unicode" pitchFamily="34" charset="0"/>
                <a:ea typeface="B Mitra"/>
                <a:cs typeface="B Mitra"/>
              </a:rPr>
              <a:t>TOP=99</a:t>
            </a:r>
            <a:r>
              <a:rPr lang="fa-IR" sz="2000" dirty="0">
                <a:latin typeface="Lucida Sans Unicode" pitchFamily="34" charset="0"/>
                <a:ea typeface="B Mitra"/>
                <a:cs typeface="B Mitra"/>
              </a:rPr>
              <a:t> تنظیم شده است. بنابراین رشته شمارش </a:t>
            </a:r>
            <a:r>
              <a:rPr lang="en-US" dirty="0">
                <a:latin typeface="Lucida Sans Unicode" pitchFamily="34" charset="0"/>
                <a:ea typeface="B Mitra"/>
                <a:cs typeface="B Mitra"/>
              </a:rPr>
              <a:t>TCNT0</a:t>
            </a:r>
            <a:r>
              <a:rPr lang="fa-IR" sz="2000" dirty="0">
                <a:latin typeface="Lucida Sans Unicode" pitchFamily="34" charset="0"/>
                <a:ea typeface="B Mitra"/>
                <a:cs typeface="B Mitra"/>
              </a:rPr>
              <a:t> محدود به صفر تا 99 خواهد بود. از آنجایی که وقفه مقایسه تایمر/کانتر صفر فعال شده است، پس از 100 پالس ساعت، </a:t>
            </a:r>
            <a:r>
              <a:rPr lang="en-US" dirty="0">
                <a:latin typeface="Lucida Sans Unicode" pitchFamily="34" charset="0"/>
                <a:ea typeface="B Mitra"/>
                <a:cs typeface="B Mitra"/>
              </a:rPr>
              <a:t>ISR</a:t>
            </a:r>
            <a:r>
              <a:rPr lang="fa-IR" sz="2000" dirty="0">
                <a:latin typeface="Lucida Sans Unicode" pitchFamily="34" charset="0"/>
                <a:ea typeface="B Mitra"/>
                <a:cs typeface="B Mitra"/>
              </a:rPr>
              <a:t> مربوط به آن اجرا شده و در آنجا، وظیفه یک انجام میشود.</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روش تولید شکل موج در وضعیت </a:t>
            </a:r>
            <a:r>
              <a:rPr lang="en-US" sz="2000" b="1" dirty="0">
                <a:latin typeface="+mn-lt"/>
                <a:cs typeface="B Mitra" pitchFamily="2" charset="-78"/>
              </a:rPr>
              <a:t>CTC</a:t>
            </a:r>
            <a:endParaRPr lang="fa-IR" sz="2000" b="1" dirty="0">
              <a:latin typeface="+mn-lt"/>
              <a:cs typeface="B Mitra" pitchFamily="2" charset="-78"/>
            </a:endParaRPr>
          </a:p>
        </p:txBody>
      </p:sp>
      <p:sp>
        <p:nvSpPr>
          <p:cNvPr id="69635"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4FE0BFF-3C73-4C7A-BC01-CA49CD163DAE}" type="slidenum">
              <a:rPr lang="fa-IR"/>
              <a:pPr fontAlgn="base">
                <a:spcBef>
                  <a:spcPct val="0"/>
                </a:spcBef>
                <a:spcAft>
                  <a:spcPct val="0"/>
                </a:spcAft>
                <a:defRPr/>
              </a:pPr>
              <a:t>47</a:t>
            </a:fld>
            <a:endParaRPr lang="fa-IR"/>
          </a:p>
        </p:txBody>
      </p:sp>
      <p:sp>
        <p:nvSpPr>
          <p:cNvPr id="69636"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69637" name="Content Placeholder 1"/>
          <p:cNvSpPr txBox="1">
            <a:spLocks/>
          </p:cNvSpPr>
          <p:nvPr/>
        </p:nvSpPr>
        <p:spPr bwMode="auto">
          <a:xfrm>
            <a:off x="838200" y="1828800"/>
            <a:ext cx="7848600" cy="46482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همانطور که میدانید ایجاد شکل موج با فرکانس و عرض پالس مشخص یکی از موارد پرکاربرد در طراحی سیستمهای میکروکنترلری است. از اینرو تولید کنندگان میکروکنترلرها، امکاناتی را در اختیار کاربر قرار میدهند تا بتوانند به صورت سخت افزاری به انجام این مهم بپردازند. </a:t>
            </a:r>
          </a:p>
          <a:p>
            <a:pPr indent="457200" algn="just">
              <a:lnSpc>
                <a:spcPct val="150000"/>
              </a:lnSpc>
              <a:buClr>
                <a:schemeClr val="accent1"/>
              </a:buClr>
              <a:buSzPct val="76000"/>
            </a:pPr>
            <a:r>
              <a:rPr lang="fa-IR" sz="2000" dirty="0">
                <a:latin typeface="Lucida Sans Unicode" pitchFamily="34" charset="0"/>
                <a:ea typeface="B Mitra"/>
                <a:cs typeface="B Mitra"/>
              </a:rPr>
              <a:t>برای درک اهمیت مثالی را در نظر بگیرید که وظیفه </a:t>
            </a:r>
            <a:r>
              <a:rPr lang="fa-IR" sz="2000" dirty="0" smtClean="0">
                <a:latin typeface="Lucida Sans Unicode" pitchFamily="34" charset="0"/>
                <a:ea typeface="B Mitra"/>
                <a:cs typeface="B Mitra"/>
              </a:rPr>
              <a:t>اصل</a:t>
            </a:r>
            <a:r>
              <a:rPr lang="fa-IR" sz="2000" dirty="0">
                <a:latin typeface="Lucida Sans Unicode" pitchFamily="34" charset="0"/>
                <a:ea typeface="B Mitra"/>
                <a:cs typeface="B Mitra"/>
              </a:rPr>
              <a:t>ی</a:t>
            </a:r>
            <a:r>
              <a:rPr lang="fa-IR" sz="2000" dirty="0" smtClean="0">
                <a:latin typeface="Lucida Sans Unicode" pitchFamily="34" charset="0"/>
                <a:ea typeface="B Mitra"/>
                <a:cs typeface="B Mitra"/>
              </a:rPr>
              <a:t> </a:t>
            </a:r>
            <a:r>
              <a:rPr lang="fa-IR" sz="2000" dirty="0">
                <a:latin typeface="Lucida Sans Unicode" pitchFamily="34" charset="0"/>
                <a:ea typeface="B Mitra"/>
                <a:cs typeface="B Mitra"/>
              </a:rPr>
              <a:t>آن معکوس نمودن یکی از پایه های </a:t>
            </a:r>
            <a:r>
              <a:rPr lang="en-US" sz="1600" dirty="0">
                <a:latin typeface="Lucida Sans Unicode" pitchFamily="34" charset="0"/>
                <a:ea typeface="B Mitra"/>
                <a:cs typeface="B Mitra"/>
              </a:rPr>
              <a:t>I/O</a:t>
            </a:r>
            <a:r>
              <a:rPr lang="fa-IR" sz="2000" dirty="0">
                <a:latin typeface="Lucida Sans Unicode" pitchFamily="34" charset="0"/>
                <a:ea typeface="B Mitra"/>
                <a:cs typeface="B Mitra"/>
              </a:rPr>
              <a:t> بود. در این مثال با هر بار تطبیق مقایسه (پس از گذشت 100 میکروثانیه) آن پایه مورد نظر تغییر وضعیت داده میشد و بدین ترتیب پالسی را با دو تناوب 200 میکروثانیه ایجاد نمودیم. اما اشکال این روش آن است که اینکار زمانی را از پردازنده اشغال میکند. برای حل این مشکل میتوان از واحد تولید شکل موج استفاده نمود.</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6" descr="p252.jpg"/>
          <p:cNvPicPr>
            <a:picLocks noChangeAspect="1"/>
          </p:cNvPicPr>
          <p:nvPr/>
        </p:nvPicPr>
        <p:blipFill>
          <a:blip r:embed="rId3"/>
          <a:srcRect/>
          <a:stretch>
            <a:fillRect/>
          </a:stretch>
        </p:blipFill>
        <p:spPr bwMode="auto">
          <a:xfrm>
            <a:off x="3048000" y="4038600"/>
            <a:ext cx="5583238" cy="2378075"/>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روش تولید شکل موج در وضعیت </a:t>
            </a:r>
            <a:r>
              <a:rPr lang="en-US" sz="2000" b="1" dirty="0">
                <a:latin typeface="+mn-lt"/>
                <a:cs typeface="B Mitra" pitchFamily="2" charset="-78"/>
              </a:rPr>
              <a:t>CTC</a:t>
            </a:r>
            <a:endParaRPr lang="fa-IR" sz="2000" b="1" dirty="0">
              <a:latin typeface="+mn-lt"/>
              <a:cs typeface="B Mitra" pitchFamily="2" charset="-78"/>
            </a:endParaRPr>
          </a:p>
        </p:txBody>
      </p:sp>
      <p:sp>
        <p:nvSpPr>
          <p:cNvPr id="52230"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261F6EA-C098-42B9-8412-FA1BA4F21503}" type="slidenum">
              <a:rPr lang="fa-IR"/>
              <a:pPr fontAlgn="base">
                <a:spcBef>
                  <a:spcPct val="0"/>
                </a:spcBef>
                <a:spcAft>
                  <a:spcPct val="0"/>
                </a:spcAft>
                <a:defRPr/>
              </a:pPr>
              <a:t>48</a:t>
            </a:fld>
            <a:endParaRPr lang="fa-IR"/>
          </a:p>
        </p:txBody>
      </p:sp>
      <p:sp>
        <p:nvSpPr>
          <p:cNvPr id="5223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 name="Content Placeholder 1"/>
          <p:cNvSpPr txBox="1">
            <a:spLocks/>
          </p:cNvSpPr>
          <p:nvPr/>
        </p:nvSpPr>
        <p:spPr>
          <a:xfrm>
            <a:off x="838200" y="1828800"/>
            <a:ext cx="7848600" cy="2362200"/>
          </a:xfrm>
          <a:prstGeom prst="rect">
            <a:avLst/>
          </a:prstGeom>
          <a:noFill/>
        </p:spPr>
        <p:txBody>
          <a:bodyPr>
            <a:normAutofit lnSpcReduction="10000"/>
          </a:bodyPr>
          <a:lstStyle/>
          <a:p>
            <a:pPr indent="457200"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میدانید که در لحظه تطبیق مقایسه فلگ </a:t>
            </a:r>
            <a:r>
              <a:rPr lang="en-US" sz="1600" dirty="0">
                <a:latin typeface="+mn-lt"/>
                <a:cs typeface="B Mitra" pitchFamily="2" charset="-78"/>
              </a:rPr>
              <a:t>OCF0</a:t>
            </a:r>
            <a:r>
              <a:rPr lang="fa-IR" sz="2000" dirty="0">
                <a:latin typeface="+mn-lt"/>
                <a:cs typeface="B Mitra" pitchFamily="2" charset="-78"/>
              </a:rPr>
              <a:t> یک </a:t>
            </a:r>
            <a:r>
              <a:rPr lang="fa-IR" sz="2000" dirty="0" smtClean="0">
                <a:latin typeface="+mn-lt"/>
                <a:cs typeface="B Mitra" pitchFamily="2" charset="-78"/>
              </a:rPr>
              <a:t>میشود و </a:t>
            </a:r>
            <a:r>
              <a:rPr lang="fa-IR" sz="2000" dirty="0">
                <a:latin typeface="+mn-lt"/>
                <a:cs typeface="B Mitra" pitchFamily="2" charset="-78"/>
              </a:rPr>
              <a:t>امکان درخواست وقفه نیز وجود دارد. یک شدن این فلگ به صورت داخلی فرمانی را برای واحد تولید شکل موج صادر کرده و آن واحد نیز </a:t>
            </a:r>
            <a:r>
              <a:rPr lang="fa-IR" sz="2000" dirty="0" smtClean="0">
                <a:latin typeface="+mn-lt"/>
                <a:cs typeface="B Mitra" pitchFamily="2" charset="-78"/>
              </a:rPr>
              <a:t>با</a:t>
            </a:r>
            <a:r>
              <a:rPr lang="en-US" sz="2000" dirty="0" smtClean="0">
                <a:latin typeface="+mn-lt"/>
                <a:cs typeface="B Mitra" pitchFamily="2" charset="-78"/>
              </a:rPr>
              <a:t> </a:t>
            </a:r>
            <a:r>
              <a:rPr lang="fa-IR" sz="2000" dirty="0" smtClean="0">
                <a:latin typeface="+mn-lt"/>
                <a:cs typeface="B Mitra" pitchFamily="2" charset="-78"/>
              </a:rPr>
              <a:t>توجه </a:t>
            </a:r>
            <a:r>
              <a:rPr lang="fa-IR" sz="2000" dirty="0">
                <a:latin typeface="+mn-lt"/>
                <a:cs typeface="B Mitra" pitchFamily="2" charset="-78"/>
              </a:rPr>
              <a:t>به وضعیت بیتهای </a:t>
            </a:r>
            <a:r>
              <a:rPr lang="en-US" sz="1600" dirty="0">
                <a:latin typeface="+mn-lt"/>
                <a:cs typeface="B Mitra" pitchFamily="2" charset="-78"/>
              </a:rPr>
              <a:t>COM0[1:0]</a:t>
            </a:r>
            <a:r>
              <a:rPr lang="fa-IR" sz="2000" dirty="0">
                <a:latin typeface="+mn-lt"/>
                <a:cs typeface="B Mitra" pitchFamily="2" charset="-78"/>
              </a:rPr>
              <a:t> پایه </a:t>
            </a:r>
            <a:r>
              <a:rPr lang="en-US" sz="1600" dirty="0">
                <a:latin typeface="+mn-lt"/>
                <a:cs typeface="B Mitra" pitchFamily="2" charset="-78"/>
              </a:rPr>
              <a:t>OC0</a:t>
            </a:r>
            <a:r>
              <a:rPr lang="fa-IR" sz="2000" dirty="0">
                <a:latin typeface="+mn-lt"/>
                <a:cs typeface="B Mitra" pitchFamily="2" charset="-78"/>
              </a:rPr>
              <a:t> را تغییر میدهد. مزیت مهم این روش آن است که تمام عملیات لازم برای تولید شکل موج به صورت خودکار انجام میشود و برنامه درگیر آن نمیگردد و </a:t>
            </a:r>
            <a:r>
              <a:rPr lang="fa-IR" sz="2000" dirty="0" smtClean="0">
                <a:latin typeface="+mn-lt"/>
                <a:cs typeface="B Mitra" pitchFamily="2" charset="-78"/>
              </a:rPr>
              <a:t>اشک</a:t>
            </a:r>
            <a:r>
              <a:rPr lang="fa-IR" sz="2000" dirty="0">
                <a:latin typeface="+mn-lt"/>
                <a:cs typeface="B Mitra" pitchFamily="2" charset="-78"/>
              </a:rPr>
              <a:t>ا</a:t>
            </a:r>
            <a:r>
              <a:rPr lang="fa-IR" sz="2000" dirty="0" smtClean="0">
                <a:latin typeface="+mn-lt"/>
                <a:cs typeface="B Mitra" pitchFamily="2" charset="-78"/>
              </a:rPr>
              <a:t>ل </a:t>
            </a:r>
            <a:r>
              <a:rPr lang="fa-IR" sz="2000" dirty="0">
                <a:latin typeface="+mn-lt"/>
                <a:cs typeface="B Mitra" pitchFamily="2" charset="-78"/>
              </a:rPr>
              <a:t>این خواهد بود که تنها بر روی </a:t>
            </a:r>
            <a:r>
              <a:rPr lang="en-US" sz="1600" dirty="0">
                <a:latin typeface="+mn-lt"/>
                <a:cs typeface="B Mitra" pitchFamily="2" charset="-78"/>
              </a:rPr>
              <a:t>OC0</a:t>
            </a:r>
            <a:r>
              <a:rPr lang="fa-IR" sz="2000" dirty="0">
                <a:latin typeface="+mn-lt"/>
                <a:cs typeface="B Mitra" pitchFamily="2" charset="-78"/>
              </a:rPr>
              <a:t> (پایه شماره 4 قطعه </a:t>
            </a:r>
            <a:r>
              <a:rPr lang="en-US" sz="1600" dirty="0">
                <a:latin typeface="+mn-lt"/>
                <a:cs typeface="B Mitra" pitchFamily="2" charset="-78"/>
              </a:rPr>
              <a:t>ATmega32</a:t>
            </a:r>
            <a:r>
              <a:rPr lang="fa-IR" sz="2000" dirty="0">
                <a:latin typeface="+mn-lt"/>
                <a:cs typeface="B Mitra" pitchFamily="2" charset="-78"/>
              </a:rPr>
              <a:t>) میتوان شکل موج ایجاد نمود.</a:t>
            </a:r>
          </a:p>
        </p:txBody>
      </p:sp>
      <p:sp>
        <p:nvSpPr>
          <p:cNvPr id="52233" name="TextBox 7"/>
          <p:cNvSpPr txBox="1">
            <a:spLocks noChangeArrowheads="1"/>
          </p:cNvSpPr>
          <p:nvPr/>
        </p:nvSpPr>
        <p:spPr bwMode="auto">
          <a:xfrm>
            <a:off x="914400" y="4276725"/>
            <a:ext cx="1752600" cy="523875"/>
          </a:xfrm>
          <a:prstGeom prst="rect">
            <a:avLst/>
          </a:prstGeom>
          <a:noFill/>
          <a:ln w="9525">
            <a:noFill/>
            <a:miter lim="800000"/>
            <a:headEnd/>
            <a:tailEnd/>
          </a:ln>
        </p:spPr>
        <p:txBody>
          <a:bodyPr>
            <a:spAutoFit/>
          </a:bodyPr>
          <a:lstStyle/>
          <a:p>
            <a:r>
              <a:rPr lang="fa-IR" sz="1400" dirty="0">
                <a:latin typeface="Lucida Sans Unicode" pitchFamily="34" charset="0"/>
                <a:ea typeface="B Mitra"/>
                <a:cs typeface="B Mitra"/>
              </a:rPr>
              <a:t>فرکانس شکل موج ایجاد شده از رابطه زیر بدست می آید:</a:t>
            </a:r>
          </a:p>
        </p:txBody>
      </p:sp>
      <p:graphicFrame>
        <p:nvGraphicFramePr>
          <p:cNvPr id="52226" name="Object 2"/>
          <p:cNvGraphicFramePr>
            <a:graphicFrameLocks noChangeAspect="1"/>
          </p:cNvGraphicFramePr>
          <p:nvPr/>
        </p:nvGraphicFramePr>
        <p:xfrm>
          <a:off x="609600" y="4724400"/>
          <a:ext cx="2362200" cy="685800"/>
        </p:xfrm>
        <a:graphic>
          <a:graphicData uri="http://schemas.openxmlformats.org/presentationml/2006/ole">
            <mc:AlternateContent xmlns:mc="http://schemas.openxmlformats.org/markup-compatibility/2006">
              <mc:Choice xmlns:v="urn:schemas-microsoft-com:vml" Requires="v">
                <p:oleObj spid="_x0000_s52306" name="Equation" r:id="rId4" imgW="1498320" imgH="419040" progId="Equation.3">
                  <p:embed/>
                </p:oleObj>
              </mc:Choice>
              <mc:Fallback>
                <p:oleObj name="Equation" r:id="rId4" imgW="1498320" imgH="4190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724400"/>
                        <a:ext cx="23622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بازنویسی مثال قبلی</a:t>
            </a:r>
          </a:p>
        </p:txBody>
      </p:sp>
      <p:sp>
        <p:nvSpPr>
          <p:cNvPr id="73731"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0751086-CACA-47FA-A4FA-30249B1E48C5}" type="slidenum">
              <a:rPr lang="fa-IR"/>
              <a:pPr fontAlgn="base">
                <a:spcBef>
                  <a:spcPct val="0"/>
                </a:spcBef>
                <a:spcAft>
                  <a:spcPct val="0"/>
                </a:spcAft>
                <a:defRPr/>
              </a:pPr>
              <a:t>49</a:t>
            </a:fld>
            <a:endParaRPr lang="fa-IR"/>
          </a:p>
        </p:txBody>
      </p:sp>
      <p:sp>
        <p:nvSpPr>
          <p:cNvPr id="7373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 name="Content Placeholder 1"/>
          <p:cNvSpPr txBox="1">
            <a:spLocks/>
          </p:cNvSpPr>
          <p:nvPr/>
        </p:nvSpPr>
        <p:spPr>
          <a:xfrm>
            <a:off x="838200" y="1828800"/>
            <a:ext cx="7848600" cy="1447800"/>
          </a:xfrm>
          <a:prstGeom prst="rect">
            <a:avLst/>
          </a:prstGeom>
          <a:noFill/>
        </p:spPr>
        <p:txBody>
          <a:bodyPr>
            <a:normAutofit lnSpcReduction="10000"/>
          </a:bodyPr>
          <a:lstStyle/>
          <a:p>
            <a:pPr indent="457200"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در یکی از مثالهای قبلی برای ایجاد فرکانس 50 </a:t>
            </a:r>
            <a:r>
              <a:rPr lang="fa-IR" sz="2000" dirty="0" smtClean="0">
                <a:latin typeface="+mn-lt"/>
                <a:cs typeface="B Mitra" pitchFamily="2" charset="-78"/>
              </a:rPr>
              <a:t>کیلوهرتز، </a:t>
            </a:r>
            <a:r>
              <a:rPr lang="fa-IR" sz="2000" dirty="0">
                <a:latin typeface="+mn-lt"/>
                <a:cs typeface="B Mitra" pitchFamily="2" charset="-78"/>
              </a:rPr>
              <a:t>برنامه نقش مهمی را دارا بود. اما در وضعیت </a:t>
            </a:r>
            <a:r>
              <a:rPr lang="en-US" sz="1600" dirty="0">
                <a:latin typeface="+mn-lt"/>
                <a:cs typeface="B Mitra" pitchFamily="2" charset="-78"/>
              </a:rPr>
              <a:t>CTC</a:t>
            </a:r>
            <a:r>
              <a:rPr lang="fa-IR" sz="2000" dirty="0">
                <a:latin typeface="+mn-lt"/>
                <a:cs typeface="B Mitra" pitchFamily="2" charset="-78"/>
              </a:rPr>
              <a:t> همانطور که انتظار میرود تمام عملیات را سخت افزار انجام داده و برنامه تنها شامل مقداردهی اولیه در </a:t>
            </a:r>
            <a:r>
              <a:rPr lang="fa-IR" sz="2000" dirty="0" smtClean="0">
                <a:latin typeface="+mn-lt"/>
                <a:cs typeface="B Mitra" pitchFamily="2" charset="-78"/>
              </a:rPr>
              <a:t>تابع</a:t>
            </a:r>
            <a:r>
              <a:rPr lang="en-US" sz="1600" b="1" dirty="0" err="1" smtClean="0">
                <a:latin typeface="Courier New" pitchFamily="49" charset="0"/>
                <a:cs typeface="Courier New" pitchFamily="49" charset="0"/>
              </a:rPr>
              <a:t>init_io</a:t>
            </a:r>
            <a:r>
              <a:rPr lang="en-US" sz="1600" b="1" dirty="0" smtClean="0">
                <a:latin typeface="Courier New" pitchFamily="49" charset="0"/>
                <a:cs typeface="Courier New" pitchFamily="49" charset="0"/>
              </a:rPr>
              <a:t>()</a:t>
            </a:r>
            <a:r>
              <a:rPr lang="fa-IR" sz="1600" b="1" dirty="0" smtClean="0">
                <a:latin typeface="Courier New" pitchFamily="49" charset="0"/>
                <a:cs typeface="Courier New" pitchFamily="49" charset="0"/>
              </a:rPr>
              <a:t> </a:t>
            </a:r>
            <a:r>
              <a:rPr lang="fa-IR" sz="2000" dirty="0">
                <a:latin typeface="+mn-lt"/>
                <a:cs typeface="B Mitra" pitchFamily="2" charset="-78"/>
              </a:rPr>
              <a:t>است.</a:t>
            </a:r>
          </a:p>
        </p:txBody>
      </p:sp>
      <p:sp>
        <p:nvSpPr>
          <p:cNvPr id="11" name="Content Placeholder 1"/>
          <p:cNvSpPr txBox="1">
            <a:spLocks/>
          </p:cNvSpPr>
          <p:nvPr/>
        </p:nvSpPr>
        <p:spPr>
          <a:xfrm>
            <a:off x="838200" y="3124200"/>
            <a:ext cx="5867400" cy="2819400"/>
          </a:xfrm>
          <a:prstGeom prst="rect">
            <a:avLst/>
          </a:prstGeom>
          <a:solidFill>
            <a:schemeClr val="accent2">
              <a:lumMod val="20000"/>
              <a:lumOff val="80000"/>
            </a:schemeClr>
          </a:solidFill>
        </p:spPr>
        <p:txBody>
          <a:bodyPr>
            <a:normAutofit/>
          </a:bodyPr>
          <a:lstStyle/>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#include &lt;mega32.h&gt;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Void main(void)</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while (1) {};</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smtClean="0">
                <a:latin typeface="Courier New" pitchFamily="49" charset="0"/>
                <a:cs typeface="Courier New" pitchFamily="49" charset="0"/>
              </a:rPr>
              <a:t>();		</a:t>
            </a:r>
            <a:endParaRPr lang="en-US" sz="12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r>
              <a:rPr lang="en-US" sz="1200" b="1" dirty="0" smtClean="0">
                <a:latin typeface="Courier New" pitchFamily="49" charset="0"/>
                <a:cs typeface="Courier New" pitchFamily="49" charset="0"/>
              </a:rPr>
              <a:t>{			//0b00011010</a:t>
            </a:r>
            <a:endParaRPr lang="en-US" sz="12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DDRB = 0x08;		//Output OC0</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TCCR0 = 0x1A;    	//Prescaler = </a:t>
            </a:r>
            <a:r>
              <a:rPr lang="en-US" sz="1200" b="1" dirty="0" smtClean="0">
                <a:latin typeface="Courier New" pitchFamily="49" charset="0"/>
                <a:cs typeface="Courier New" pitchFamily="49" charset="0"/>
              </a:rPr>
              <a:t>8 </a:t>
            </a:r>
            <a:r>
              <a:rPr lang="en-US" sz="1200" b="1" dirty="0">
                <a:latin typeface="Courier New" pitchFamily="49" charset="0"/>
                <a:cs typeface="Courier New" pitchFamily="49" charset="0"/>
              </a:rPr>
              <a:t>and Mode: CTC</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//Toggle on compare match</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OCR0 = 99;		//Set for 100 count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endParaRPr lang="en-US" sz="12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endParaRPr lang="en-US" sz="14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endParaRPr lang="en-US" sz="14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endParaRPr lang="fa-IR" sz="1400" b="1" dirty="0">
              <a:latin typeface="Courier New" pitchFamily="49" charset="0"/>
              <a:cs typeface="Courier New" pitchFamily="49" charset="0"/>
            </a:endParaRPr>
          </a:p>
        </p:txBody>
      </p:sp>
      <p:sp>
        <p:nvSpPr>
          <p:cNvPr id="2" name="TextBox 1"/>
          <p:cNvSpPr txBox="1"/>
          <p:nvPr/>
        </p:nvSpPr>
        <p:spPr>
          <a:xfrm>
            <a:off x="7162800" y="3352800"/>
            <a:ext cx="838200" cy="369332"/>
          </a:xfrm>
          <a:prstGeom prst="rect">
            <a:avLst/>
          </a:prstGeom>
          <a:noFill/>
        </p:spPr>
        <p:txBody>
          <a:bodyPr wrap="square" rtlCol="0">
            <a:spAutoFit/>
          </a:bodyPr>
          <a:lstStyle/>
          <a:p>
            <a:r>
              <a:rPr lang="en-US" dirty="0" smtClean="0"/>
              <a:t>T10</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10" name="Content Placeholder 1"/>
          <p:cNvSpPr txBox="1">
            <a:spLocks/>
          </p:cNvSpPr>
          <p:nvPr/>
        </p:nvSpPr>
        <p:spPr>
          <a:xfrm>
            <a:off x="5791200" y="1219200"/>
            <a:ext cx="3048000" cy="5029200"/>
          </a:xfrm>
          <a:prstGeom prst="rect">
            <a:avLst/>
          </a:prstGeom>
        </p:spPr>
        <p:txBody>
          <a:bodyPr>
            <a:normAutofit/>
          </a:bodyPr>
          <a:lstStyle/>
          <a:p>
            <a:pPr algn="just" fontAlgn="auto">
              <a:lnSpc>
                <a:spcPct val="200000"/>
              </a:lnSpc>
              <a:spcBef>
                <a:spcPts val="0"/>
              </a:spcBef>
              <a:spcAft>
                <a:spcPts val="1200"/>
              </a:spcAft>
              <a:buClr>
                <a:schemeClr val="accent1"/>
              </a:buClr>
              <a:buSzPct val="68000"/>
              <a:defRPr/>
            </a:pPr>
            <a:r>
              <a:rPr lang="fa-IR" sz="2000" b="1" dirty="0">
                <a:latin typeface="+mn-lt"/>
                <a:cs typeface="B Mitra" pitchFamily="2" charset="-78"/>
              </a:rPr>
              <a:t>آشنایی با مفهوم سرریز شمارنده</a:t>
            </a:r>
          </a:p>
          <a:p>
            <a:pPr algn="just" fontAlgn="auto">
              <a:lnSpc>
                <a:spcPct val="150000"/>
              </a:lnSpc>
              <a:spcBef>
                <a:spcPts val="0"/>
              </a:spcBef>
              <a:spcAft>
                <a:spcPts val="0"/>
              </a:spcAft>
              <a:buClr>
                <a:schemeClr val="accent1"/>
              </a:buClr>
              <a:buSzPct val="68000"/>
              <a:defRPr/>
            </a:pPr>
            <a:r>
              <a:rPr lang="fa-IR" sz="2000" dirty="0">
                <a:latin typeface="+mn-lt"/>
                <a:cs typeface="B Mitra" pitchFamily="2" charset="-78"/>
              </a:rPr>
              <a:t>لحظه ای که زمان سنج به انتهای رشته ی شمارش میرسد و با صفر بازگذاری میشود سرریز یا </a:t>
            </a:r>
            <a:r>
              <a:rPr lang="en-US" sz="2000" dirty="0">
                <a:latin typeface="+mn-lt"/>
                <a:cs typeface="B Mitra" pitchFamily="2" charset="-78"/>
              </a:rPr>
              <a:t>overflow</a:t>
            </a:r>
            <a:r>
              <a:rPr lang="fa-IR" sz="2000" dirty="0">
                <a:latin typeface="+mn-lt"/>
                <a:cs typeface="B Mitra" pitchFamily="2" charset="-78"/>
              </a:rPr>
              <a:t> نام دارد. چرا که در این لحظه خروجی تمام فلیپ فلاپها یک شده و شمارنده ظرفیت بیشتری ندارد بنابراین با کلاک بعدی خروجی آن صفر میشود.</a:t>
            </a: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pic>
        <p:nvPicPr>
          <p:cNvPr id="19459" name="Picture 5" descr="p231.jpg"/>
          <p:cNvPicPr>
            <a:picLocks noChangeAspect="1"/>
          </p:cNvPicPr>
          <p:nvPr/>
        </p:nvPicPr>
        <p:blipFill>
          <a:blip r:embed="rId2"/>
          <a:srcRect/>
          <a:stretch>
            <a:fillRect/>
          </a:stretch>
        </p:blipFill>
        <p:spPr bwMode="auto">
          <a:xfrm>
            <a:off x="609600" y="1295400"/>
            <a:ext cx="5205413" cy="4664075"/>
          </a:xfrm>
          <a:prstGeom prst="rect">
            <a:avLst/>
          </a:prstGeom>
          <a:noFill/>
          <a:ln w="9525">
            <a:noFill/>
            <a:miter lim="800000"/>
            <a:headEnd/>
            <a:tailEnd/>
          </a:ln>
        </p:spPr>
      </p:pic>
      <p:sp>
        <p:nvSpPr>
          <p:cNvPr id="19460" name="Slide Number Placeholder 4"/>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3ABE2F8-EA3A-4ABA-956A-80567D2E9984}" type="slidenum">
              <a:rPr lang="fa-IR"/>
              <a:pPr fontAlgn="base">
                <a:spcBef>
                  <a:spcPct val="0"/>
                </a:spcBef>
                <a:spcAft>
                  <a:spcPct val="0"/>
                </a:spcAft>
                <a:defRPr/>
              </a:pPr>
              <a:t>5</a:t>
            </a:fld>
            <a:endParaRPr lang="fa-IR"/>
          </a:p>
        </p:txBody>
      </p:sp>
      <p:sp>
        <p:nvSpPr>
          <p:cNvPr id="19461" name="Footer Placeholder 6"/>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مفهوم مدولاسیون عرض پالس </a:t>
            </a:r>
            <a:r>
              <a:rPr lang="en-US" sz="2000" b="1" dirty="0">
                <a:latin typeface="+mn-lt"/>
                <a:cs typeface="B Mitra" pitchFamily="2" charset="-78"/>
              </a:rPr>
              <a:t>(PWM)</a:t>
            </a:r>
            <a:endParaRPr lang="fa-IR" sz="2000" b="1" dirty="0">
              <a:latin typeface="+mn-lt"/>
              <a:cs typeface="B Mitra" pitchFamily="2" charset="-78"/>
            </a:endParaRPr>
          </a:p>
        </p:txBody>
      </p:sp>
      <p:sp>
        <p:nvSpPr>
          <p:cNvPr id="8294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EBA7EAB-BA0A-46EE-82AA-0143751FD215}" type="slidenum">
              <a:rPr lang="fa-IR"/>
              <a:pPr fontAlgn="base">
                <a:spcBef>
                  <a:spcPct val="0"/>
                </a:spcBef>
                <a:spcAft>
                  <a:spcPct val="0"/>
                </a:spcAft>
                <a:defRPr/>
              </a:pPr>
              <a:t>50</a:t>
            </a:fld>
            <a:endParaRPr lang="fa-IR"/>
          </a:p>
        </p:txBody>
      </p:sp>
      <p:sp>
        <p:nvSpPr>
          <p:cNvPr id="8294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 name="Content Placeholder 1"/>
          <p:cNvSpPr txBox="1">
            <a:spLocks/>
          </p:cNvSpPr>
          <p:nvPr/>
        </p:nvSpPr>
        <p:spPr>
          <a:xfrm>
            <a:off x="838200" y="1828800"/>
            <a:ext cx="7848600" cy="1447800"/>
          </a:xfrm>
          <a:prstGeom prst="rect">
            <a:avLst/>
          </a:prstGeom>
          <a:noFill/>
        </p:spPr>
        <p:txBody>
          <a:bodyPr>
            <a:normAutofit lnSpcReduction="10000"/>
          </a:bodyPr>
          <a:lstStyle/>
          <a:p>
            <a:pPr indent="457200"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معمولا هدف از مدوله سازی عرض پالس یک </a:t>
            </a:r>
            <a:r>
              <a:rPr lang="fa-IR" sz="2000" dirty="0" smtClean="0">
                <a:latin typeface="+mn-lt"/>
                <a:cs typeface="B Mitra" pitchFamily="2" charset="-78"/>
              </a:rPr>
              <a:t>سیگنال </a:t>
            </a:r>
            <a:r>
              <a:rPr lang="fa-IR" sz="2000" dirty="0">
                <a:latin typeface="+mn-lt"/>
                <a:cs typeface="B Mitra" pitchFamily="2" charset="-78"/>
              </a:rPr>
              <a:t>یا منبع توان، انتقال اطلاعات و یا کنترل توان تحویلی به بار است. بدین منظور لازم است تا عرض آن پالس، تحت تاثیر یک سیگنال مدوله کننده تغییر نماید. برای روشن شدن موضوع، شکل زیر را در نظر بگیرید:</a:t>
            </a:r>
          </a:p>
        </p:txBody>
      </p:sp>
      <p:pic>
        <p:nvPicPr>
          <p:cNvPr id="82950" name="Picture 7" descr="p255.jpg"/>
          <p:cNvPicPr>
            <a:picLocks noChangeAspect="1"/>
          </p:cNvPicPr>
          <p:nvPr/>
        </p:nvPicPr>
        <p:blipFill>
          <a:blip r:embed="rId2"/>
          <a:srcRect/>
          <a:stretch>
            <a:fillRect/>
          </a:stretch>
        </p:blipFill>
        <p:spPr bwMode="auto">
          <a:xfrm>
            <a:off x="1143000" y="3276600"/>
            <a:ext cx="62484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مفهوم مدولاسیون عرض پالس </a:t>
            </a:r>
            <a:r>
              <a:rPr lang="en-US" sz="2000" b="1" dirty="0">
                <a:latin typeface="+mn-lt"/>
                <a:cs typeface="B Mitra" pitchFamily="2" charset="-78"/>
              </a:rPr>
              <a:t>(PWM)</a:t>
            </a:r>
            <a:endParaRPr lang="fa-IR" sz="2000" b="1" dirty="0">
              <a:latin typeface="+mn-lt"/>
              <a:cs typeface="B Mitra" pitchFamily="2" charset="-78"/>
            </a:endParaRPr>
          </a:p>
        </p:txBody>
      </p:sp>
      <p:sp>
        <p:nvSpPr>
          <p:cNvPr id="7168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63E3CD0-E835-4DFC-8558-7B50B38002F0}" type="slidenum">
              <a:rPr lang="fa-IR"/>
              <a:pPr fontAlgn="base">
                <a:spcBef>
                  <a:spcPct val="0"/>
                </a:spcBef>
                <a:spcAft>
                  <a:spcPct val="0"/>
                </a:spcAft>
                <a:defRPr/>
              </a:pPr>
              <a:t>51</a:t>
            </a:fld>
            <a:endParaRPr lang="fa-IR"/>
          </a:p>
        </p:txBody>
      </p:sp>
      <p:sp>
        <p:nvSpPr>
          <p:cNvPr id="7168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 name="Content Placeholder 1"/>
          <p:cNvSpPr txBox="1">
            <a:spLocks/>
          </p:cNvSpPr>
          <p:nvPr/>
        </p:nvSpPr>
        <p:spPr>
          <a:xfrm>
            <a:off x="838200" y="1828800"/>
            <a:ext cx="7848600" cy="4038600"/>
          </a:xfrm>
          <a:prstGeom prst="rect">
            <a:avLst/>
          </a:prstGeom>
          <a:noFill/>
        </p:spPr>
        <p:txBody>
          <a:bodyPr>
            <a:normAutofit/>
          </a:bodyPr>
          <a:lstStyle/>
          <a:p>
            <a:pPr indent="457200"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در اینجا یک پالس به نام </a:t>
            </a:r>
            <a:r>
              <a:rPr lang="en-US" sz="2000" dirty="0">
                <a:latin typeface="+mn-lt"/>
                <a:cs typeface="B Mitra" pitchFamily="2" charset="-78"/>
              </a:rPr>
              <a:t>f(t)</a:t>
            </a:r>
            <a:r>
              <a:rPr lang="fa-IR" sz="2000" dirty="0">
                <a:latin typeface="+mn-lt"/>
                <a:cs typeface="B Mitra" pitchFamily="2" charset="-78"/>
              </a:rPr>
              <a:t> که دامنه ان بین </a:t>
            </a:r>
            <a:r>
              <a:rPr lang="en-US" sz="2000" dirty="0" err="1">
                <a:latin typeface="+mn-lt"/>
                <a:cs typeface="B Mitra" pitchFamily="2" charset="-78"/>
              </a:rPr>
              <a:t>y</a:t>
            </a:r>
            <a:r>
              <a:rPr lang="en-US" sz="1600" baseline="-25000" dirty="0" err="1">
                <a:latin typeface="+mn-lt"/>
                <a:cs typeface="B Mitra" pitchFamily="2" charset="-78"/>
              </a:rPr>
              <a:t>min</a:t>
            </a:r>
            <a:r>
              <a:rPr lang="fa-IR" sz="2000" dirty="0">
                <a:latin typeface="+mn-lt"/>
                <a:cs typeface="B Mitra" pitchFamily="2" charset="-78"/>
              </a:rPr>
              <a:t> تا </a:t>
            </a:r>
            <a:r>
              <a:rPr lang="en-US" sz="2000" dirty="0" err="1">
                <a:latin typeface="+mn-lt"/>
                <a:cs typeface="B Mitra" pitchFamily="2" charset="-78"/>
              </a:rPr>
              <a:t>y</a:t>
            </a:r>
            <a:r>
              <a:rPr lang="en-US" sz="1600" baseline="-25000" dirty="0" err="1">
                <a:latin typeface="+mn-lt"/>
                <a:cs typeface="B Mitra" pitchFamily="2" charset="-78"/>
              </a:rPr>
              <a:t>max</a:t>
            </a:r>
            <a:r>
              <a:rPr lang="fa-IR" sz="2000" dirty="0">
                <a:latin typeface="+mn-lt"/>
                <a:cs typeface="B Mitra" pitchFamily="2" charset="-78"/>
              </a:rPr>
              <a:t> و زمان وظیفه آن </a:t>
            </a:r>
            <a:r>
              <a:rPr lang="en-US" sz="2000" dirty="0">
                <a:latin typeface="+mn-lt"/>
                <a:cs typeface="B Mitra" pitchFamily="2" charset="-78"/>
              </a:rPr>
              <a:t>X</a:t>
            </a:r>
            <a:r>
              <a:rPr lang="fa-IR" sz="2000" dirty="0">
                <a:latin typeface="+mn-lt"/>
                <a:cs typeface="B Mitra" pitchFamily="2" charset="-78"/>
              </a:rPr>
              <a:t> است نشان داده شده است. بدیهی است که مقدار متوسط این موج از رابطه زیر بدست می آید:</a:t>
            </a:r>
          </a:p>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از آنجا که انتگرال یک موج متناوب بر روی یک دوره </a:t>
            </a:r>
          </a:p>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تناوب برابر سطح زیر آن است        آن برابر است با:</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با توجه به این رابطه مشخص است که مقدار متوسط سیگنال به طور مستقیم وابسته به زمان وظیفه است.</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graphicFrame>
        <p:nvGraphicFramePr>
          <p:cNvPr id="71682" name="Object 2"/>
          <p:cNvGraphicFramePr>
            <a:graphicFrameLocks noChangeAspect="1"/>
          </p:cNvGraphicFramePr>
          <p:nvPr/>
        </p:nvGraphicFramePr>
        <p:xfrm>
          <a:off x="838200" y="2819400"/>
          <a:ext cx="3284538" cy="990600"/>
        </p:xfrm>
        <a:graphic>
          <a:graphicData uri="http://schemas.openxmlformats.org/presentationml/2006/ole">
            <mc:AlternateContent xmlns:mc="http://schemas.openxmlformats.org/markup-compatibility/2006">
              <mc:Choice xmlns:v="urn:schemas-microsoft-com:vml" Requires="v">
                <p:oleObj spid="_x0000_s71922" name="Equation" r:id="rId3" imgW="914400" imgH="482400" progId="Equation.3">
                  <p:embed/>
                </p:oleObj>
              </mc:Choice>
              <mc:Fallback>
                <p:oleObj name="Equation" r:id="rId3" imgW="914400" imgH="482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819400"/>
                        <a:ext cx="328453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3" name="Object 3"/>
          <p:cNvGraphicFramePr>
            <a:graphicFrameLocks noChangeAspect="1"/>
          </p:cNvGraphicFramePr>
          <p:nvPr/>
        </p:nvGraphicFramePr>
        <p:xfrm>
          <a:off x="6211888" y="3276600"/>
          <a:ext cx="265112" cy="457200"/>
        </p:xfrm>
        <a:graphic>
          <a:graphicData uri="http://schemas.openxmlformats.org/presentationml/2006/ole">
            <mc:AlternateContent xmlns:mc="http://schemas.openxmlformats.org/markup-compatibility/2006">
              <mc:Choice xmlns:v="urn:schemas-microsoft-com:vml" Requires="v">
                <p:oleObj spid="_x0000_s71923" name="Equation" r:id="rId5" imgW="139680" imgH="241200" progId="Equation.3">
                  <p:embed/>
                </p:oleObj>
              </mc:Choice>
              <mc:Fallback>
                <p:oleObj name="Equation" r:id="rId5" imgW="13968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1888" y="3276600"/>
                        <a:ext cx="2651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4" name="Object 4"/>
          <p:cNvGraphicFramePr>
            <a:graphicFrameLocks noChangeAspect="1"/>
          </p:cNvGraphicFramePr>
          <p:nvPr/>
        </p:nvGraphicFramePr>
        <p:xfrm>
          <a:off x="762000" y="4191000"/>
          <a:ext cx="7391400" cy="858838"/>
        </p:xfrm>
        <a:graphic>
          <a:graphicData uri="http://schemas.openxmlformats.org/presentationml/2006/ole">
            <mc:AlternateContent xmlns:mc="http://schemas.openxmlformats.org/markup-compatibility/2006">
              <mc:Choice xmlns:v="urn:schemas-microsoft-com:vml" Requires="v">
                <p:oleObj spid="_x0000_s71924" name="Equation" r:id="rId7" imgW="3390840" imgH="393480" progId="Equation.3">
                  <p:embed/>
                </p:oleObj>
              </mc:Choice>
              <mc:Fallback>
                <p:oleObj name="Equation" r:id="rId7" imgW="3390840" imgH="393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4191000"/>
                        <a:ext cx="73914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191000" y="1371600"/>
            <a:ext cx="44958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مفهوم مدولاسیون عرض پالس </a:t>
            </a:r>
            <a:r>
              <a:rPr lang="en-US" sz="2000" b="1" dirty="0">
                <a:latin typeface="+mn-lt"/>
                <a:cs typeface="B Mitra" pitchFamily="2" charset="-78"/>
              </a:rPr>
              <a:t>(PWM)</a:t>
            </a:r>
            <a:endParaRPr lang="fa-IR" sz="2000" b="1" dirty="0">
              <a:latin typeface="+mn-lt"/>
              <a:cs typeface="B Mitra" pitchFamily="2" charset="-78"/>
            </a:endParaRPr>
          </a:p>
        </p:txBody>
      </p:sp>
      <p:sp>
        <p:nvSpPr>
          <p:cNvPr id="72710"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F26607F-35CC-4135-AC68-9D2E9CBE6B17}" type="slidenum">
              <a:rPr lang="fa-IR"/>
              <a:pPr fontAlgn="base">
                <a:spcBef>
                  <a:spcPct val="0"/>
                </a:spcBef>
                <a:spcAft>
                  <a:spcPct val="0"/>
                </a:spcAft>
                <a:defRPr/>
              </a:pPr>
              <a:t>52</a:t>
            </a:fld>
            <a:endParaRPr lang="fa-IR"/>
          </a:p>
        </p:txBody>
      </p:sp>
      <p:sp>
        <p:nvSpPr>
          <p:cNvPr id="7271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 name="Content Placeholder 1"/>
          <p:cNvSpPr txBox="1">
            <a:spLocks/>
          </p:cNvSpPr>
          <p:nvPr/>
        </p:nvSpPr>
        <p:spPr>
          <a:xfrm>
            <a:off x="4572000" y="1828800"/>
            <a:ext cx="4114800" cy="2362200"/>
          </a:xfrm>
          <a:prstGeom prst="rect">
            <a:avLst/>
          </a:prstGeom>
          <a:noFill/>
        </p:spPr>
        <p:txBody>
          <a:bodyPr>
            <a:normAutofit/>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در شکلهای زیر مقدار متوسط یک موج </a:t>
            </a:r>
            <a:r>
              <a:rPr lang="en-US" sz="1600" dirty="0">
                <a:latin typeface="+mn-lt"/>
                <a:cs typeface="B Mitra" pitchFamily="2" charset="-78"/>
              </a:rPr>
              <a:t>PWM</a:t>
            </a:r>
            <a:r>
              <a:rPr lang="fa-IR" sz="2000" dirty="0">
                <a:latin typeface="+mn-lt"/>
                <a:cs typeface="B Mitra" pitchFamily="2" charset="-78"/>
              </a:rPr>
              <a:t> </a:t>
            </a:r>
            <a:r>
              <a:rPr lang="fa-IR" sz="2000" dirty="0" smtClean="0">
                <a:latin typeface="+mn-lt"/>
                <a:cs typeface="B Mitra" pitchFamily="2" charset="-78"/>
              </a:rPr>
              <a:t>ب</a:t>
            </a:r>
            <a:r>
              <a:rPr lang="fa-IR" sz="2000" dirty="0">
                <a:latin typeface="+mn-lt"/>
                <a:cs typeface="B Mitra" pitchFamily="2" charset="-78"/>
              </a:rPr>
              <a:t>ا</a:t>
            </a:r>
            <a:r>
              <a:rPr lang="fa-IR" sz="2000" dirty="0" smtClean="0">
                <a:latin typeface="+mn-lt"/>
                <a:cs typeface="B Mitra" pitchFamily="2" charset="-78"/>
              </a:rPr>
              <a:t> </a:t>
            </a:r>
            <a:r>
              <a:rPr lang="fa-IR" sz="2000" dirty="0">
                <a:latin typeface="+mn-lt"/>
                <a:cs typeface="B Mitra" pitchFamily="2" charset="-78"/>
              </a:rPr>
              <a:t>سه زمان وظیفه متفاوت نشان داده شده است. ملاحظه </a:t>
            </a:r>
            <a:r>
              <a:rPr lang="fa-IR" sz="2000" dirty="0" smtClean="0">
                <a:latin typeface="+mn-lt"/>
                <a:cs typeface="B Mitra" pitchFamily="2" charset="-78"/>
              </a:rPr>
              <a:t>میکنید </a:t>
            </a:r>
            <a:r>
              <a:rPr lang="fa-IR" sz="2000" dirty="0">
                <a:latin typeface="+mn-lt"/>
                <a:cs typeface="B Mitra" pitchFamily="2" charset="-78"/>
              </a:rPr>
              <a:t>که با افزایش عرض پالس مقدار       افزایش مییابد.</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graphicFrame>
        <p:nvGraphicFramePr>
          <p:cNvPr id="72707" name="Object 3"/>
          <p:cNvGraphicFramePr>
            <a:graphicFrameLocks noChangeAspect="1"/>
          </p:cNvGraphicFramePr>
          <p:nvPr/>
        </p:nvGraphicFramePr>
        <p:xfrm>
          <a:off x="5334000" y="2819400"/>
          <a:ext cx="265113" cy="457200"/>
        </p:xfrm>
        <a:graphic>
          <a:graphicData uri="http://schemas.openxmlformats.org/presentationml/2006/ole">
            <mc:AlternateContent xmlns:mc="http://schemas.openxmlformats.org/markup-compatibility/2006">
              <mc:Choice xmlns:v="urn:schemas-microsoft-com:vml" Requires="v">
                <p:oleObj spid="_x0000_s72787" name="Equation" r:id="rId3" imgW="139680" imgH="241200" progId="Equation.3">
                  <p:embed/>
                </p:oleObj>
              </mc:Choice>
              <mc:Fallback>
                <p:oleObj name="Equation" r:id="rId3" imgW="139680" imgH="241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819400"/>
                        <a:ext cx="2651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2713" name="Picture 13" descr="p256.jpg"/>
          <p:cNvPicPr>
            <a:picLocks noChangeAspect="1"/>
          </p:cNvPicPr>
          <p:nvPr/>
        </p:nvPicPr>
        <p:blipFill>
          <a:blip r:embed="rId5"/>
          <a:srcRect/>
          <a:stretch>
            <a:fillRect/>
          </a:stretch>
        </p:blipFill>
        <p:spPr bwMode="auto">
          <a:xfrm>
            <a:off x="762000" y="1371600"/>
            <a:ext cx="3395663"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برخی از کاربردهای مدولاسیون عرض پالس</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78851"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AC318259-9C80-436B-A7CF-B4CDB8C3127E}" type="slidenum">
              <a:rPr lang="fa-IR"/>
              <a:pPr fontAlgn="base">
                <a:spcBef>
                  <a:spcPct val="0"/>
                </a:spcBef>
                <a:spcAft>
                  <a:spcPct val="0"/>
                </a:spcAft>
                <a:defRPr/>
              </a:pPr>
              <a:t>53</a:t>
            </a:fld>
            <a:endParaRPr lang="fa-IR"/>
          </a:p>
        </p:txBody>
      </p:sp>
      <p:sp>
        <p:nvSpPr>
          <p:cNvPr id="7885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 name="Content Placeholder 1"/>
          <p:cNvSpPr txBox="1">
            <a:spLocks/>
          </p:cNvSpPr>
          <p:nvPr/>
        </p:nvSpPr>
        <p:spPr>
          <a:xfrm>
            <a:off x="914400" y="1828800"/>
            <a:ext cx="7772400" cy="4267200"/>
          </a:xfrm>
          <a:prstGeom prst="rect">
            <a:avLst/>
          </a:prstGeom>
          <a:noFill/>
        </p:spPr>
        <p:txBody>
          <a:bodyPr>
            <a:normAutofit/>
          </a:bodyPr>
          <a:lstStyle/>
          <a:p>
            <a:pPr algn="just" fontAlgn="auto">
              <a:lnSpc>
                <a:spcPct val="150000"/>
              </a:lnSpc>
              <a:spcBef>
                <a:spcPts val="0"/>
              </a:spcBef>
              <a:spcAft>
                <a:spcPts val="0"/>
              </a:spcAft>
              <a:buClr>
                <a:schemeClr val="accent1"/>
              </a:buClr>
              <a:buSzPct val="76000"/>
              <a:buFont typeface="Arial" pitchFamily="34" charset="0"/>
              <a:buChar char="•"/>
              <a:defRPr/>
            </a:pPr>
            <a:r>
              <a:rPr lang="fa-IR" sz="2000" b="1" dirty="0">
                <a:latin typeface="+mn-lt"/>
                <a:cs typeface="B Mitra" pitchFamily="2" charset="-78"/>
              </a:rPr>
              <a:t>انتقال اطلاعات</a:t>
            </a:r>
          </a:p>
          <a:p>
            <a:pPr algn="just" fontAlgn="auto">
              <a:lnSpc>
                <a:spcPct val="150000"/>
              </a:lnSpc>
              <a:spcBef>
                <a:spcPts val="0"/>
              </a:spcBef>
              <a:spcAft>
                <a:spcPts val="0"/>
              </a:spcAft>
              <a:buClr>
                <a:schemeClr val="accent1"/>
              </a:buClr>
              <a:buSzPct val="76000"/>
              <a:buFont typeface="Arial" pitchFamily="34" charset="0"/>
              <a:buChar char="•"/>
              <a:defRPr/>
            </a:pPr>
            <a:r>
              <a:rPr lang="fa-IR" sz="2000" b="1" dirty="0">
                <a:latin typeface="+mn-lt"/>
                <a:cs typeface="B Mitra" pitchFamily="2" charset="-78"/>
              </a:rPr>
              <a:t>الکترونیک قدرت</a:t>
            </a:r>
          </a:p>
          <a:p>
            <a:pPr algn="just" fontAlgn="auto">
              <a:lnSpc>
                <a:spcPct val="150000"/>
              </a:lnSpc>
              <a:spcBef>
                <a:spcPts val="0"/>
              </a:spcBef>
              <a:spcAft>
                <a:spcPts val="0"/>
              </a:spcAft>
              <a:buClr>
                <a:schemeClr val="accent1"/>
              </a:buClr>
              <a:buSzPct val="76000"/>
              <a:buFont typeface="Arial" pitchFamily="34" charset="0"/>
              <a:buChar char="•"/>
              <a:defRPr/>
            </a:pPr>
            <a:r>
              <a:rPr lang="fa-IR" sz="2000" b="1" dirty="0">
                <a:latin typeface="+mn-lt"/>
                <a:cs typeface="B Mitra" pitchFamily="2" charset="-78"/>
              </a:rPr>
              <a:t>منابع تغذیه سوئیچینگ</a:t>
            </a:r>
          </a:p>
          <a:p>
            <a:pPr algn="just" fontAlgn="auto">
              <a:lnSpc>
                <a:spcPct val="150000"/>
              </a:lnSpc>
              <a:spcBef>
                <a:spcPts val="0"/>
              </a:spcBef>
              <a:spcAft>
                <a:spcPts val="0"/>
              </a:spcAft>
              <a:buClr>
                <a:schemeClr val="accent1"/>
              </a:buClr>
              <a:buSzPct val="76000"/>
              <a:buFont typeface="Arial" pitchFamily="34" charset="0"/>
              <a:buChar char="•"/>
              <a:defRPr/>
            </a:pPr>
            <a:r>
              <a:rPr lang="fa-IR" sz="2000" b="1" dirty="0">
                <a:latin typeface="+mn-lt"/>
                <a:cs typeface="B Mitra" pitchFamily="2" charset="-78"/>
              </a:rPr>
              <a:t>کنترل موتورهای الکتریکی</a:t>
            </a:r>
          </a:p>
          <a:p>
            <a:pPr algn="just" fontAlgn="auto">
              <a:lnSpc>
                <a:spcPct val="150000"/>
              </a:lnSpc>
              <a:spcBef>
                <a:spcPts val="0"/>
              </a:spcBef>
              <a:spcAft>
                <a:spcPts val="0"/>
              </a:spcAft>
              <a:buClr>
                <a:schemeClr val="accent1"/>
              </a:buClr>
              <a:buSzPct val="76000"/>
              <a:buFont typeface="Arial" pitchFamily="34" charset="0"/>
              <a:buChar char="•"/>
              <a:defRPr/>
            </a:pPr>
            <a:r>
              <a:rPr lang="fa-IR" sz="2000" b="1" dirty="0">
                <a:latin typeface="+mn-lt"/>
                <a:cs typeface="B Mitra" pitchFamily="2" charset="-78"/>
              </a:rPr>
              <a:t>کاربردهای صوتی</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وضیت </a:t>
            </a:r>
            <a:r>
              <a:rPr lang="en-US" sz="2000" b="1" dirty="0">
                <a:latin typeface="+mn-lt"/>
                <a:cs typeface="B Mitra" pitchFamily="2" charset="-78"/>
              </a:rPr>
              <a:t>Fast PWM</a:t>
            </a:r>
            <a:r>
              <a:rPr lang="fa-IR" sz="2000" b="1" dirty="0">
                <a:latin typeface="+mn-lt"/>
                <a:cs typeface="B Mitra" pitchFamily="2" charset="-78"/>
              </a:rPr>
              <a:t> در تایمر/کانتر صفر</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14950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1A5C8B0-CF94-47FC-BBF3-60F217E9D113}" type="slidenum">
              <a:rPr lang="fa-IR"/>
              <a:pPr fontAlgn="base">
                <a:spcBef>
                  <a:spcPct val="0"/>
                </a:spcBef>
                <a:spcAft>
                  <a:spcPct val="0"/>
                </a:spcAft>
                <a:defRPr/>
              </a:pPr>
              <a:t>54</a:t>
            </a:fld>
            <a:endParaRPr lang="fa-IR"/>
          </a:p>
        </p:txBody>
      </p:sp>
      <p:sp>
        <p:nvSpPr>
          <p:cNvPr id="14950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 name="Content Placeholder 1"/>
          <p:cNvSpPr txBox="1">
            <a:spLocks/>
          </p:cNvSpPr>
          <p:nvPr/>
        </p:nvSpPr>
        <p:spPr>
          <a:xfrm>
            <a:off x="914400" y="1828800"/>
            <a:ext cx="7772400" cy="9906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اولین نکته این که برای تنظیم نمودن تایمر/کانتر لازم است تا بیت های </a:t>
            </a:r>
            <a:r>
              <a:rPr lang="en-US" sz="1600" dirty="0">
                <a:latin typeface="+mn-lt"/>
                <a:cs typeface="B Mitra" pitchFamily="2" charset="-78"/>
              </a:rPr>
              <a:t>WGM0[1:0]</a:t>
            </a:r>
            <a:r>
              <a:rPr lang="fa-IR" sz="2000" dirty="0">
                <a:latin typeface="+mn-lt"/>
                <a:cs typeface="B Mitra" pitchFamily="2" charset="-78"/>
              </a:rPr>
              <a:t> برابر </a:t>
            </a:r>
            <a:r>
              <a:rPr lang="en-US" sz="1600" dirty="0">
                <a:latin typeface="+mn-lt"/>
                <a:cs typeface="B Mitra" pitchFamily="2" charset="-78"/>
              </a:rPr>
              <a:t>11</a:t>
            </a:r>
            <a:r>
              <a:rPr lang="fa-IR" sz="2000" dirty="0">
                <a:latin typeface="+mn-lt"/>
                <a:cs typeface="B Mitra" pitchFamily="2" charset="-78"/>
              </a:rPr>
              <a:t> تنظیم شوند. دومین نکته این است که عملکرد بیتهای </a:t>
            </a:r>
            <a:r>
              <a:rPr lang="en-US" sz="1600" dirty="0">
                <a:latin typeface="+mn-lt"/>
                <a:cs typeface="B Mitra" pitchFamily="2" charset="-78"/>
              </a:rPr>
              <a:t>COM0[1:0]</a:t>
            </a:r>
            <a:r>
              <a:rPr lang="fa-IR" sz="1600" dirty="0">
                <a:latin typeface="+mn-lt"/>
                <a:cs typeface="B Mitra" pitchFamily="2" charset="-78"/>
              </a:rPr>
              <a:t> </a:t>
            </a:r>
            <a:r>
              <a:rPr lang="fa-IR" sz="2000" dirty="0">
                <a:latin typeface="+mn-lt"/>
                <a:cs typeface="B Mitra" pitchFamily="2" charset="-78"/>
              </a:rPr>
              <a:t>در این وضعیت مطابق جدول زیر است:</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graphicFrame>
        <p:nvGraphicFramePr>
          <p:cNvPr id="7" name="Table 6"/>
          <p:cNvGraphicFramePr>
            <a:graphicFrameLocks noGrp="1"/>
          </p:cNvGraphicFramePr>
          <p:nvPr>
            <p:extLst>
              <p:ext uri="{D42A27DB-BD31-4B8C-83A1-F6EECF244321}">
                <p14:modId xmlns:p14="http://schemas.microsoft.com/office/powerpoint/2010/main" val="1722082385"/>
              </p:ext>
            </p:extLst>
          </p:nvPr>
        </p:nvGraphicFramePr>
        <p:xfrm>
          <a:off x="914399" y="2743200"/>
          <a:ext cx="7772401" cy="1889760"/>
        </p:xfrm>
        <a:graphic>
          <a:graphicData uri="http://schemas.openxmlformats.org/drawingml/2006/table">
            <a:tbl>
              <a:tblPr rtl="1" firstRow="1" bandRow="1">
                <a:tableStyleId>{5C22544A-7EE6-4342-B048-85BDC9FD1C3A}</a:tableStyleId>
              </a:tblPr>
              <a:tblGrid>
                <a:gridCol w="5568885"/>
                <a:gridCol w="1081726"/>
                <a:gridCol w="1121790"/>
              </a:tblGrid>
              <a:tr h="332691">
                <a:tc>
                  <a:txBody>
                    <a:bodyPr/>
                    <a:lstStyle/>
                    <a:p>
                      <a:pPr algn="ctr" rtl="1"/>
                      <a:r>
                        <a:rPr lang="fa-IR" dirty="0" smtClean="0"/>
                        <a:t>وضعیت</a:t>
                      </a:r>
                      <a:r>
                        <a:rPr lang="fa-IR" baseline="0" dirty="0" smtClean="0"/>
                        <a:t> پین </a:t>
                      </a:r>
                      <a:r>
                        <a:rPr lang="en-US" baseline="0" dirty="0" smtClean="0"/>
                        <a:t>OC0</a:t>
                      </a:r>
                      <a:endParaRPr lang="fa-IR" dirty="0"/>
                    </a:p>
                  </a:txBody>
                  <a:tcPr/>
                </a:tc>
                <a:tc>
                  <a:txBody>
                    <a:bodyPr/>
                    <a:lstStyle/>
                    <a:p>
                      <a:pPr algn="l" rtl="0"/>
                      <a:r>
                        <a:rPr lang="en-US" dirty="0" smtClean="0"/>
                        <a:t>COM00</a:t>
                      </a:r>
                      <a:endParaRPr lang="fa-IR" dirty="0"/>
                    </a:p>
                  </a:txBody>
                  <a:tcPr/>
                </a:tc>
                <a:tc>
                  <a:txBody>
                    <a:bodyPr/>
                    <a:lstStyle/>
                    <a:p>
                      <a:pPr algn="l" rtl="0"/>
                      <a:r>
                        <a:rPr lang="en-US" dirty="0" smtClean="0"/>
                        <a:t>COM01</a:t>
                      </a:r>
                      <a:endParaRPr lang="fa-IR" dirty="0"/>
                    </a:p>
                  </a:txBody>
                  <a:tcPr/>
                </a:tc>
              </a:tr>
              <a:tr h="332691">
                <a:tc>
                  <a:txBody>
                    <a:bodyPr/>
                    <a:lstStyle/>
                    <a:p>
                      <a:pPr rtl="1"/>
                      <a:r>
                        <a:rPr lang="fa-IR" dirty="0" smtClean="0">
                          <a:cs typeface="B Mitra" pitchFamily="2" charset="-78"/>
                        </a:rPr>
                        <a:t>غیر</a:t>
                      </a:r>
                      <a:r>
                        <a:rPr lang="fa-IR" baseline="0" dirty="0" smtClean="0">
                          <a:cs typeface="B Mitra" pitchFamily="2" charset="-78"/>
                        </a:rPr>
                        <a:t> فعال (</a:t>
                      </a:r>
                      <a:r>
                        <a:rPr lang="en-US" sz="1400" baseline="0" dirty="0" smtClean="0">
                          <a:cs typeface="B Mitra" pitchFamily="2" charset="-78"/>
                        </a:rPr>
                        <a:t>I/O</a:t>
                      </a:r>
                      <a:r>
                        <a:rPr lang="fa-IR" baseline="0" dirty="0" smtClean="0">
                          <a:cs typeface="B Mitra" pitchFamily="2" charset="-78"/>
                        </a:rPr>
                        <a:t> معمولی)</a:t>
                      </a:r>
                      <a:endParaRPr lang="fa-IR" dirty="0">
                        <a:cs typeface="B Mitra" pitchFamily="2" charset="-78"/>
                      </a:endParaRPr>
                    </a:p>
                  </a:txBody>
                  <a:tcPr/>
                </a:tc>
                <a:tc>
                  <a:txBody>
                    <a:bodyPr/>
                    <a:lstStyle/>
                    <a:p>
                      <a:pPr algn="ctr" rtl="0"/>
                      <a:r>
                        <a:rPr lang="en-US" dirty="0" smtClean="0"/>
                        <a:t>0</a:t>
                      </a:r>
                      <a:endParaRPr lang="fa-IR" dirty="0"/>
                    </a:p>
                  </a:txBody>
                  <a:tcPr/>
                </a:tc>
                <a:tc>
                  <a:txBody>
                    <a:bodyPr/>
                    <a:lstStyle/>
                    <a:p>
                      <a:pPr algn="ctr" rtl="0"/>
                      <a:r>
                        <a:rPr lang="en-US" dirty="0" smtClean="0"/>
                        <a:t>0</a:t>
                      </a:r>
                      <a:endParaRPr lang="fa-IR" dirty="0"/>
                    </a:p>
                  </a:txBody>
                  <a:tcPr/>
                </a:tc>
              </a:tr>
              <a:tr h="332691">
                <a:tc>
                  <a:txBody>
                    <a:bodyPr/>
                    <a:lstStyle/>
                    <a:p>
                      <a:pPr rtl="1"/>
                      <a:r>
                        <a:rPr lang="fa-IR" dirty="0" smtClean="0">
                          <a:cs typeface="B Mitra" pitchFamily="2" charset="-78"/>
                        </a:rPr>
                        <a:t>رزرو شده</a:t>
                      </a:r>
                      <a:endParaRPr lang="fa-IR" dirty="0">
                        <a:cs typeface="B Mitra" pitchFamily="2" charset="-78"/>
                      </a:endParaRPr>
                    </a:p>
                  </a:txBody>
                  <a:tcPr/>
                </a:tc>
                <a:tc>
                  <a:txBody>
                    <a:bodyPr/>
                    <a:lstStyle/>
                    <a:p>
                      <a:pPr algn="ctr" rtl="0"/>
                      <a:r>
                        <a:rPr lang="en-US" dirty="0" smtClean="0"/>
                        <a:t>1</a:t>
                      </a:r>
                      <a:endParaRPr lang="fa-IR" dirty="0"/>
                    </a:p>
                  </a:txBody>
                  <a:tcPr/>
                </a:tc>
                <a:tc>
                  <a:txBody>
                    <a:bodyPr/>
                    <a:lstStyle/>
                    <a:p>
                      <a:pPr algn="ctr" rtl="0"/>
                      <a:r>
                        <a:rPr lang="en-US" dirty="0" smtClean="0"/>
                        <a:t>0</a:t>
                      </a:r>
                      <a:endParaRPr lang="fa-IR" dirty="0"/>
                    </a:p>
                  </a:txBody>
                  <a:tcPr/>
                </a:tc>
              </a:tr>
              <a:tr h="42672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dirty="0" smtClean="0">
                          <a:cs typeface="B Mitra" pitchFamily="2" charset="-78"/>
                        </a:rPr>
                        <a:t>صفر کردن </a:t>
                      </a:r>
                      <a:r>
                        <a:rPr kumimoji="0" lang="en-US" sz="1400" kern="1200" baseline="0" dirty="0" smtClean="0">
                          <a:solidFill>
                            <a:schemeClr val="dk1"/>
                          </a:solidFill>
                          <a:latin typeface="+mn-lt"/>
                          <a:ea typeface="+mn-ea"/>
                          <a:cs typeface="B Mitra" pitchFamily="2" charset="-78"/>
                        </a:rPr>
                        <a:t>OC0</a:t>
                      </a:r>
                      <a:r>
                        <a:rPr lang="fa-IR" dirty="0" smtClean="0">
                          <a:cs typeface="B Mitra" pitchFamily="2" charset="-78"/>
                        </a:rPr>
                        <a:t> در تطبیق مقایسه و یک کردن  آن در </a:t>
                      </a:r>
                      <a:r>
                        <a:rPr kumimoji="0" lang="en-US" sz="1400" kern="1200" baseline="0" dirty="0" smtClean="0">
                          <a:solidFill>
                            <a:schemeClr val="dk1"/>
                          </a:solidFill>
                          <a:latin typeface="+mn-lt"/>
                          <a:ea typeface="+mn-ea"/>
                          <a:cs typeface="B Mitra" pitchFamily="2" charset="-78"/>
                        </a:rPr>
                        <a:t>TOP</a:t>
                      </a:r>
                      <a:r>
                        <a:rPr lang="fa-IR" dirty="0" smtClean="0">
                          <a:cs typeface="B Mitra" pitchFamily="2" charset="-78"/>
                        </a:rPr>
                        <a:t> (</a:t>
                      </a:r>
                      <a:r>
                        <a:rPr kumimoji="0" lang="en-US" sz="1400" kern="1200" baseline="0" dirty="0" smtClean="0">
                          <a:solidFill>
                            <a:schemeClr val="dk1"/>
                          </a:solidFill>
                          <a:latin typeface="+mn-lt"/>
                          <a:ea typeface="+mn-ea"/>
                          <a:cs typeface="B Mitra" pitchFamily="2" charset="-78"/>
                        </a:rPr>
                        <a:t>PWM</a:t>
                      </a:r>
                      <a:r>
                        <a:rPr lang="fa-IR" dirty="0" smtClean="0">
                          <a:cs typeface="B Mitra" pitchFamily="2" charset="-78"/>
                        </a:rPr>
                        <a:t> غیرمعکوس)</a:t>
                      </a:r>
                    </a:p>
                  </a:txBody>
                  <a:tcPr/>
                </a:tc>
                <a:tc>
                  <a:txBody>
                    <a:bodyPr/>
                    <a:lstStyle/>
                    <a:p>
                      <a:pPr algn="ctr" rtl="0"/>
                      <a:r>
                        <a:rPr lang="en-US" dirty="0" smtClean="0"/>
                        <a:t>0</a:t>
                      </a:r>
                      <a:endParaRPr lang="fa-IR" dirty="0"/>
                    </a:p>
                  </a:txBody>
                  <a:tcPr/>
                </a:tc>
                <a:tc>
                  <a:txBody>
                    <a:bodyPr/>
                    <a:lstStyle/>
                    <a:p>
                      <a:pPr algn="ctr" rtl="0"/>
                      <a:r>
                        <a:rPr lang="en-US" dirty="0" smtClean="0"/>
                        <a:t>1</a:t>
                      </a:r>
                      <a:endParaRPr lang="fa-IR" dirty="0"/>
                    </a:p>
                  </a:txBody>
                  <a:tcPr/>
                </a:tc>
              </a:tr>
              <a:tr h="332691">
                <a:tc>
                  <a:txBody>
                    <a:bodyPr/>
                    <a:lstStyle/>
                    <a:p>
                      <a:pPr rtl="1"/>
                      <a:r>
                        <a:rPr lang="fa-IR" dirty="0" smtClean="0">
                          <a:cs typeface="B Mitra" pitchFamily="2" charset="-78"/>
                        </a:rPr>
                        <a:t>یک کردن </a:t>
                      </a:r>
                      <a:r>
                        <a:rPr lang="en-US" sz="1400" dirty="0" smtClean="0">
                          <a:cs typeface="B Mitra" pitchFamily="2" charset="-78"/>
                        </a:rPr>
                        <a:t>OC0</a:t>
                      </a:r>
                      <a:r>
                        <a:rPr lang="fa-IR" dirty="0" smtClean="0">
                          <a:cs typeface="B Mitra" pitchFamily="2" charset="-78"/>
                        </a:rPr>
                        <a:t> در</a:t>
                      </a:r>
                      <a:r>
                        <a:rPr lang="fa-IR" baseline="0" dirty="0" smtClean="0">
                          <a:cs typeface="B Mitra" pitchFamily="2" charset="-78"/>
                        </a:rPr>
                        <a:t> تطبیق مقایسه و پاک کردن آن در </a:t>
                      </a:r>
                      <a:r>
                        <a:rPr lang="en-US" sz="1400" baseline="0" dirty="0" smtClean="0">
                          <a:cs typeface="B Mitra" pitchFamily="2" charset="-78"/>
                        </a:rPr>
                        <a:t>TOP</a:t>
                      </a:r>
                      <a:r>
                        <a:rPr lang="fa-IR" baseline="0" dirty="0" smtClean="0">
                          <a:cs typeface="B Mitra" pitchFamily="2" charset="-78"/>
                        </a:rPr>
                        <a:t> (</a:t>
                      </a:r>
                      <a:r>
                        <a:rPr lang="en-US" sz="1400" baseline="0" dirty="0" smtClean="0">
                          <a:cs typeface="B Mitra" pitchFamily="2" charset="-78"/>
                        </a:rPr>
                        <a:t>PWM</a:t>
                      </a:r>
                      <a:r>
                        <a:rPr lang="fa-IR" baseline="0" dirty="0" smtClean="0">
                          <a:cs typeface="B Mitra" pitchFamily="2" charset="-78"/>
                        </a:rPr>
                        <a:t> معکوس)</a:t>
                      </a:r>
                      <a:endParaRPr lang="fa-IR" dirty="0">
                        <a:cs typeface="B Mitra" pitchFamily="2" charset="-78"/>
                      </a:endParaRPr>
                    </a:p>
                  </a:txBody>
                  <a:tcPr/>
                </a:tc>
                <a:tc>
                  <a:txBody>
                    <a:bodyPr/>
                    <a:lstStyle/>
                    <a:p>
                      <a:pPr algn="ctr" rtl="0"/>
                      <a:r>
                        <a:rPr lang="en-US" dirty="0" smtClean="0"/>
                        <a:t>1</a:t>
                      </a:r>
                      <a:endParaRPr lang="fa-IR" dirty="0"/>
                    </a:p>
                  </a:txBody>
                  <a:tcPr/>
                </a:tc>
                <a:tc>
                  <a:txBody>
                    <a:bodyPr/>
                    <a:lstStyle/>
                    <a:p>
                      <a:pPr algn="ctr" rtl="0"/>
                      <a:r>
                        <a:rPr lang="en-US" dirty="0" smtClean="0"/>
                        <a:t>1</a:t>
                      </a:r>
                      <a:endParaRPr lang="fa-IR" dirty="0"/>
                    </a:p>
                  </a:txBody>
                  <a:tcPr/>
                </a:tc>
              </a:tr>
            </a:tbl>
          </a:graphicData>
        </a:graphic>
      </p:graphicFrame>
      <p:sp>
        <p:nvSpPr>
          <p:cNvPr id="8" name="Content Placeholder 1"/>
          <p:cNvSpPr txBox="1">
            <a:spLocks/>
          </p:cNvSpPr>
          <p:nvPr/>
        </p:nvSpPr>
        <p:spPr>
          <a:xfrm>
            <a:off x="914400" y="4724400"/>
            <a:ext cx="7772400" cy="9906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همانگونه که مشاهده میکنید، عملکرد این بیت در وضعیت </a:t>
            </a:r>
            <a:r>
              <a:rPr lang="en-US" sz="1600" dirty="0">
                <a:latin typeface="+mn-lt"/>
                <a:cs typeface="B Mitra" pitchFamily="2" charset="-78"/>
              </a:rPr>
              <a:t>Fast PWM</a:t>
            </a:r>
            <a:r>
              <a:rPr lang="fa-IR" sz="1600" dirty="0">
                <a:latin typeface="+mn-lt"/>
                <a:cs typeface="B Mitra" pitchFamily="2" charset="-78"/>
              </a:rPr>
              <a:t> </a:t>
            </a:r>
            <a:r>
              <a:rPr lang="fa-IR" sz="2000" dirty="0">
                <a:latin typeface="+mn-lt"/>
                <a:cs typeface="B Mitra" pitchFamily="2" charset="-78"/>
              </a:rPr>
              <a:t>بسیار متفاوت از وضعیتهای غیر </a:t>
            </a:r>
            <a:r>
              <a:rPr lang="en-US" sz="1600" dirty="0">
                <a:latin typeface="+mn-lt"/>
                <a:cs typeface="B Mitra" pitchFamily="2" charset="-78"/>
              </a:rPr>
              <a:t>PWM</a:t>
            </a:r>
            <a:r>
              <a:rPr lang="fa-IR" sz="2000" dirty="0">
                <a:latin typeface="+mn-lt"/>
                <a:cs typeface="B Mitra" pitchFamily="2" charset="-78"/>
              </a:rPr>
              <a:t> است.</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وضیت </a:t>
            </a:r>
            <a:r>
              <a:rPr lang="en-US" sz="2000" b="1" dirty="0">
                <a:latin typeface="+mn-lt"/>
                <a:cs typeface="B Mitra" pitchFamily="2" charset="-78"/>
              </a:rPr>
              <a:t>Fast PWM</a:t>
            </a:r>
            <a:r>
              <a:rPr lang="fa-IR" sz="2000" b="1" dirty="0">
                <a:latin typeface="+mn-lt"/>
                <a:cs typeface="B Mitra" pitchFamily="2" charset="-78"/>
              </a:rPr>
              <a:t> در تایمر/کانتر صفر</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80899"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C2DAA7E-2A56-4AE4-9A68-BDEC6358BF3F}" type="slidenum">
              <a:rPr lang="fa-IR"/>
              <a:pPr fontAlgn="base">
                <a:spcBef>
                  <a:spcPct val="0"/>
                </a:spcBef>
                <a:spcAft>
                  <a:spcPct val="0"/>
                </a:spcAft>
                <a:defRPr/>
              </a:pPr>
              <a:t>55</a:t>
            </a:fld>
            <a:endParaRPr lang="fa-IR"/>
          </a:p>
        </p:txBody>
      </p:sp>
      <p:sp>
        <p:nvSpPr>
          <p:cNvPr id="80900"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 name="Content Placeholder 1"/>
          <p:cNvSpPr txBox="1">
            <a:spLocks/>
          </p:cNvSpPr>
          <p:nvPr/>
        </p:nvSpPr>
        <p:spPr>
          <a:xfrm>
            <a:off x="914400" y="1828800"/>
            <a:ext cx="7772400" cy="14478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1500" dirty="0">
                <a:latin typeface="+mn-lt"/>
                <a:cs typeface="B Mitra" pitchFamily="2" charset="-78"/>
              </a:rPr>
              <a:t>در وضعیت </a:t>
            </a:r>
            <a:r>
              <a:rPr lang="en-US" sz="1200" dirty="0">
                <a:latin typeface="+mn-lt"/>
                <a:cs typeface="B Mitra" pitchFamily="2" charset="-78"/>
              </a:rPr>
              <a:t>PWM</a:t>
            </a:r>
            <a:r>
              <a:rPr lang="fa-IR" sz="1500" dirty="0">
                <a:latin typeface="+mn-lt"/>
                <a:cs typeface="B Mitra" pitchFamily="2" charset="-78"/>
              </a:rPr>
              <a:t> غیرمعکوس، شمارنده از </a:t>
            </a:r>
            <a:r>
              <a:rPr lang="en-US" sz="1200" dirty="0">
                <a:latin typeface="+mn-lt"/>
                <a:cs typeface="B Mitra" pitchFamily="2" charset="-78"/>
              </a:rPr>
              <a:t>BOTTOM</a:t>
            </a:r>
            <a:r>
              <a:rPr lang="fa-IR" sz="1500" dirty="0">
                <a:latin typeface="+mn-lt"/>
                <a:cs typeface="B Mitra" pitchFamily="2" charset="-78"/>
              </a:rPr>
              <a:t> تا </a:t>
            </a:r>
            <a:r>
              <a:rPr lang="en-US" sz="1200" dirty="0">
                <a:latin typeface="+mn-lt"/>
                <a:cs typeface="B Mitra" pitchFamily="2" charset="-78"/>
              </a:rPr>
              <a:t>MAX</a:t>
            </a:r>
            <a:r>
              <a:rPr lang="fa-IR" sz="1500" dirty="0">
                <a:latin typeface="+mn-lt"/>
                <a:cs typeface="B Mitra" pitchFamily="2" charset="-78"/>
              </a:rPr>
              <a:t> به صورت صعودی میشمارد، در لحظه تطبیق مقایسه، پایه </a:t>
            </a:r>
            <a:r>
              <a:rPr lang="en-US" sz="1200" dirty="0">
                <a:latin typeface="+mn-lt"/>
                <a:cs typeface="B Mitra" pitchFamily="2" charset="-78"/>
              </a:rPr>
              <a:t>OC0</a:t>
            </a:r>
            <a:r>
              <a:rPr lang="fa-IR" sz="1500" dirty="0">
                <a:latin typeface="+mn-lt"/>
                <a:cs typeface="B Mitra" pitchFamily="2" charset="-78"/>
              </a:rPr>
              <a:t> پاک شده و با رسیدن به </a:t>
            </a:r>
            <a:r>
              <a:rPr lang="en-US" sz="1200" dirty="0">
                <a:latin typeface="+mn-lt"/>
                <a:cs typeface="B Mitra" pitchFamily="2" charset="-78"/>
              </a:rPr>
              <a:t>BOTTOM</a:t>
            </a:r>
            <a:r>
              <a:rPr lang="fa-IR" sz="1500" dirty="0">
                <a:latin typeface="+mn-lt"/>
                <a:cs typeface="B Mitra" pitchFamily="2" charset="-78"/>
              </a:rPr>
              <a:t> مجددا یک میشود. </a:t>
            </a:r>
          </a:p>
          <a:p>
            <a:pPr algn="just" fontAlgn="auto">
              <a:lnSpc>
                <a:spcPct val="150000"/>
              </a:lnSpc>
              <a:spcBef>
                <a:spcPts val="0"/>
              </a:spcBef>
              <a:spcAft>
                <a:spcPts val="0"/>
              </a:spcAft>
              <a:buClr>
                <a:schemeClr val="accent1"/>
              </a:buClr>
              <a:buSzPct val="76000"/>
              <a:defRPr/>
            </a:pPr>
            <a:r>
              <a:rPr lang="fa-IR" sz="1500" dirty="0">
                <a:latin typeface="+mn-lt"/>
                <a:cs typeface="B Mitra" pitchFamily="2" charset="-78"/>
              </a:rPr>
              <a:t>در </a:t>
            </a:r>
            <a:r>
              <a:rPr lang="fa-IR" sz="1500" dirty="0">
                <a:cs typeface="B Mitra" pitchFamily="2" charset="-78"/>
              </a:rPr>
              <a:t>وضعیت </a:t>
            </a:r>
            <a:r>
              <a:rPr lang="en-US" sz="1200" dirty="0">
                <a:latin typeface="+mn-lt"/>
                <a:cs typeface="B Mitra" pitchFamily="2" charset="-78"/>
              </a:rPr>
              <a:t>PWM</a:t>
            </a:r>
            <a:r>
              <a:rPr lang="fa-IR" sz="1500" dirty="0" smtClean="0">
                <a:latin typeface="+mn-lt"/>
                <a:cs typeface="B Mitra" pitchFamily="2" charset="-78"/>
              </a:rPr>
              <a:t> </a:t>
            </a:r>
            <a:r>
              <a:rPr lang="fa-IR" sz="1500" dirty="0">
                <a:latin typeface="+mn-lt"/>
                <a:cs typeface="B Mitra" pitchFamily="2" charset="-78"/>
              </a:rPr>
              <a:t>معکوس نیز، شمارنده از </a:t>
            </a:r>
            <a:r>
              <a:rPr lang="en-US" sz="1200" dirty="0">
                <a:latin typeface="+mn-lt"/>
                <a:cs typeface="B Mitra" pitchFamily="2" charset="-78"/>
              </a:rPr>
              <a:t>BOTTOM</a:t>
            </a:r>
            <a:r>
              <a:rPr lang="fa-IR" sz="1500" dirty="0">
                <a:latin typeface="+mn-lt"/>
                <a:cs typeface="B Mitra" pitchFamily="2" charset="-78"/>
              </a:rPr>
              <a:t> تا </a:t>
            </a:r>
            <a:r>
              <a:rPr lang="en-US" sz="1200" dirty="0">
                <a:latin typeface="+mn-lt"/>
                <a:cs typeface="B Mitra" pitchFamily="2" charset="-78"/>
              </a:rPr>
              <a:t>MAX</a:t>
            </a:r>
            <a:r>
              <a:rPr lang="fa-IR" sz="1500" dirty="0">
                <a:latin typeface="+mn-lt"/>
                <a:cs typeface="B Mitra" pitchFamily="2" charset="-78"/>
              </a:rPr>
              <a:t> میشمارد، در لحظه تطبیق مقایسه پایه </a:t>
            </a:r>
            <a:r>
              <a:rPr lang="en-US" sz="1200" dirty="0">
                <a:latin typeface="+mn-lt"/>
                <a:cs typeface="B Mitra" pitchFamily="2" charset="-78"/>
              </a:rPr>
              <a:t>OC0</a:t>
            </a:r>
            <a:r>
              <a:rPr lang="fa-IR" sz="1500" dirty="0">
                <a:latin typeface="+mn-lt"/>
                <a:cs typeface="B Mitra" pitchFamily="2" charset="-78"/>
              </a:rPr>
              <a:t> یک شده و با رسیدن به </a:t>
            </a:r>
            <a:r>
              <a:rPr lang="en-US" sz="1200" dirty="0">
                <a:latin typeface="+mn-lt"/>
                <a:cs typeface="B Mitra" pitchFamily="2" charset="-78"/>
              </a:rPr>
              <a:t>BOTTOM</a:t>
            </a:r>
            <a:r>
              <a:rPr lang="fa-IR" sz="1500" dirty="0">
                <a:latin typeface="+mn-lt"/>
                <a:cs typeface="B Mitra" pitchFamily="2" charset="-78"/>
              </a:rPr>
              <a:t> صفر خواهد شد.</a:t>
            </a:r>
          </a:p>
          <a:p>
            <a:pPr algn="just" fontAlgn="auto">
              <a:lnSpc>
                <a:spcPct val="150000"/>
              </a:lnSpc>
              <a:spcBef>
                <a:spcPts val="0"/>
              </a:spcBef>
              <a:spcAft>
                <a:spcPts val="0"/>
              </a:spcAft>
              <a:buClr>
                <a:schemeClr val="accent1"/>
              </a:buClr>
              <a:buSzPct val="76000"/>
              <a:defRPr/>
            </a:pPr>
            <a:endParaRPr lang="fa-IR" sz="16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pic>
        <p:nvPicPr>
          <p:cNvPr id="80902" name="Picture 9" descr="p258.jpg"/>
          <p:cNvPicPr>
            <a:picLocks noChangeAspect="1"/>
          </p:cNvPicPr>
          <p:nvPr/>
        </p:nvPicPr>
        <p:blipFill>
          <a:blip r:embed="rId2"/>
          <a:srcRect/>
          <a:stretch>
            <a:fillRect/>
          </a:stretch>
        </p:blipFill>
        <p:spPr bwMode="auto">
          <a:xfrm>
            <a:off x="1870075" y="3352800"/>
            <a:ext cx="5597525"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وضیت </a:t>
            </a:r>
            <a:r>
              <a:rPr lang="en-US" sz="2000" b="1" dirty="0">
                <a:latin typeface="+mn-lt"/>
                <a:cs typeface="B Mitra" pitchFamily="2" charset="-78"/>
              </a:rPr>
              <a:t>Fast PWM</a:t>
            </a:r>
            <a:r>
              <a:rPr lang="fa-IR" sz="2000" b="1" dirty="0">
                <a:latin typeface="+mn-lt"/>
                <a:cs typeface="B Mitra" pitchFamily="2" charset="-78"/>
              </a:rPr>
              <a:t> در تایمر/کانتر صفر</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7475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6565F21-583B-432F-80C5-52473FA8463B}" type="slidenum">
              <a:rPr lang="fa-IR"/>
              <a:pPr fontAlgn="base">
                <a:spcBef>
                  <a:spcPct val="0"/>
                </a:spcBef>
                <a:spcAft>
                  <a:spcPct val="0"/>
                </a:spcAft>
                <a:defRPr/>
              </a:pPr>
              <a:t>56</a:t>
            </a:fld>
            <a:endParaRPr lang="fa-IR"/>
          </a:p>
        </p:txBody>
      </p:sp>
      <p:sp>
        <p:nvSpPr>
          <p:cNvPr id="7475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 name="Content Placeholder 1"/>
          <p:cNvSpPr txBox="1">
            <a:spLocks/>
          </p:cNvSpPr>
          <p:nvPr/>
        </p:nvSpPr>
        <p:spPr>
          <a:xfrm>
            <a:off x="914400" y="1828800"/>
            <a:ext cx="7772400" cy="3581400"/>
          </a:xfrm>
          <a:prstGeom prst="rect">
            <a:avLst/>
          </a:prstGeom>
          <a:noFill/>
        </p:spPr>
        <p:txBody>
          <a:bodyPr>
            <a:normAutofit/>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انتساب مقادیر خاص به ثبات </a:t>
            </a:r>
            <a:r>
              <a:rPr lang="en-US" sz="1600" dirty="0">
                <a:latin typeface="+mn-lt"/>
                <a:cs typeface="B Mitra" pitchFamily="2" charset="-78"/>
              </a:rPr>
              <a:t>OCR0</a:t>
            </a:r>
            <a:r>
              <a:rPr lang="fa-IR" dirty="0">
                <a:latin typeface="+mn-lt"/>
                <a:cs typeface="B Mitra" pitchFamily="2" charset="-78"/>
              </a:rPr>
              <a:t> باعث ایجاد حالتهای زیر میشود:</a:t>
            </a:r>
          </a:p>
          <a:p>
            <a:pPr algn="just" fontAlgn="auto">
              <a:lnSpc>
                <a:spcPct val="150000"/>
              </a:lnSpc>
              <a:spcBef>
                <a:spcPts val="0"/>
              </a:spcBef>
              <a:spcAft>
                <a:spcPts val="0"/>
              </a:spcAft>
              <a:buClr>
                <a:schemeClr val="accent1"/>
              </a:buClr>
              <a:buSzPct val="76000"/>
              <a:buFont typeface="Arial" pitchFamily="34" charset="0"/>
              <a:buChar char="•"/>
              <a:defRPr/>
            </a:pPr>
            <a:r>
              <a:rPr lang="fa-IR" dirty="0">
                <a:latin typeface="+mn-lt"/>
                <a:cs typeface="B Mitra" pitchFamily="2" charset="-78"/>
              </a:rPr>
              <a:t> در صورتی که مقدار </a:t>
            </a:r>
            <a:r>
              <a:rPr lang="en-US" sz="1600" dirty="0">
                <a:latin typeface="+mn-lt"/>
                <a:cs typeface="B Mitra" pitchFamily="2" charset="-78"/>
              </a:rPr>
              <a:t>OCR0</a:t>
            </a:r>
            <a:r>
              <a:rPr lang="fa-IR" dirty="0">
                <a:latin typeface="+mn-lt"/>
                <a:cs typeface="B Mitra" pitchFamily="2" charset="-78"/>
              </a:rPr>
              <a:t> برابر با صفر شود، با هر بار سرریز شمارنده یک پالس سوزنی در خروجی ایجاد خواهد شد..</a:t>
            </a:r>
          </a:p>
          <a:p>
            <a:pPr algn="just" fontAlgn="auto">
              <a:lnSpc>
                <a:spcPct val="150000"/>
              </a:lnSpc>
              <a:spcBef>
                <a:spcPts val="0"/>
              </a:spcBef>
              <a:spcAft>
                <a:spcPts val="0"/>
              </a:spcAft>
              <a:buClr>
                <a:schemeClr val="accent1"/>
              </a:buClr>
              <a:buSzPct val="76000"/>
              <a:buFont typeface="Arial" pitchFamily="34" charset="0"/>
              <a:buChar char="•"/>
              <a:defRPr/>
            </a:pPr>
            <a:r>
              <a:rPr lang="fa-IR" dirty="0">
                <a:latin typeface="+mn-lt"/>
                <a:cs typeface="B Mitra" pitchFamily="2" charset="-78"/>
              </a:rPr>
              <a:t> بارگذاری مقدار 255 در </a:t>
            </a:r>
            <a:r>
              <a:rPr lang="en-US" sz="1600" dirty="0">
                <a:latin typeface="+mn-lt"/>
                <a:cs typeface="B Mitra" pitchFamily="2" charset="-78"/>
              </a:rPr>
              <a:t>OCR0</a:t>
            </a:r>
            <a:r>
              <a:rPr lang="fa-IR" dirty="0">
                <a:latin typeface="+mn-lt"/>
                <a:cs typeface="B Mitra" pitchFamily="2" charset="-78"/>
              </a:rPr>
              <a:t> موجب میشود تا بسته به وضعیت خروجی بیتهای </a:t>
            </a:r>
            <a:r>
              <a:rPr lang="en-US" sz="1600" dirty="0">
                <a:latin typeface="+mn-lt"/>
                <a:cs typeface="B Mitra" pitchFamily="2" charset="-78"/>
              </a:rPr>
              <a:t>OC0[1:0]</a:t>
            </a:r>
            <a:r>
              <a:rPr lang="fa-IR" dirty="0">
                <a:latin typeface="+mn-lt"/>
                <a:cs typeface="B Mitra" pitchFamily="2" charset="-78"/>
              </a:rPr>
              <a:t> پین </a:t>
            </a:r>
            <a:r>
              <a:rPr lang="en-US" sz="1600" dirty="0">
                <a:latin typeface="+mn-lt"/>
                <a:cs typeface="B Mitra" pitchFamily="2" charset="-78"/>
              </a:rPr>
              <a:t>OCR0</a:t>
            </a:r>
            <a:r>
              <a:rPr lang="fa-IR" dirty="0">
                <a:latin typeface="+mn-lt"/>
                <a:cs typeface="B Mitra" pitchFamily="2" charset="-78"/>
              </a:rPr>
              <a:t> همواره صفر یا یک باشد. در </a:t>
            </a:r>
            <a:r>
              <a:rPr lang="fa-IR" dirty="0" smtClean="0">
                <a:latin typeface="+mn-lt"/>
                <a:cs typeface="B Mitra" pitchFamily="2" charset="-78"/>
              </a:rPr>
              <a:t>صورتیکه </a:t>
            </a:r>
            <a:r>
              <a:rPr lang="en-US" sz="1600" dirty="0">
                <a:latin typeface="+mn-lt"/>
                <a:cs typeface="B Mitra" pitchFamily="2" charset="-78"/>
              </a:rPr>
              <a:t>COM0[1:0]</a:t>
            </a:r>
            <a:r>
              <a:rPr lang="fa-IR" dirty="0">
                <a:latin typeface="+mn-lt"/>
                <a:cs typeface="B Mitra" pitchFamily="2" charset="-78"/>
              </a:rPr>
              <a:t> برابر با 2 باشد. خروجی همواره یک بوده و در صورتی که این دو بیت برابر 3 باشند (</a:t>
            </a:r>
            <a:r>
              <a:rPr lang="en-US" sz="1600" dirty="0">
                <a:latin typeface="+mn-lt"/>
                <a:cs typeface="B Mitra" pitchFamily="2" charset="-78"/>
              </a:rPr>
              <a:t>PWM</a:t>
            </a:r>
            <a:r>
              <a:rPr lang="fa-IR" dirty="0">
                <a:latin typeface="+mn-lt"/>
                <a:cs typeface="B Mitra" pitchFamily="2" charset="-78"/>
              </a:rPr>
              <a:t> معکوس) خروجی همواره صفر است.</a:t>
            </a:r>
          </a:p>
          <a:p>
            <a:pPr algn="just" fontAlgn="auto">
              <a:lnSpc>
                <a:spcPct val="150000"/>
              </a:lnSpc>
              <a:spcBef>
                <a:spcPts val="0"/>
              </a:spcBef>
              <a:spcAft>
                <a:spcPts val="0"/>
              </a:spcAft>
              <a:buClr>
                <a:schemeClr val="accent1"/>
              </a:buClr>
              <a:buSzPct val="76000"/>
              <a:buFont typeface="Arial" pitchFamily="34" charset="0"/>
              <a:buChar char="•"/>
              <a:defRPr/>
            </a:pPr>
            <a:endParaRPr lang="fa-IR" dirty="0">
              <a:latin typeface="+mn-lt"/>
              <a:cs typeface="B Mitra" pitchFamily="2" charset="-78"/>
            </a:endParaRPr>
          </a:p>
          <a:p>
            <a:pPr algn="just" fontAlgn="auto">
              <a:lnSpc>
                <a:spcPct val="150000"/>
              </a:lnSpc>
              <a:spcBef>
                <a:spcPts val="0"/>
              </a:spcBef>
              <a:spcAft>
                <a:spcPts val="0"/>
              </a:spcAft>
              <a:buClr>
                <a:schemeClr val="accent1"/>
              </a:buClr>
              <a:buSzPct val="76000"/>
              <a:buFont typeface="Arial" pitchFamily="34" charset="0"/>
              <a:buChar char="•"/>
              <a:defRPr/>
            </a:pPr>
            <a:r>
              <a:rPr lang="fa-IR" dirty="0">
                <a:latin typeface="+mn-lt"/>
                <a:cs typeface="B Mitra" pitchFamily="2" charset="-78"/>
              </a:rPr>
              <a:t>فرکانس موج خروجی در وضعیت </a:t>
            </a:r>
            <a:r>
              <a:rPr lang="en-US" sz="1600" dirty="0">
                <a:latin typeface="+mn-lt"/>
                <a:cs typeface="B Mitra" pitchFamily="2" charset="-78"/>
              </a:rPr>
              <a:t>Fast</a:t>
            </a:r>
            <a:r>
              <a:rPr lang="en-US" dirty="0">
                <a:latin typeface="+mn-lt"/>
                <a:cs typeface="B Mitra" pitchFamily="2" charset="-78"/>
              </a:rPr>
              <a:t> </a:t>
            </a:r>
            <a:r>
              <a:rPr lang="en-US" sz="1600" dirty="0">
                <a:latin typeface="+mn-lt"/>
                <a:cs typeface="B Mitra" pitchFamily="2" charset="-78"/>
              </a:rPr>
              <a:t>PWM</a:t>
            </a:r>
            <a:r>
              <a:rPr lang="fa-IR" dirty="0">
                <a:latin typeface="+mn-lt"/>
                <a:cs typeface="B Mitra" pitchFamily="2" charset="-78"/>
              </a:rPr>
              <a:t> از رابطه زیر بدست میآید: (منظور از </a:t>
            </a:r>
            <a:r>
              <a:rPr lang="en-US" sz="1600" dirty="0">
                <a:latin typeface="+mn-lt"/>
                <a:cs typeface="B Mitra" pitchFamily="2" charset="-78"/>
              </a:rPr>
              <a:t>N</a:t>
            </a:r>
            <a:r>
              <a:rPr lang="fa-IR" dirty="0">
                <a:latin typeface="+mn-lt"/>
                <a:cs typeface="B Mitra" pitchFamily="2" charset="-78"/>
              </a:rPr>
              <a:t> مقدار پیش تقسیم کننده است)</a:t>
            </a:r>
          </a:p>
          <a:p>
            <a:pPr algn="just" fontAlgn="auto">
              <a:lnSpc>
                <a:spcPct val="150000"/>
              </a:lnSpc>
              <a:spcBef>
                <a:spcPts val="0"/>
              </a:spcBef>
              <a:spcAft>
                <a:spcPts val="0"/>
              </a:spcAft>
              <a:buClr>
                <a:schemeClr val="accent1"/>
              </a:buClr>
              <a:buSzPct val="76000"/>
              <a:buFont typeface="Arial" pitchFamily="34" charset="0"/>
              <a:buChar char="•"/>
              <a:defRPr/>
            </a:pPr>
            <a:endParaRPr lang="fa-IR" sz="1600" dirty="0">
              <a:latin typeface="+mn-lt"/>
              <a:cs typeface="B Mitra" pitchFamily="2" charset="-78"/>
            </a:endParaRPr>
          </a:p>
          <a:p>
            <a:pPr algn="just" fontAlgn="auto">
              <a:lnSpc>
                <a:spcPct val="150000"/>
              </a:lnSpc>
              <a:spcBef>
                <a:spcPts val="0"/>
              </a:spcBef>
              <a:spcAft>
                <a:spcPts val="0"/>
              </a:spcAft>
              <a:buClr>
                <a:schemeClr val="accent1"/>
              </a:buClr>
              <a:buSzPct val="76000"/>
              <a:defRPr/>
            </a:pPr>
            <a:endParaRPr lang="fa-IR" sz="16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graphicFrame>
        <p:nvGraphicFramePr>
          <p:cNvPr id="74754" name="Object 2"/>
          <p:cNvGraphicFramePr>
            <a:graphicFrameLocks noChangeAspect="1"/>
          </p:cNvGraphicFramePr>
          <p:nvPr/>
        </p:nvGraphicFramePr>
        <p:xfrm>
          <a:off x="3352800" y="5500688"/>
          <a:ext cx="1828800" cy="900112"/>
        </p:xfrm>
        <a:graphic>
          <a:graphicData uri="http://schemas.openxmlformats.org/presentationml/2006/ole">
            <mc:AlternateContent xmlns:mc="http://schemas.openxmlformats.org/markup-compatibility/2006">
              <mc:Choice xmlns:v="urn:schemas-microsoft-com:vml" Requires="v">
                <p:oleObj spid="_x0000_s74834" name="Equation" r:id="rId3" imgW="799920" imgH="393480" progId="Equation.3">
                  <p:embed/>
                </p:oleObj>
              </mc:Choice>
              <mc:Fallback>
                <p:oleObj name="Equation" r:id="rId3" imgW="79992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5500688"/>
                        <a:ext cx="1828800"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9144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یک موج </a:t>
            </a:r>
            <a:r>
              <a:rPr lang="en-US" sz="1600" b="1" dirty="0">
                <a:latin typeface="+mn-lt"/>
                <a:cs typeface="B Mitra" pitchFamily="2" charset="-78"/>
              </a:rPr>
              <a:t>PWN</a:t>
            </a:r>
            <a:r>
              <a:rPr lang="fa-IR" sz="2000" b="1" dirty="0">
                <a:latin typeface="+mn-lt"/>
                <a:cs typeface="B Mitra" pitchFamily="2" charset="-78"/>
              </a:rPr>
              <a:t> غیرمعکوس با دوره تناوب 256 میکروثانیه و زمان وظیفه 75% روی پایه </a:t>
            </a:r>
            <a:r>
              <a:rPr lang="en-US" sz="1600" b="1" dirty="0">
                <a:latin typeface="+mn-lt"/>
                <a:cs typeface="B Mitra" pitchFamily="2" charset="-78"/>
              </a:rPr>
              <a:t>OC0</a:t>
            </a:r>
            <a:endParaRPr lang="fa-IR" sz="1600" b="1" dirty="0">
              <a:latin typeface="+mn-lt"/>
              <a:cs typeface="B Mitra" pitchFamily="2" charset="-78"/>
            </a:endParaRPr>
          </a:p>
        </p:txBody>
      </p:sp>
      <p:sp>
        <p:nvSpPr>
          <p:cNvPr id="83971"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AC5E05C-B149-4857-8280-FD3329CBD87C}" type="slidenum">
              <a:rPr lang="fa-IR"/>
              <a:pPr fontAlgn="base">
                <a:spcBef>
                  <a:spcPct val="0"/>
                </a:spcBef>
                <a:spcAft>
                  <a:spcPct val="0"/>
                </a:spcAft>
                <a:defRPr/>
              </a:pPr>
              <a:t>57</a:t>
            </a:fld>
            <a:endParaRPr lang="fa-IR"/>
          </a:p>
        </p:txBody>
      </p:sp>
      <p:sp>
        <p:nvSpPr>
          <p:cNvPr id="8397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3973" name="Content Placeholder 1"/>
          <p:cNvSpPr txBox="1">
            <a:spLocks/>
          </p:cNvSpPr>
          <p:nvPr/>
        </p:nvSpPr>
        <p:spPr bwMode="auto">
          <a:xfrm>
            <a:off x="914400" y="1828800"/>
            <a:ext cx="7772400" cy="762000"/>
          </a:xfrm>
          <a:prstGeom prst="rect">
            <a:avLst/>
          </a:prstGeom>
          <a:noFill/>
          <a:ln w="9525">
            <a:noFill/>
            <a:miter lim="800000"/>
            <a:headEnd/>
            <a:tailEnd/>
          </a:ln>
        </p:spPr>
        <p:txBody>
          <a:bodyPr/>
          <a:lstStyle/>
          <a:p>
            <a:pPr indent="457200" algn="just">
              <a:lnSpc>
                <a:spcPct val="150000"/>
              </a:lnSpc>
              <a:buClr>
                <a:schemeClr val="accent1"/>
              </a:buClr>
              <a:buSzPct val="76000"/>
            </a:pPr>
            <a:endParaRPr lang="fa-IR" sz="2000">
              <a:latin typeface="Lucida Sans Unicode" pitchFamily="34" charset="0"/>
              <a:ea typeface="B Mitra"/>
              <a:cs typeface="B Mitra"/>
            </a:endParaRPr>
          </a:p>
          <a:p>
            <a:pPr indent="457200" algn="just">
              <a:lnSpc>
                <a:spcPct val="150000"/>
              </a:lnSpc>
              <a:buClr>
                <a:schemeClr val="accent1"/>
              </a:buClr>
              <a:buSzPct val="76000"/>
            </a:pPr>
            <a:endParaRPr lang="fa-IR" sz="2000">
              <a:latin typeface="Lucida Sans Unicode" pitchFamily="34" charset="0"/>
              <a:ea typeface="B Mitra"/>
              <a:cs typeface="B Mitra"/>
            </a:endParaRPr>
          </a:p>
        </p:txBody>
      </p:sp>
      <p:pic>
        <p:nvPicPr>
          <p:cNvPr id="83974" name="Picture 7" descr="p259.jpg"/>
          <p:cNvPicPr>
            <a:picLocks noChangeAspect="1"/>
          </p:cNvPicPr>
          <p:nvPr/>
        </p:nvPicPr>
        <p:blipFill>
          <a:blip r:embed="rId2"/>
          <a:srcRect/>
          <a:stretch>
            <a:fillRect/>
          </a:stretch>
        </p:blipFill>
        <p:spPr bwMode="auto">
          <a:xfrm>
            <a:off x="1524000" y="2508250"/>
            <a:ext cx="6029325"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381000"/>
          </a:xfrm>
          <a:prstGeom prst="rect">
            <a:avLst/>
          </a:prstGeom>
          <a:solidFill>
            <a:schemeClr val="accent2">
              <a:lumMod val="20000"/>
              <a:lumOff val="80000"/>
            </a:schemeClr>
          </a:solidFill>
        </p:spPr>
        <p:txBody>
          <a:bodyPr>
            <a:normAutofit lnSpcReduction="10000"/>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یک موج </a:t>
            </a:r>
            <a:r>
              <a:rPr lang="en-US" sz="1600" b="1" dirty="0">
                <a:latin typeface="+mn-lt"/>
                <a:cs typeface="B Mitra" pitchFamily="2" charset="-78"/>
              </a:rPr>
              <a:t>PWN</a:t>
            </a:r>
            <a:r>
              <a:rPr lang="fa-IR" sz="2000" b="1" dirty="0">
                <a:latin typeface="+mn-lt"/>
                <a:cs typeface="B Mitra" pitchFamily="2" charset="-78"/>
              </a:rPr>
              <a:t> غیرمعکوس با دوره تناوب 256 میکروثانیه </a:t>
            </a:r>
            <a:endParaRPr lang="fa-IR" sz="1600" b="1" dirty="0">
              <a:latin typeface="+mn-lt"/>
              <a:cs typeface="B Mitra" pitchFamily="2" charset="-78"/>
            </a:endParaRPr>
          </a:p>
        </p:txBody>
      </p:sp>
      <p:sp>
        <p:nvSpPr>
          <p:cNvPr id="84995"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F31F684-48FF-4CF9-AC84-642750DC1D5E}" type="slidenum">
              <a:rPr lang="fa-IR"/>
              <a:pPr fontAlgn="base">
                <a:spcBef>
                  <a:spcPct val="0"/>
                </a:spcBef>
                <a:spcAft>
                  <a:spcPct val="0"/>
                </a:spcAft>
                <a:defRPr/>
              </a:pPr>
              <a:t>58</a:t>
            </a:fld>
            <a:endParaRPr lang="fa-IR"/>
          </a:p>
        </p:txBody>
      </p:sp>
      <p:sp>
        <p:nvSpPr>
          <p:cNvPr id="84996"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84997" name="Content Placeholder 1"/>
          <p:cNvSpPr txBox="1">
            <a:spLocks/>
          </p:cNvSpPr>
          <p:nvPr/>
        </p:nvSpPr>
        <p:spPr bwMode="auto">
          <a:xfrm>
            <a:off x="914400" y="1828800"/>
            <a:ext cx="7772400" cy="762000"/>
          </a:xfrm>
          <a:prstGeom prst="rect">
            <a:avLst/>
          </a:prstGeom>
          <a:noFill/>
          <a:ln w="9525">
            <a:noFill/>
            <a:miter lim="800000"/>
            <a:headEnd/>
            <a:tailEnd/>
          </a:ln>
        </p:spPr>
        <p:txBody>
          <a:bodyPr/>
          <a:lstStyle/>
          <a:p>
            <a:pPr indent="457200" algn="just">
              <a:lnSpc>
                <a:spcPct val="150000"/>
              </a:lnSpc>
              <a:buClr>
                <a:schemeClr val="accent1"/>
              </a:buClr>
              <a:buSzPct val="76000"/>
            </a:pPr>
            <a:endParaRPr lang="fa-IR" sz="2000">
              <a:latin typeface="Lucida Sans Unicode" pitchFamily="34" charset="0"/>
              <a:ea typeface="B Mitra"/>
              <a:cs typeface="B Mitra"/>
            </a:endParaRPr>
          </a:p>
          <a:p>
            <a:pPr indent="457200" algn="just">
              <a:lnSpc>
                <a:spcPct val="150000"/>
              </a:lnSpc>
              <a:buClr>
                <a:schemeClr val="accent1"/>
              </a:buClr>
              <a:buSzPct val="76000"/>
            </a:pPr>
            <a:endParaRPr lang="fa-IR" sz="2000">
              <a:latin typeface="Lucida Sans Unicode" pitchFamily="34" charset="0"/>
              <a:ea typeface="B Mitra"/>
              <a:cs typeface="B Mitra"/>
            </a:endParaRPr>
          </a:p>
        </p:txBody>
      </p:sp>
      <p:sp>
        <p:nvSpPr>
          <p:cNvPr id="10" name="Content Placeholder 1"/>
          <p:cNvSpPr txBox="1">
            <a:spLocks/>
          </p:cNvSpPr>
          <p:nvPr/>
        </p:nvSpPr>
        <p:spPr>
          <a:xfrm>
            <a:off x="838200" y="1828800"/>
            <a:ext cx="5867400" cy="3048000"/>
          </a:xfrm>
          <a:prstGeom prst="rect">
            <a:avLst/>
          </a:prstGeom>
          <a:solidFill>
            <a:schemeClr val="accent2">
              <a:lumMod val="20000"/>
              <a:lumOff val="80000"/>
            </a:schemeClr>
          </a:solidFill>
        </p:spPr>
        <p:txBody>
          <a:bodyPr>
            <a:normAutofit/>
          </a:bodyPr>
          <a:lstStyle/>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#include &lt;mega32.h&gt;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Void main(void)</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while (1) {};</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smtClean="0">
                <a:latin typeface="Courier New" pitchFamily="49" charset="0"/>
                <a:cs typeface="Courier New" pitchFamily="49" charset="0"/>
              </a:rPr>
              <a:t>();		</a:t>
            </a:r>
          </a:p>
          <a:p>
            <a:pPr algn="just" rtl="0" fontAlgn="auto">
              <a:spcBef>
                <a:spcPts val="0"/>
              </a:spcBef>
              <a:spcAft>
                <a:spcPts val="0"/>
              </a:spcAft>
              <a:buClr>
                <a:schemeClr val="accent1"/>
              </a:buClr>
              <a:buSzPct val="76000"/>
              <a:defRPr/>
            </a:pPr>
            <a:r>
              <a:rPr lang="en-US" sz="1200" b="1" dirty="0" smtClean="0">
                <a:latin typeface="Courier New" pitchFamily="49" charset="0"/>
                <a:cs typeface="Courier New" pitchFamily="49" charset="0"/>
              </a:rPr>
              <a:t> {			</a:t>
            </a:r>
            <a:endParaRPr lang="en-US" sz="12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DDRB = 0x08;		//Output OC0</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a:t>
            </a:r>
            <a:r>
              <a:rPr lang="en-US" sz="1200" b="1" dirty="0" smtClean="0">
                <a:latin typeface="Courier New" pitchFamily="49" charset="0"/>
                <a:cs typeface="Courier New" pitchFamily="49" charset="0"/>
              </a:rPr>
              <a:t>    TCCR0 </a:t>
            </a:r>
            <a:r>
              <a:rPr lang="en-US" sz="1200" b="1" dirty="0">
                <a:latin typeface="Courier New" pitchFamily="49" charset="0"/>
                <a:cs typeface="Courier New" pitchFamily="49" charset="0"/>
              </a:rPr>
              <a:t>= 0x6A;    	//Prescaler = 8</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//Mode: non-Inverting Fast PWM</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     OCR0 = </a:t>
            </a:r>
            <a:r>
              <a:rPr lang="en-US" sz="1200" b="1" dirty="0" smtClean="0">
                <a:latin typeface="Courier New" pitchFamily="49" charset="0"/>
                <a:cs typeface="Courier New" pitchFamily="49" charset="0"/>
              </a:rPr>
              <a:t>191;</a:t>
            </a:r>
            <a:r>
              <a:rPr lang="en-US" sz="1200" b="1" dirty="0">
                <a:latin typeface="Courier New" pitchFamily="49" charset="0"/>
                <a:cs typeface="Courier New" pitchFamily="49" charset="0"/>
              </a:rPr>
              <a:t>		//Duty cycle : 75%</a:t>
            </a:r>
          </a:p>
          <a:p>
            <a:pPr algn="just" rtl="0" fontAlgn="auto">
              <a:spcBef>
                <a:spcPts val="0"/>
              </a:spcBef>
              <a:spcAft>
                <a:spcPts val="0"/>
              </a:spcAft>
              <a:buClr>
                <a:schemeClr val="accent1"/>
              </a:buClr>
              <a:buSzPct val="76000"/>
              <a:defRPr/>
            </a:pPr>
            <a:r>
              <a:rPr lang="en-US" sz="1200" b="1" dirty="0">
                <a:latin typeface="Courier New" pitchFamily="49" charset="0"/>
                <a:cs typeface="Courier New" pitchFamily="49" charset="0"/>
              </a:rPr>
              <a:t>}</a:t>
            </a:r>
          </a:p>
          <a:p>
            <a:pPr algn="just" rtl="0" fontAlgn="auto">
              <a:spcBef>
                <a:spcPts val="0"/>
              </a:spcBef>
              <a:spcAft>
                <a:spcPts val="0"/>
              </a:spcAft>
              <a:buClr>
                <a:schemeClr val="accent1"/>
              </a:buClr>
              <a:buSzPct val="76000"/>
              <a:defRPr/>
            </a:pPr>
            <a:endParaRPr lang="en-US" sz="12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endParaRPr lang="en-US" sz="14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endParaRPr lang="en-US" sz="1400" b="1" dirty="0">
              <a:latin typeface="Courier New" pitchFamily="49" charset="0"/>
              <a:cs typeface="Courier New" pitchFamily="49" charset="0"/>
            </a:endParaRPr>
          </a:p>
          <a:p>
            <a:pPr algn="just" rtl="0" fontAlgn="auto">
              <a:spcBef>
                <a:spcPts val="0"/>
              </a:spcBef>
              <a:spcAft>
                <a:spcPts val="0"/>
              </a:spcAft>
              <a:buClr>
                <a:schemeClr val="accent1"/>
              </a:buClr>
              <a:buSzPct val="76000"/>
              <a:defRPr/>
            </a:pPr>
            <a:endParaRPr lang="fa-IR" sz="1400" b="1" dirty="0">
              <a:latin typeface="Courier New" pitchFamily="49" charset="0"/>
              <a:cs typeface="Courier New" pitchFamily="49" charset="0"/>
            </a:endParaRPr>
          </a:p>
        </p:txBody>
      </p:sp>
      <p:sp>
        <p:nvSpPr>
          <p:cNvPr id="2" name="TextBox 1"/>
          <p:cNvSpPr txBox="1"/>
          <p:nvPr/>
        </p:nvSpPr>
        <p:spPr>
          <a:xfrm>
            <a:off x="7315200" y="2209800"/>
            <a:ext cx="685800" cy="381000"/>
          </a:xfrm>
          <a:prstGeom prst="rect">
            <a:avLst/>
          </a:prstGeom>
          <a:noFill/>
        </p:spPr>
        <p:txBody>
          <a:bodyPr wrap="square" rtlCol="0">
            <a:spAutoFit/>
          </a:bodyPr>
          <a:lstStyle/>
          <a:p>
            <a:r>
              <a:rPr lang="en-US" dirty="0" smtClean="0"/>
              <a:t>T11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950" y="4267200"/>
            <a:ext cx="3829050" cy="2695575"/>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وضیت </a:t>
            </a:r>
            <a:r>
              <a:rPr lang="en-US" sz="2000" b="1" dirty="0">
                <a:latin typeface="+mn-lt"/>
                <a:cs typeface="B Mitra" pitchFamily="2" charset="-78"/>
              </a:rPr>
              <a:t>Phase Correct PWM</a:t>
            </a:r>
            <a:r>
              <a:rPr lang="fa-IR" sz="2000" b="1" dirty="0">
                <a:latin typeface="+mn-lt"/>
                <a:cs typeface="B Mitra" pitchFamily="2" charset="-78"/>
              </a:rPr>
              <a:t> در تایمر/کانتر صفر</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86019"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405C92B-88B5-42E0-9BB7-71FD9266396D}" type="slidenum">
              <a:rPr lang="fa-IR"/>
              <a:pPr fontAlgn="base">
                <a:spcBef>
                  <a:spcPct val="0"/>
                </a:spcBef>
                <a:spcAft>
                  <a:spcPct val="0"/>
                </a:spcAft>
                <a:defRPr/>
              </a:pPr>
              <a:t>59</a:t>
            </a:fld>
            <a:endParaRPr lang="fa-IR"/>
          </a:p>
        </p:txBody>
      </p:sp>
      <p:sp>
        <p:nvSpPr>
          <p:cNvPr id="86020"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
        <p:nvSpPr>
          <p:cNvPr id="13" name="Content Placeholder 1"/>
          <p:cNvSpPr txBox="1">
            <a:spLocks/>
          </p:cNvSpPr>
          <p:nvPr/>
        </p:nvSpPr>
        <p:spPr>
          <a:xfrm>
            <a:off x="914400" y="1828800"/>
            <a:ext cx="7772400" cy="9906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اولین نکته این که برای تنظیم نمودن تایمر/کانتر لازم است تا بیت های </a:t>
            </a:r>
            <a:r>
              <a:rPr lang="en-US" sz="1600" dirty="0">
                <a:latin typeface="+mn-lt"/>
                <a:cs typeface="B Mitra" pitchFamily="2" charset="-78"/>
              </a:rPr>
              <a:t>WGM0[1:0]</a:t>
            </a:r>
            <a:r>
              <a:rPr lang="fa-IR" sz="2000" dirty="0">
                <a:latin typeface="+mn-lt"/>
                <a:cs typeface="B Mitra" pitchFamily="2" charset="-78"/>
              </a:rPr>
              <a:t> برابر </a:t>
            </a:r>
            <a:r>
              <a:rPr lang="en-US" sz="1600" dirty="0">
                <a:latin typeface="+mn-lt"/>
                <a:cs typeface="B Mitra" pitchFamily="2" charset="-78"/>
              </a:rPr>
              <a:t>01</a:t>
            </a:r>
            <a:r>
              <a:rPr lang="fa-IR" sz="2000" dirty="0">
                <a:latin typeface="+mn-lt"/>
                <a:cs typeface="B Mitra" pitchFamily="2" charset="-78"/>
              </a:rPr>
              <a:t> تنظیم شوند. دومین نکته این است که عملکرد بیتهای </a:t>
            </a:r>
            <a:r>
              <a:rPr lang="en-US" sz="1600" dirty="0">
                <a:latin typeface="+mn-lt"/>
                <a:cs typeface="B Mitra" pitchFamily="2" charset="-78"/>
              </a:rPr>
              <a:t>COM0[1:0]</a:t>
            </a:r>
            <a:r>
              <a:rPr lang="fa-IR" sz="1600" dirty="0">
                <a:latin typeface="+mn-lt"/>
                <a:cs typeface="B Mitra" pitchFamily="2" charset="-78"/>
              </a:rPr>
              <a:t> </a:t>
            </a:r>
            <a:r>
              <a:rPr lang="fa-IR" sz="2000" dirty="0">
                <a:latin typeface="+mn-lt"/>
                <a:cs typeface="B Mitra" pitchFamily="2" charset="-78"/>
              </a:rPr>
              <a:t>در این وضعیت مطابق جدول زیر است:</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graphicFrame>
        <p:nvGraphicFramePr>
          <p:cNvPr id="7" name="Table 6"/>
          <p:cNvGraphicFramePr>
            <a:graphicFrameLocks noGrp="1"/>
          </p:cNvGraphicFramePr>
          <p:nvPr/>
        </p:nvGraphicFramePr>
        <p:xfrm>
          <a:off x="914399" y="2743200"/>
          <a:ext cx="7772401" cy="2377440"/>
        </p:xfrm>
        <a:graphic>
          <a:graphicData uri="http://schemas.openxmlformats.org/drawingml/2006/table">
            <a:tbl>
              <a:tblPr rtl="1" firstRow="1" bandRow="1">
                <a:tableStyleId>{5C22544A-7EE6-4342-B048-85BDC9FD1C3A}</a:tableStyleId>
              </a:tblPr>
              <a:tblGrid>
                <a:gridCol w="5568885"/>
                <a:gridCol w="1081726"/>
                <a:gridCol w="1121790"/>
              </a:tblGrid>
              <a:tr h="332691">
                <a:tc>
                  <a:txBody>
                    <a:bodyPr/>
                    <a:lstStyle/>
                    <a:p>
                      <a:pPr algn="ctr" rtl="1"/>
                      <a:r>
                        <a:rPr lang="fa-IR" dirty="0" smtClean="0"/>
                        <a:t>وضعیت</a:t>
                      </a:r>
                      <a:r>
                        <a:rPr lang="fa-IR" baseline="0" dirty="0" smtClean="0"/>
                        <a:t> پین </a:t>
                      </a:r>
                      <a:r>
                        <a:rPr lang="en-US" baseline="0" dirty="0" smtClean="0"/>
                        <a:t>OC0</a:t>
                      </a:r>
                      <a:endParaRPr lang="fa-IR" dirty="0"/>
                    </a:p>
                  </a:txBody>
                  <a:tcPr/>
                </a:tc>
                <a:tc>
                  <a:txBody>
                    <a:bodyPr/>
                    <a:lstStyle/>
                    <a:p>
                      <a:pPr algn="l" rtl="0"/>
                      <a:r>
                        <a:rPr lang="en-US" dirty="0" smtClean="0"/>
                        <a:t>COM00</a:t>
                      </a:r>
                      <a:endParaRPr lang="fa-IR" dirty="0"/>
                    </a:p>
                  </a:txBody>
                  <a:tcPr/>
                </a:tc>
                <a:tc>
                  <a:txBody>
                    <a:bodyPr/>
                    <a:lstStyle/>
                    <a:p>
                      <a:pPr algn="l" rtl="0"/>
                      <a:r>
                        <a:rPr lang="en-US" dirty="0" smtClean="0"/>
                        <a:t>COM01</a:t>
                      </a:r>
                      <a:endParaRPr lang="fa-IR" dirty="0"/>
                    </a:p>
                  </a:txBody>
                  <a:tcPr/>
                </a:tc>
              </a:tr>
              <a:tr h="332691">
                <a:tc>
                  <a:txBody>
                    <a:bodyPr/>
                    <a:lstStyle/>
                    <a:p>
                      <a:pPr rtl="1"/>
                      <a:r>
                        <a:rPr lang="fa-IR" dirty="0" smtClean="0">
                          <a:cs typeface="B Mitra" pitchFamily="2" charset="-78"/>
                        </a:rPr>
                        <a:t>غیر</a:t>
                      </a:r>
                      <a:r>
                        <a:rPr lang="fa-IR" baseline="0" dirty="0" smtClean="0">
                          <a:cs typeface="B Mitra" pitchFamily="2" charset="-78"/>
                        </a:rPr>
                        <a:t> فعال (</a:t>
                      </a:r>
                      <a:r>
                        <a:rPr lang="en-US" sz="1400" baseline="0" dirty="0" smtClean="0">
                          <a:cs typeface="B Mitra" pitchFamily="2" charset="-78"/>
                        </a:rPr>
                        <a:t>I/O</a:t>
                      </a:r>
                      <a:r>
                        <a:rPr lang="fa-IR" baseline="0" dirty="0" smtClean="0">
                          <a:cs typeface="B Mitra" pitchFamily="2" charset="-78"/>
                        </a:rPr>
                        <a:t> معمولی)</a:t>
                      </a:r>
                      <a:endParaRPr lang="fa-IR" dirty="0">
                        <a:cs typeface="B Mitra" pitchFamily="2" charset="-78"/>
                      </a:endParaRPr>
                    </a:p>
                  </a:txBody>
                  <a:tcPr/>
                </a:tc>
                <a:tc>
                  <a:txBody>
                    <a:bodyPr/>
                    <a:lstStyle/>
                    <a:p>
                      <a:pPr algn="ctr" rtl="0"/>
                      <a:r>
                        <a:rPr lang="en-US" dirty="0" smtClean="0"/>
                        <a:t>0</a:t>
                      </a:r>
                      <a:endParaRPr lang="fa-IR" dirty="0"/>
                    </a:p>
                  </a:txBody>
                  <a:tcPr/>
                </a:tc>
                <a:tc>
                  <a:txBody>
                    <a:bodyPr/>
                    <a:lstStyle/>
                    <a:p>
                      <a:pPr algn="ctr" rtl="0"/>
                      <a:r>
                        <a:rPr lang="en-US" dirty="0" smtClean="0"/>
                        <a:t>0</a:t>
                      </a:r>
                      <a:endParaRPr lang="fa-IR" dirty="0"/>
                    </a:p>
                  </a:txBody>
                  <a:tcPr/>
                </a:tc>
              </a:tr>
              <a:tr h="332691">
                <a:tc>
                  <a:txBody>
                    <a:bodyPr/>
                    <a:lstStyle/>
                    <a:p>
                      <a:pPr rtl="1"/>
                      <a:r>
                        <a:rPr lang="fa-IR" dirty="0" smtClean="0">
                          <a:cs typeface="B Mitra" pitchFamily="2" charset="-78"/>
                        </a:rPr>
                        <a:t>رزرو شده</a:t>
                      </a:r>
                      <a:endParaRPr lang="fa-IR" dirty="0">
                        <a:cs typeface="B Mitra" pitchFamily="2" charset="-78"/>
                      </a:endParaRPr>
                    </a:p>
                  </a:txBody>
                  <a:tcPr/>
                </a:tc>
                <a:tc>
                  <a:txBody>
                    <a:bodyPr/>
                    <a:lstStyle/>
                    <a:p>
                      <a:pPr algn="ctr" rtl="0"/>
                      <a:r>
                        <a:rPr lang="en-US" dirty="0" smtClean="0"/>
                        <a:t>1</a:t>
                      </a:r>
                      <a:endParaRPr lang="fa-IR" dirty="0"/>
                    </a:p>
                  </a:txBody>
                  <a:tcPr/>
                </a:tc>
                <a:tc>
                  <a:txBody>
                    <a:bodyPr/>
                    <a:lstStyle/>
                    <a:p>
                      <a:pPr algn="ctr" rtl="0"/>
                      <a:r>
                        <a:rPr lang="en-US" dirty="0" smtClean="0"/>
                        <a:t>0</a:t>
                      </a:r>
                      <a:endParaRPr lang="fa-IR" dirty="0"/>
                    </a:p>
                  </a:txBody>
                  <a:tcPr/>
                </a:tc>
              </a:tr>
              <a:tr h="42672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dirty="0" smtClean="0">
                          <a:cs typeface="B Mitra" pitchFamily="2" charset="-78"/>
                        </a:rPr>
                        <a:t>پاک کردن </a:t>
                      </a:r>
                      <a:r>
                        <a:rPr kumimoji="0" lang="en-US" sz="1400" kern="1200" baseline="0" dirty="0" smtClean="0">
                          <a:solidFill>
                            <a:schemeClr val="dk1"/>
                          </a:solidFill>
                          <a:latin typeface="+mn-lt"/>
                          <a:ea typeface="+mn-ea"/>
                          <a:cs typeface="B Mitra" pitchFamily="2" charset="-78"/>
                        </a:rPr>
                        <a:t>OC0</a:t>
                      </a:r>
                      <a:r>
                        <a:rPr lang="fa-IR" dirty="0" smtClean="0">
                          <a:cs typeface="B Mitra" pitchFamily="2" charset="-78"/>
                        </a:rPr>
                        <a:t> در تطبیق مقایسه لبه صعودی</a:t>
                      </a:r>
                      <a:r>
                        <a:rPr lang="fa-IR" baseline="0" dirty="0" smtClean="0">
                          <a:cs typeface="B Mitra" pitchFamily="2" charset="-78"/>
                        </a:rPr>
                        <a:t> و یک کردن آن در لبه نزولی </a:t>
                      </a:r>
                      <a:r>
                        <a:rPr lang="fa-IR" dirty="0" smtClean="0">
                          <a:cs typeface="B Mitra" pitchFamily="2" charset="-78"/>
                        </a:rPr>
                        <a:t>(</a:t>
                      </a:r>
                      <a:r>
                        <a:rPr kumimoji="0" lang="en-US" sz="1400" kern="1200" baseline="0" dirty="0" smtClean="0">
                          <a:solidFill>
                            <a:schemeClr val="dk1"/>
                          </a:solidFill>
                          <a:latin typeface="+mn-lt"/>
                          <a:ea typeface="+mn-ea"/>
                          <a:cs typeface="B Mitra" pitchFamily="2" charset="-78"/>
                        </a:rPr>
                        <a:t>PWM</a:t>
                      </a:r>
                      <a:r>
                        <a:rPr lang="fa-IR" dirty="0" smtClean="0">
                          <a:cs typeface="B Mitra" pitchFamily="2" charset="-78"/>
                        </a:rPr>
                        <a:t> غیرمعکوس)</a:t>
                      </a:r>
                    </a:p>
                  </a:txBody>
                  <a:tcPr/>
                </a:tc>
                <a:tc>
                  <a:txBody>
                    <a:bodyPr/>
                    <a:lstStyle/>
                    <a:p>
                      <a:pPr algn="ctr" rtl="0"/>
                      <a:r>
                        <a:rPr lang="en-US" dirty="0" smtClean="0"/>
                        <a:t>0</a:t>
                      </a:r>
                      <a:endParaRPr lang="fa-IR" dirty="0"/>
                    </a:p>
                  </a:txBody>
                  <a:tcPr/>
                </a:tc>
                <a:tc>
                  <a:txBody>
                    <a:bodyPr/>
                    <a:lstStyle/>
                    <a:p>
                      <a:pPr algn="ctr" rtl="0"/>
                      <a:r>
                        <a:rPr lang="en-US" dirty="0" smtClean="0"/>
                        <a:t>1</a:t>
                      </a:r>
                      <a:endParaRPr lang="fa-IR" dirty="0"/>
                    </a:p>
                  </a:txBody>
                  <a:tcPr/>
                </a:tc>
              </a:tr>
              <a:tr h="332691">
                <a:tc>
                  <a:txBody>
                    <a:bodyPr/>
                    <a:lstStyle/>
                    <a:p>
                      <a:pPr rtl="1"/>
                      <a:r>
                        <a:rPr lang="fa-IR" dirty="0" smtClean="0">
                          <a:cs typeface="B Mitra" pitchFamily="2" charset="-78"/>
                        </a:rPr>
                        <a:t>یک کردن </a:t>
                      </a:r>
                      <a:r>
                        <a:rPr lang="en-US" dirty="0" smtClean="0">
                          <a:cs typeface="B Mitra" pitchFamily="2" charset="-78"/>
                        </a:rPr>
                        <a:t>OC0</a:t>
                      </a:r>
                      <a:r>
                        <a:rPr lang="fa-IR" dirty="0" smtClean="0">
                          <a:cs typeface="B Mitra" pitchFamily="2" charset="-78"/>
                        </a:rPr>
                        <a:t> در</a:t>
                      </a:r>
                      <a:r>
                        <a:rPr lang="fa-IR" baseline="0" dirty="0" smtClean="0">
                          <a:cs typeface="B Mitra" pitchFamily="2" charset="-78"/>
                        </a:rPr>
                        <a:t> تطبیق مقایسه لبه صعودی و پاک کردن آن در به نزولی (</a:t>
                      </a:r>
                      <a:r>
                        <a:rPr lang="en-US" baseline="0" dirty="0" smtClean="0">
                          <a:cs typeface="B Mitra" pitchFamily="2" charset="-78"/>
                        </a:rPr>
                        <a:t>PWM</a:t>
                      </a:r>
                      <a:r>
                        <a:rPr lang="fa-IR" baseline="0" dirty="0" smtClean="0">
                          <a:cs typeface="B Mitra" pitchFamily="2" charset="-78"/>
                        </a:rPr>
                        <a:t> معکوس)</a:t>
                      </a:r>
                      <a:endParaRPr lang="fa-IR" dirty="0">
                        <a:cs typeface="B Mitra" pitchFamily="2" charset="-78"/>
                      </a:endParaRPr>
                    </a:p>
                  </a:txBody>
                  <a:tcPr/>
                </a:tc>
                <a:tc>
                  <a:txBody>
                    <a:bodyPr/>
                    <a:lstStyle/>
                    <a:p>
                      <a:pPr algn="ctr" rtl="0"/>
                      <a:r>
                        <a:rPr lang="en-US" dirty="0" smtClean="0"/>
                        <a:t>1</a:t>
                      </a:r>
                      <a:endParaRPr lang="fa-IR" dirty="0"/>
                    </a:p>
                  </a:txBody>
                  <a:tcPr/>
                </a:tc>
                <a:tc>
                  <a:txBody>
                    <a:bodyPr/>
                    <a:lstStyle/>
                    <a:p>
                      <a:pPr algn="ctr" rtl="0"/>
                      <a:r>
                        <a:rPr lang="en-US" dirty="0" smtClean="0"/>
                        <a:t>1</a:t>
                      </a:r>
                      <a:endParaRPr lang="fa-IR" dirty="0"/>
                    </a:p>
                  </a:txBody>
                  <a:tcPr/>
                </a:tc>
              </a:tr>
            </a:tbl>
          </a:graphicData>
        </a:graphic>
      </p:graphicFrame>
      <p:sp>
        <p:nvSpPr>
          <p:cNvPr id="8" name="Content Placeholder 1"/>
          <p:cNvSpPr txBox="1">
            <a:spLocks/>
          </p:cNvSpPr>
          <p:nvPr/>
        </p:nvSpPr>
        <p:spPr>
          <a:xfrm>
            <a:off x="914400" y="5410200"/>
            <a:ext cx="7772400" cy="990600"/>
          </a:xfrm>
          <a:prstGeom prst="rect">
            <a:avLst/>
          </a:prstGeom>
          <a:no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در این وضعیت، شمارنده مرتبا از </a:t>
            </a:r>
            <a:r>
              <a:rPr lang="en-US" sz="1600" dirty="0">
                <a:latin typeface="+mn-lt"/>
                <a:cs typeface="B Mitra" pitchFamily="2" charset="-78"/>
              </a:rPr>
              <a:t>BOTTOM</a:t>
            </a:r>
            <a:r>
              <a:rPr lang="fa-IR" sz="2000" dirty="0">
                <a:latin typeface="+mn-lt"/>
                <a:cs typeface="B Mitra" pitchFamily="2" charset="-78"/>
              </a:rPr>
              <a:t> تا </a:t>
            </a:r>
            <a:r>
              <a:rPr lang="en-US" sz="1600" dirty="0">
                <a:latin typeface="+mn-lt"/>
                <a:cs typeface="B Mitra" pitchFamily="2" charset="-78"/>
              </a:rPr>
              <a:t>MAX</a:t>
            </a:r>
            <a:r>
              <a:rPr lang="fa-IR" sz="2000" dirty="0">
                <a:latin typeface="+mn-lt"/>
                <a:cs typeface="B Mitra" pitchFamily="2" charset="-78"/>
              </a:rPr>
              <a:t> شمرده و با رسیدن به </a:t>
            </a:r>
            <a:r>
              <a:rPr lang="en-US" sz="1600" dirty="0">
                <a:latin typeface="+mn-lt"/>
                <a:cs typeface="B Mitra" pitchFamily="2" charset="-78"/>
              </a:rPr>
              <a:t>MAX</a:t>
            </a:r>
            <a:r>
              <a:rPr lang="fa-IR" sz="2000" dirty="0">
                <a:latin typeface="+mn-lt"/>
                <a:cs typeface="B Mitra" pitchFamily="2" charset="-78"/>
              </a:rPr>
              <a:t> به صورت نزولی تا </a:t>
            </a:r>
            <a:r>
              <a:rPr lang="en-US" sz="1600" dirty="0">
                <a:latin typeface="+mn-lt"/>
                <a:cs typeface="B Mitra" pitchFamily="2" charset="-78"/>
              </a:rPr>
              <a:t>BOTTOM</a:t>
            </a:r>
            <a:r>
              <a:rPr lang="fa-IR" sz="2000" dirty="0">
                <a:latin typeface="+mn-lt"/>
                <a:cs typeface="B Mitra" pitchFamily="2" charset="-78"/>
              </a:rPr>
              <a:t> میشمارد. </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533400"/>
          </a:xfrm>
          <a:prstGeom prst="rect">
            <a:avLst/>
          </a:prstGeom>
        </p:spPr>
        <p:txBody>
          <a:bodyPr>
            <a:normAutofit/>
          </a:bodyPr>
          <a:lstStyle/>
          <a:p>
            <a:pPr algn="ctr" fontAlgn="auto">
              <a:spcBef>
                <a:spcPts val="0"/>
              </a:spcBef>
              <a:spcAft>
                <a:spcPts val="0"/>
              </a:spcAft>
              <a:buClr>
                <a:schemeClr val="accent1"/>
              </a:buClr>
              <a:buSzPct val="68000"/>
              <a:defRPr/>
            </a:pPr>
            <a:r>
              <a:rPr lang="fa-IR" sz="2000" dirty="0">
                <a:latin typeface="+mn-lt"/>
                <a:cs typeface="B Mitra" pitchFamily="2" charset="-78"/>
              </a:rPr>
              <a:t>از این پس برای سادگی، شمارنده </a:t>
            </a:r>
            <a:r>
              <a:rPr lang="en-US" sz="2000" dirty="0">
                <a:latin typeface="+mn-lt"/>
                <a:cs typeface="B Mitra" pitchFamily="2" charset="-78"/>
              </a:rPr>
              <a:t>n</a:t>
            </a:r>
            <a:r>
              <a:rPr lang="fa-IR" sz="2000" dirty="0">
                <a:latin typeface="+mn-lt"/>
                <a:cs typeface="B Mitra" pitchFamily="2" charset="-78"/>
              </a:rPr>
              <a:t> بیتی را به صورت یک بلوک مطابق با شکل زیر نمایش میدهیم.</a:t>
            </a: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pic>
        <p:nvPicPr>
          <p:cNvPr id="20483" name="Picture 6" descr="p230-2.jpg"/>
          <p:cNvPicPr>
            <a:picLocks noChangeAspect="1"/>
          </p:cNvPicPr>
          <p:nvPr/>
        </p:nvPicPr>
        <p:blipFill>
          <a:blip r:embed="rId2"/>
          <a:srcRect/>
          <a:stretch>
            <a:fillRect/>
          </a:stretch>
        </p:blipFill>
        <p:spPr bwMode="auto">
          <a:xfrm>
            <a:off x="1295400" y="1965325"/>
            <a:ext cx="6915150" cy="3292475"/>
          </a:xfrm>
          <a:prstGeom prst="rect">
            <a:avLst/>
          </a:prstGeom>
          <a:noFill/>
          <a:ln w="9525">
            <a:noFill/>
            <a:miter lim="800000"/>
            <a:headEnd/>
            <a:tailEnd/>
          </a:ln>
        </p:spPr>
      </p:pic>
      <p:sp>
        <p:nvSpPr>
          <p:cNvPr id="20484"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9B3695C-0BA8-4C20-AC01-1FA107BF775A}" type="slidenum">
              <a:rPr lang="fa-IR"/>
              <a:pPr fontAlgn="base">
                <a:spcBef>
                  <a:spcPct val="0"/>
                </a:spcBef>
                <a:spcAft>
                  <a:spcPct val="0"/>
                </a:spcAft>
                <a:defRPr/>
              </a:pPr>
              <a:t>6</a:t>
            </a:fld>
            <a:endParaRPr lang="fa-IR"/>
          </a:p>
        </p:txBody>
      </p:sp>
      <p:sp>
        <p:nvSpPr>
          <p:cNvPr id="20485" name="Footer Placeholder 7"/>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وضیت </a:t>
            </a:r>
            <a:r>
              <a:rPr lang="en-US" sz="2000" b="1" dirty="0">
                <a:latin typeface="+mn-lt"/>
                <a:cs typeface="B Mitra" pitchFamily="2" charset="-78"/>
              </a:rPr>
              <a:t>Phase Correct PWM</a:t>
            </a:r>
            <a:r>
              <a:rPr lang="fa-IR" sz="2000" b="1" dirty="0">
                <a:latin typeface="+mn-lt"/>
                <a:cs typeface="B Mitra" pitchFamily="2" charset="-78"/>
              </a:rPr>
              <a:t> در تایمر/کانتر صفر</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87043"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0752A98A-CDD0-4BBA-BB84-25BD4DFB2299}" type="slidenum">
              <a:rPr lang="fa-IR"/>
              <a:pPr fontAlgn="base">
                <a:spcBef>
                  <a:spcPct val="0"/>
                </a:spcBef>
                <a:spcAft>
                  <a:spcPct val="0"/>
                </a:spcAft>
                <a:defRPr/>
              </a:pPr>
              <a:t>60</a:t>
            </a:fld>
            <a:endParaRPr lang="fa-IR"/>
          </a:p>
        </p:txBody>
      </p:sp>
      <p:sp>
        <p:nvSpPr>
          <p:cNvPr id="8704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
        <p:nvSpPr>
          <p:cNvPr id="13" name="Content Placeholder 1"/>
          <p:cNvSpPr txBox="1">
            <a:spLocks/>
          </p:cNvSpPr>
          <p:nvPr/>
        </p:nvSpPr>
        <p:spPr>
          <a:xfrm>
            <a:off x="914400" y="1828800"/>
            <a:ext cx="7772400" cy="1524000"/>
          </a:xfrm>
          <a:prstGeom prst="rect">
            <a:avLst/>
          </a:prstGeom>
          <a:noFill/>
        </p:spPr>
        <p:txBody>
          <a:bodyPr>
            <a:normAutofit/>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بنابراین طبق شکل زیر مقدار ثبات </a:t>
            </a:r>
            <a:r>
              <a:rPr lang="en-US" sz="1600" dirty="0">
                <a:latin typeface="+mn-lt"/>
                <a:cs typeface="B Mitra" pitchFamily="2" charset="-78"/>
              </a:rPr>
              <a:t>TCNT0</a:t>
            </a:r>
            <a:r>
              <a:rPr lang="fa-IR" sz="2000" dirty="0">
                <a:latin typeface="+mn-lt"/>
                <a:cs typeface="B Mitra" pitchFamily="2" charset="-78"/>
              </a:rPr>
              <a:t> در دو لبه شمارش با </a:t>
            </a:r>
            <a:r>
              <a:rPr lang="en-US" sz="1600" dirty="0">
                <a:latin typeface="+mn-lt"/>
                <a:cs typeface="B Mitra" pitchFamily="2" charset="-78"/>
              </a:rPr>
              <a:t>OCR0</a:t>
            </a:r>
            <a:r>
              <a:rPr lang="fa-IR" sz="2000" dirty="0">
                <a:latin typeface="+mn-lt"/>
                <a:cs typeface="B Mitra" pitchFamily="2" charset="-78"/>
              </a:rPr>
              <a:t> برابر میشود. در حالت </a:t>
            </a:r>
            <a:r>
              <a:rPr lang="en-US" sz="1600" dirty="0">
                <a:latin typeface="+mn-lt"/>
                <a:cs typeface="B Mitra" pitchFamily="2" charset="-78"/>
              </a:rPr>
              <a:t>PWM</a:t>
            </a:r>
            <a:r>
              <a:rPr lang="fa-IR" sz="2000" dirty="0">
                <a:latin typeface="+mn-lt"/>
                <a:cs typeface="B Mitra" pitchFamily="2" charset="-78"/>
              </a:rPr>
              <a:t> غیرمعکوس، تطبیق مقایسه روی داده در لبه شمارش صعودی پین را صفر کرده و تطبیق مقایسه در لبه شمارش صعودی پین </a:t>
            </a:r>
            <a:r>
              <a:rPr lang="en-US" sz="1600" dirty="0">
                <a:latin typeface="+mn-lt"/>
                <a:cs typeface="B Mitra" pitchFamily="2" charset="-78"/>
              </a:rPr>
              <a:t>OC0</a:t>
            </a:r>
            <a:r>
              <a:rPr lang="fa-IR" sz="2000" dirty="0">
                <a:latin typeface="+mn-lt"/>
                <a:cs typeface="B Mitra" pitchFamily="2" charset="-78"/>
              </a:rPr>
              <a:t> را یک میکند. در مورد </a:t>
            </a:r>
            <a:r>
              <a:rPr lang="en-US" sz="1600" dirty="0">
                <a:latin typeface="+mn-lt"/>
                <a:cs typeface="B Mitra" pitchFamily="2" charset="-78"/>
              </a:rPr>
              <a:t>PWM</a:t>
            </a:r>
            <a:r>
              <a:rPr lang="fa-IR" sz="2000" dirty="0">
                <a:latin typeface="+mn-lt"/>
                <a:cs typeface="B Mitra" pitchFamily="2" charset="-78"/>
              </a:rPr>
              <a:t> معکوس، وضعیتی عکس برقرار است.</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pic>
        <p:nvPicPr>
          <p:cNvPr id="87046" name="Picture 9" descr="p261.jpg"/>
          <p:cNvPicPr>
            <a:picLocks noChangeAspect="1"/>
          </p:cNvPicPr>
          <p:nvPr/>
        </p:nvPicPr>
        <p:blipFill>
          <a:blip r:embed="rId2"/>
          <a:srcRect/>
          <a:stretch>
            <a:fillRect/>
          </a:stretch>
        </p:blipFill>
        <p:spPr bwMode="auto">
          <a:xfrm>
            <a:off x="2286000" y="3352800"/>
            <a:ext cx="481330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fontScale="77500" lnSpcReduction="20000"/>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یک موج </a:t>
            </a:r>
            <a:r>
              <a:rPr lang="en-US" sz="2000" b="1" dirty="0">
                <a:latin typeface="+mn-lt"/>
                <a:cs typeface="B Mitra" pitchFamily="2" charset="-78"/>
              </a:rPr>
              <a:t>PWM</a:t>
            </a:r>
            <a:r>
              <a:rPr lang="fa-IR" sz="2000" b="1" dirty="0">
                <a:latin typeface="+mn-lt"/>
                <a:cs typeface="B Mitra" pitchFamily="2" charset="-78"/>
              </a:rPr>
              <a:t> غیرمعکوس با فرکانس تقریبی دو کیلوهرتز و زمان وظیفه 75% بر روی پایه </a:t>
            </a:r>
            <a:r>
              <a:rPr lang="en-US" sz="2000" b="1" dirty="0">
                <a:latin typeface="+mn-lt"/>
                <a:cs typeface="B Mitra" pitchFamily="2" charset="-78"/>
              </a:rPr>
              <a:t>OC0</a:t>
            </a:r>
            <a:endParaRPr lang="fa-IR" sz="2000" b="1" dirty="0">
              <a:latin typeface="+mn-lt"/>
              <a:cs typeface="B Mitra" pitchFamily="2" charset="-78"/>
            </a:endParaRP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8806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6D53EB1-7847-4B7A-B6EC-3CC23402724F}" type="slidenum">
              <a:rPr lang="fa-IR"/>
              <a:pPr fontAlgn="base">
                <a:spcBef>
                  <a:spcPct val="0"/>
                </a:spcBef>
                <a:spcAft>
                  <a:spcPct val="0"/>
                </a:spcAft>
                <a:defRPr/>
              </a:pPr>
              <a:t>61</a:t>
            </a:fld>
            <a:endParaRPr lang="fa-IR"/>
          </a:p>
        </p:txBody>
      </p:sp>
      <p:sp>
        <p:nvSpPr>
          <p:cNvPr id="8806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
        <p:nvSpPr>
          <p:cNvPr id="88069" name="Content Placeholder 1"/>
          <p:cNvSpPr txBox="1">
            <a:spLocks/>
          </p:cNvSpPr>
          <p:nvPr/>
        </p:nvSpPr>
        <p:spPr bwMode="auto">
          <a:xfrm>
            <a:off x="838200" y="1905000"/>
            <a:ext cx="6629400" cy="49530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#include &lt;mega32.h&gt;</a:t>
            </a: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Void main(void)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while (1) {};</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DDRB = 0x08;	//Output OC0</a:t>
            </a:r>
          </a:p>
          <a:p>
            <a:pPr algn="just" rtl="0">
              <a:buClr>
                <a:schemeClr val="accent1"/>
              </a:buClr>
              <a:buSzPct val="76000"/>
            </a:pPr>
            <a:r>
              <a:rPr lang="en-US" sz="1200" b="1" dirty="0" smtClean="0">
                <a:latin typeface="Courier New" pitchFamily="49" charset="0"/>
                <a:cs typeface="Courier New" pitchFamily="49" charset="0"/>
              </a:rPr>
              <a:t>     TCCR0 </a:t>
            </a:r>
            <a:r>
              <a:rPr lang="en-US" sz="1200" b="1" dirty="0">
                <a:latin typeface="Courier New" pitchFamily="49" charset="0"/>
                <a:cs typeface="Courier New" pitchFamily="49" charset="0"/>
              </a:rPr>
              <a:t>= </a:t>
            </a:r>
            <a:r>
              <a:rPr lang="en-US" sz="1200" b="1" dirty="0" smtClean="0">
                <a:latin typeface="Courier New" pitchFamily="49" charset="0"/>
                <a:cs typeface="Courier New" pitchFamily="49" charset="0"/>
              </a:rPr>
              <a:t>0x62; </a:t>
            </a: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Prescaler</a:t>
            </a:r>
            <a:r>
              <a:rPr lang="en-US" sz="1200" b="1" dirty="0">
                <a:latin typeface="Courier New" pitchFamily="49" charset="0"/>
                <a:cs typeface="Courier New" pitchFamily="49" charset="0"/>
              </a:rPr>
              <a:t> = </a:t>
            </a:r>
            <a:r>
              <a:rPr lang="en-US" sz="1200" b="1" dirty="0" smtClean="0">
                <a:latin typeface="Courier New" pitchFamily="49" charset="0"/>
                <a:cs typeface="Courier New" pitchFamily="49" charset="0"/>
              </a:rPr>
              <a:t>8  0B 0110 0010</a:t>
            </a: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		//Mode: non-Inverting Phase Correct PWM</a:t>
            </a:r>
          </a:p>
          <a:p>
            <a:pPr algn="just" rtl="0">
              <a:buClr>
                <a:schemeClr val="accent1"/>
              </a:buClr>
              <a:buSzPct val="76000"/>
            </a:pPr>
            <a:r>
              <a:rPr lang="en-US" sz="1200" b="1" dirty="0">
                <a:latin typeface="Courier New" pitchFamily="49" charset="0"/>
                <a:cs typeface="Courier New" pitchFamily="49" charset="0"/>
              </a:rPr>
              <a:t>     OCR0 = 192;	//Duty cycle : 75%</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endParaRPr lang="en-US" sz="1400" b="1" dirty="0">
              <a:latin typeface="Courier New" pitchFamily="49" charset="0"/>
              <a:cs typeface="Courier New" pitchFamily="49" charset="0"/>
            </a:endParaRPr>
          </a:p>
          <a:p>
            <a:pPr algn="just" rtl="0">
              <a:buClr>
                <a:schemeClr val="accent1"/>
              </a:buClr>
              <a:buSzPct val="76000"/>
            </a:pPr>
            <a:endParaRPr lang="en-US" sz="1400" b="1" dirty="0">
              <a:latin typeface="Courier New" pitchFamily="49" charset="0"/>
              <a:cs typeface="Courier New" pitchFamily="49" charset="0"/>
            </a:endParaRPr>
          </a:p>
          <a:p>
            <a:pPr algn="just" rtl="0">
              <a:buClr>
                <a:schemeClr val="accent1"/>
              </a:buClr>
              <a:buSzPct val="76000"/>
            </a:pPr>
            <a:endParaRPr lang="fa-IR" sz="1400" b="1" dirty="0">
              <a:latin typeface="Courier New" pitchFamily="49" charset="0"/>
              <a:cs typeface="Courier New" pitchFamily="49" charset="0"/>
            </a:endParaRPr>
          </a:p>
        </p:txBody>
      </p:sp>
      <p:pic>
        <p:nvPicPr>
          <p:cNvPr id="88070" name="Picture 10" descr="p262.jpg"/>
          <p:cNvPicPr>
            <a:picLocks noChangeAspect="1"/>
          </p:cNvPicPr>
          <p:nvPr/>
        </p:nvPicPr>
        <p:blipFill>
          <a:blip r:embed="rId2"/>
          <a:srcRect/>
          <a:stretch>
            <a:fillRect/>
          </a:stretch>
        </p:blipFill>
        <p:spPr bwMode="auto">
          <a:xfrm>
            <a:off x="2852738" y="1981200"/>
            <a:ext cx="5376862" cy="2743200"/>
          </a:xfrm>
          <a:prstGeom prst="rect">
            <a:avLst/>
          </a:prstGeom>
          <a:noFill/>
          <a:ln w="9525">
            <a:noFill/>
            <a:miter lim="800000"/>
            <a:headEnd/>
            <a:tailEnd/>
          </a:ln>
        </p:spPr>
      </p:pic>
      <p:sp>
        <p:nvSpPr>
          <p:cNvPr id="2" name="TextBox 1"/>
          <p:cNvSpPr txBox="1"/>
          <p:nvPr/>
        </p:nvSpPr>
        <p:spPr>
          <a:xfrm>
            <a:off x="7086600" y="4953000"/>
            <a:ext cx="990600" cy="369332"/>
          </a:xfrm>
          <a:prstGeom prst="rect">
            <a:avLst/>
          </a:prstGeom>
          <a:noFill/>
        </p:spPr>
        <p:txBody>
          <a:bodyPr wrap="square" rtlCol="0">
            <a:spAutoFit/>
          </a:bodyPr>
          <a:lstStyle/>
          <a:p>
            <a:r>
              <a:rPr lang="en-US" dirty="0" smtClean="0"/>
              <a:t>T12</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fontScale="92500" lnSpcReduction="20000"/>
          </a:bodyPr>
          <a:lstStyle/>
          <a:p>
            <a:pPr fontAlgn="auto">
              <a:spcBef>
                <a:spcPts val="0"/>
              </a:spcBef>
              <a:spcAft>
                <a:spcPts val="0"/>
              </a:spcAft>
              <a:buClr>
                <a:schemeClr val="accent1"/>
              </a:buClr>
              <a:buSzPct val="68000"/>
              <a:defRPr/>
            </a:pPr>
            <a:r>
              <a:rPr lang="fa-IR" sz="3200" b="1" dirty="0">
                <a:latin typeface="+mn-lt"/>
                <a:cs typeface="B Mitra" pitchFamily="2" charset="-78"/>
              </a:rPr>
              <a:t>آشنایی با سخت افزار تایمر/کانتر یک</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89091"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57906B6-B8A6-4E07-B243-306CD4060300}" type="slidenum">
              <a:rPr lang="fa-IR"/>
              <a:pPr fontAlgn="base">
                <a:spcBef>
                  <a:spcPct val="0"/>
                </a:spcBef>
                <a:spcAft>
                  <a:spcPct val="0"/>
                </a:spcAft>
                <a:defRPr/>
              </a:pPr>
              <a:t>62</a:t>
            </a:fld>
            <a:endParaRPr lang="fa-IR"/>
          </a:p>
        </p:txBody>
      </p:sp>
      <p:sp>
        <p:nvSpPr>
          <p:cNvPr id="8909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0" name="Content Placeholder 1"/>
          <p:cNvSpPr txBox="1">
            <a:spLocks/>
          </p:cNvSpPr>
          <p:nvPr/>
        </p:nvSpPr>
        <p:spPr>
          <a:xfrm>
            <a:off x="914400" y="2362200"/>
            <a:ext cx="7772400" cy="990600"/>
          </a:xfrm>
          <a:prstGeom prst="rect">
            <a:avLst/>
          </a:prstGeom>
          <a:solidFill>
            <a:schemeClr val="accent1">
              <a:lumMod val="40000"/>
              <a:lumOff val="60000"/>
            </a:schemeClr>
          </a:solid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smtClean="0">
                <a:latin typeface="+mn-lt"/>
                <a:cs typeface="B Mitra" pitchFamily="2" charset="-78"/>
              </a:rPr>
              <a:t>تایمر/کانتر </a:t>
            </a:r>
            <a:r>
              <a:rPr lang="fa-IR" sz="2000" dirty="0">
                <a:latin typeface="+mn-lt"/>
                <a:cs typeface="B Mitra" pitchFamily="2" charset="-78"/>
              </a:rPr>
              <a:t>16 بیتی از دقت بالاتری برخوردار است. بدین ترتیب ثبات </a:t>
            </a:r>
            <a:r>
              <a:rPr lang="en-US" sz="1600" dirty="0">
                <a:latin typeface="+mn-lt"/>
                <a:cs typeface="B Mitra" pitchFamily="2" charset="-78"/>
              </a:rPr>
              <a:t>TCNT1</a:t>
            </a:r>
            <a:r>
              <a:rPr lang="fa-IR" sz="2000" dirty="0">
                <a:latin typeface="+mn-lt"/>
                <a:cs typeface="B Mitra" pitchFamily="2" charset="-78"/>
              </a:rPr>
              <a:t> </a:t>
            </a:r>
            <a:r>
              <a:rPr lang="fa-IR" sz="2000" dirty="0" smtClean="0">
                <a:latin typeface="+mn-lt"/>
                <a:cs typeface="B Mitra" pitchFamily="2" charset="-78"/>
              </a:rPr>
              <a:t>شانزده بیتی </a:t>
            </a:r>
            <a:r>
              <a:rPr lang="fa-IR" sz="2000" dirty="0">
                <a:latin typeface="+mn-lt"/>
                <a:cs typeface="B Mitra" pitchFamily="2" charset="-78"/>
              </a:rPr>
              <a:t>است و میتواند رشته صفر تا 65535 را شمارش کند. مزایای این مسئله از دو دیدگاه قابل بررسی است:</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sp>
        <p:nvSpPr>
          <p:cNvPr id="12" name="Content Placeholder 1"/>
          <p:cNvSpPr txBox="1">
            <a:spLocks/>
          </p:cNvSpPr>
          <p:nvPr/>
        </p:nvSpPr>
        <p:spPr>
          <a:xfrm>
            <a:off x="914400" y="3352800"/>
            <a:ext cx="7772400" cy="1905000"/>
          </a:xfrm>
          <a:prstGeom prst="rect">
            <a:avLst/>
          </a:prstGeom>
          <a:solidFill>
            <a:schemeClr val="accent2">
              <a:lumMod val="20000"/>
              <a:lumOff val="80000"/>
            </a:schemeClr>
          </a:solidFill>
        </p:spPr>
        <p:txBody>
          <a:bodyPr>
            <a:normAutofit lnSpcReduction="10000"/>
          </a:bodyPr>
          <a:lstStyle/>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1- در </a:t>
            </a:r>
            <a:r>
              <a:rPr lang="fa-IR" sz="2000" dirty="0" smtClean="0">
                <a:latin typeface="+mn-lt"/>
                <a:cs typeface="B Mitra" pitchFamily="2" charset="-78"/>
              </a:rPr>
              <a:t>وضعیتهای</a:t>
            </a:r>
            <a:r>
              <a:rPr lang="fa-IR" sz="2000" dirty="0">
                <a:latin typeface="+mn-lt"/>
                <a:cs typeface="B Mitra" pitchFamily="2" charset="-78"/>
              </a:rPr>
              <a:t> </a:t>
            </a:r>
            <a:r>
              <a:rPr lang="fa-IR" sz="2000" dirty="0" smtClean="0">
                <a:latin typeface="+mn-lt"/>
                <a:cs typeface="B Mitra" pitchFamily="2" charset="-78"/>
              </a:rPr>
              <a:t>غیر </a:t>
            </a:r>
            <a:r>
              <a:rPr lang="en-US" sz="1600" dirty="0">
                <a:latin typeface="+mn-lt"/>
                <a:cs typeface="B Mitra" pitchFamily="2" charset="-78"/>
              </a:rPr>
              <a:t>PWM</a:t>
            </a:r>
            <a:r>
              <a:rPr lang="fa-IR" sz="2000" dirty="0">
                <a:latin typeface="+mn-lt"/>
                <a:cs typeface="B Mitra" pitchFamily="2" charset="-78"/>
              </a:rPr>
              <a:t> شمارنده دیرتر سرریز شده و در نتیجه امکان شمارش پالسهای بیشتر امکان پذیر است. امکان ایجاد زمانهای طولانی تر وجود خواهد داشت.</a:t>
            </a:r>
          </a:p>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2- از نقطه نظر وضعیتهای </a:t>
            </a:r>
            <a:r>
              <a:rPr lang="en-US" sz="1600" dirty="0">
                <a:latin typeface="+mn-lt"/>
                <a:cs typeface="B Mitra" pitchFamily="2" charset="-78"/>
              </a:rPr>
              <a:t>PWM</a:t>
            </a:r>
            <a:r>
              <a:rPr lang="fa-IR" sz="2000" dirty="0">
                <a:latin typeface="+mn-lt"/>
                <a:cs typeface="B Mitra" pitchFamily="2" charset="-78"/>
              </a:rPr>
              <a:t> شکل موج تولید شده، گامهای کوچکتری در خروجی داشته و به عبارت دیگر رزولوشن بالاتری دارد.</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سخت افزار تایمر/کانتر یک</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90115"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0EAD811-AC56-4B41-8EC1-C2DA34A023F0}" type="slidenum">
              <a:rPr lang="fa-IR"/>
              <a:pPr fontAlgn="base">
                <a:spcBef>
                  <a:spcPct val="0"/>
                </a:spcBef>
                <a:spcAft>
                  <a:spcPct val="0"/>
                </a:spcAft>
                <a:defRPr/>
              </a:pPr>
              <a:t>63</a:t>
            </a:fld>
            <a:endParaRPr lang="fa-IR"/>
          </a:p>
        </p:txBody>
      </p:sp>
      <p:sp>
        <p:nvSpPr>
          <p:cNvPr id="90116"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0" name="Content Placeholder 1"/>
          <p:cNvSpPr txBox="1">
            <a:spLocks/>
          </p:cNvSpPr>
          <p:nvPr/>
        </p:nvSpPr>
        <p:spPr>
          <a:xfrm>
            <a:off x="914400" y="1828800"/>
            <a:ext cx="7772400" cy="1524000"/>
          </a:xfrm>
          <a:prstGeom prst="rect">
            <a:avLst/>
          </a:prstGeom>
          <a:noFill/>
        </p:spPr>
        <p:txBody>
          <a:bodyPr>
            <a:normAutofit/>
          </a:bodyPr>
          <a:lstStyle/>
          <a:p>
            <a:pPr algn="just" fontAlgn="auto">
              <a:lnSpc>
                <a:spcPct val="150000"/>
              </a:lnSpc>
              <a:spcBef>
                <a:spcPts val="0"/>
              </a:spcBef>
              <a:spcAft>
                <a:spcPts val="0"/>
              </a:spcAft>
              <a:buClr>
                <a:schemeClr val="accent1"/>
              </a:buClr>
              <a:buSzPct val="76000"/>
              <a:defRPr/>
            </a:pPr>
            <a:r>
              <a:rPr lang="fa-IR" sz="2000" b="1" dirty="0">
                <a:latin typeface="+mn-lt"/>
                <a:cs typeface="B Mitra" pitchFamily="2" charset="-78"/>
              </a:rPr>
              <a:t>دو واحد مقایسه مستقل</a:t>
            </a:r>
          </a:p>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بدین ترتیب این امکان وجود دارد تا دو شکل موج (اعم از مربعی یا </a:t>
            </a:r>
            <a:r>
              <a:rPr lang="en-US" sz="1600" dirty="0">
                <a:latin typeface="+mn-lt"/>
                <a:cs typeface="B Mitra" pitchFamily="2" charset="-78"/>
              </a:rPr>
              <a:t>PWM</a:t>
            </a:r>
            <a:r>
              <a:rPr lang="fa-IR" sz="2000" dirty="0">
                <a:latin typeface="+mn-lt"/>
                <a:cs typeface="B Mitra" pitchFamily="2" charset="-78"/>
              </a:rPr>
              <a:t>) به طور همزمان و مستقل بر روی دو کانال خروجی تایمر/کانتر یک ایجاد شود.</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sp>
        <p:nvSpPr>
          <p:cNvPr id="7" name="Content Placeholder 1"/>
          <p:cNvSpPr txBox="1">
            <a:spLocks/>
          </p:cNvSpPr>
          <p:nvPr/>
        </p:nvSpPr>
        <p:spPr>
          <a:xfrm>
            <a:off x="914400" y="3276600"/>
            <a:ext cx="7772400" cy="1524000"/>
          </a:xfrm>
          <a:prstGeom prst="rect">
            <a:avLst/>
          </a:prstGeom>
          <a:noFill/>
        </p:spPr>
        <p:txBody>
          <a:bodyPr>
            <a:normAutofit/>
          </a:bodyPr>
          <a:lstStyle/>
          <a:p>
            <a:pPr algn="just" fontAlgn="auto">
              <a:lnSpc>
                <a:spcPct val="150000"/>
              </a:lnSpc>
              <a:spcBef>
                <a:spcPts val="0"/>
              </a:spcBef>
              <a:spcAft>
                <a:spcPts val="0"/>
              </a:spcAft>
              <a:buClr>
                <a:schemeClr val="accent1"/>
              </a:buClr>
              <a:buSzPct val="76000"/>
              <a:defRPr/>
            </a:pPr>
            <a:r>
              <a:rPr lang="fa-IR" sz="2000" b="1" dirty="0">
                <a:latin typeface="+mn-lt"/>
                <a:cs typeface="B Mitra" pitchFamily="2" charset="-78"/>
              </a:rPr>
              <a:t>وضعیت های کاری فراوان</a:t>
            </a:r>
          </a:p>
          <a:p>
            <a:pPr algn="just" fontAlgn="auto">
              <a:lnSpc>
                <a:spcPct val="150000"/>
              </a:lnSpc>
              <a:spcBef>
                <a:spcPts val="0"/>
              </a:spcBef>
              <a:spcAft>
                <a:spcPts val="0"/>
              </a:spcAft>
              <a:buClr>
                <a:schemeClr val="accent1"/>
              </a:buClr>
              <a:buSzPct val="76000"/>
              <a:defRPr/>
            </a:pPr>
            <a:r>
              <a:rPr lang="fa-IR" sz="2000" dirty="0">
                <a:latin typeface="+mn-lt"/>
                <a:cs typeface="B Mitra" pitchFamily="2" charset="-78"/>
              </a:rPr>
              <a:t>تایمر/کانتر یک دارای 15 وضعیت کاری است. </a:t>
            </a:r>
            <a:r>
              <a:rPr lang="fa-IR" sz="2000" dirty="0" smtClean="0">
                <a:latin typeface="+mn-lt"/>
                <a:cs typeface="B Mitra" pitchFamily="2" charset="-78"/>
              </a:rPr>
              <a:t>میتوان </a:t>
            </a:r>
            <a:r>
              <a:rPr lang="fa-IR" sz="2000" dirty="0">
                <a:latin typeface="+mn-lt"/>
                <a:cs typeface="B Mitra" pitchFamily="2" charset="-78"/>
              </a:rPr>
              <a:t>گفت امکانات </a:t>
            </a:r>
            <a:r>
              <a:rPr lang="en-US" sz="1600" dirty="0">
                <a:latin typeface="+mn-lt"/>
                <a:cs typeface="B Mitra" pitchFamily="2" charset="-78"/>
              </a:rPr>
              <a:t>PWM</a:t>
            </a:r>
            <a:r>
              <a:rPr lang="fa-IR" sz="2000" dirty="0">
                <a:latin typeface="+mn-lt"/>
                <a:cs typeface="B Mitra" pitchFamily="2" charset="-78"/>
              </a:rPr>
              <a:t> این تایمر/کانتر بسیار پیشرفته﻿</a:t>
            </a:r>
            <a:r>
              <a:rPr lang="en-US" sz="2000" dirty="0" smtClean="0">
                <a:latin typeface="+mn-lt"/>
                <a:cs typeface="B Mitra" pitchFamily="2" charset="-78"/>
              </a:rPr>
              <a:t> </a:t>
            </a:r>
            <a:r>
              <a:rPr lang="fa-IR" sz="2000" dirty="0" smtClean="0">
                <a:latin typeface="+mn-lt"/>
                <a:cs typeface="B Mitra" pitchFamily="2" charset="-78"/>
              </a:rPr>
              <a:t>تر </a:t>
            </a:r>
            <a:r>
              <a:rPr lang="fa-IR" sz="2000" dirty="0">
                <a:latin typeface="+mn-lt"/>
                <a:cs typeface="B Mitra" pitchFamily="2" charset="-78"/>
              </a:rPr>
              <a:t>از تایمر/کانتر صفر است.</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5334000" y="1371600"/>
            <a:ext cx="33528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سخت افزار تایمر/کانتر یک</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91139"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A655B4D-DCFD-4AB5-B30E-CE35C52BEC49}" type="slidenum">
              <a:rPr lang="fa-IR"/>
              <a:pPr fontAlgn="base">
                <a:spcBef>
                  <a:spcPct val="0"/>
                </a:spcBef>
                <a:spcAft>
                  <a:spcPct val="0"/>
                </a:spcAft>
                <a:defRPr/>
              </a:pPr>
              <a:t>64</a:t>
            </a:fld>
            <a:endParaRPr lang="fa-IR"/>
          </a:p>
        </p:txBody>
      </p:sp>
      <p:sp>
        <p:nvSpPr>
          <p:cNvPr id="91140"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91141" name="Content Placeholder 1"/>
          <p:cNvSpPr txBox="1">
            <a:spLocks/>
          </p:cNvSpPr>
          <p:nvPr/>
        </p:nvSpPr>
        <p:spPr bwMode="auto">
          <a:xfrm>
            <a:off x="914400" y="1828800"/>
            <a:ext cx="7772400" cy="4572000"/>
          </a:xfrm>
          <a:prstGeom prst="rect">
            <a:avLst/>
          </a:prstGeom>
          <a:noFill/>
          <a:ln w="9525">
            <a:noFill/>
            <a:miter lim="800000"/>
            <a:headEnd/>
            <a:tailEnd/>
          </a:ln>
        </p:spPr>
        <p:txBody>
          <a:bodyPr/>
          <a:lstStyle/>
          <a:p>
            <a:pPr indent="457200" algn="just">
              <a:lnSpc>
                <a:spcPct val="150000"/>
              </a:lnSpc>
              <a:buClr>
                <a:schemeClr val="accent1"/>
              </a:buClr>
              <a:buSzPct val="76000"/>
            </a:pPr>
            <a:endParaRPr lang="fa-IR" sz="2000">
              <a:latin typeface="Lucida Sans Unicode" pitchFamily="34" charset="0"/>
              <a:ea typeface="B Mitra"/>
              <a:cs typeface="B Mitra"/>
            </a:endParaRPr>
          </a:p>
          <a:p>
            <a:pPr indent="457200" algn="just">
              <a:lnSpc>
                <a:spcPct val="150000"/>
              </a:lnSpc>
              <a:buClr>
                <a:schemeClr val="accent1"/>
              </a:buClr>
              <a:buSzPct val="76000"/>
            </a:pPr>
            <a:endParaRPr lang="fa-IR" sz="2000">
              <a:latin typeface="Lucida Sans Unicode" pitchFamily="34" charset="0"/>
              <a:ea typeface="B Mitra"/>
              <a:cs typeface="B Mitra"/>
            </a:endParaRPr>
          </a:p>
        </p:txBody>
      </p:sp>
      <p:pic>
        <p:nvPicPr>
          <p:cNvPr id="91142" name="Picture 10" descr="p270.jpg"/>
          <p:cNvPicPr>
            <a:picLocks noChangeAspect="1"/>
          </p:cNvPicPr>
          <p:nvPr/>
        </p:nvPicPr>
        <p:blipFill>
          <a:blip r:embed="rId2"/>
          <a:srcRect/>
          <a:stretch>
            <a:fillRect/>
          </a:stretch>
        </p:blipFill>
        <p:spPr bwMode="auto">
          <a:xfrm>
            <a:off x="457200" y="1371600"/>
            <a:ext cx="4797425" cy="4572000"/>
          </a:xfrm>
          <a:prstGeom prst="rect">
            <a:avLst/>
          </a:prstGeom>
          <a:noFill/>
          <a:ln w="9525">
            <a:noFill/>
            <a:miter lim="800000"/>
            <a:headEnd/>
            <a:tailEnd/>
          </a:ln>
        </p:spPr>
      </p:pic>
      <p:sp>
        <p:nvSpPr>
          <p:cNvPr id="12" name="Content Placeholder 1"/>
          <p:cNvSpPr txBox="1">
            <a:spLocks/>
          </p:cNvSpPr>
          <p:nvPr/>
        </p:nvSpPr>
        <p:spPr>
          <a:xfrm>
            <a:off x="5334000" y="1905000"/>
            <a:ext cx="3352800" cy="4267200"/>
          </a:xfrm>
          <a:prstGeom prst="rect">
            <a:avLst/>
          </a:prstGeom>
          <a:solidFill>
            <a:schemeClr val="accent2">
              <a:lumMod val="20000"/>
              <a:lumOff val="80000"/>
            </a:schemeClr>
          </a:solidFill>
        </p:spPr>
        <p:txBody>
          <a:bodyPr>
            <a:normAutofit/>
          </a:bodyPr>
          <a:lstStyle/>
          <a:p>
            <a:pPr algn="just" fontAlgn="auto">
              <a:lnSpc>
                <a:spcPct val="150000"/>
              </a:lnSpc>
              <a:spcBef>
                <a:spcPts val="0"/>
              </a:spcBef>
              <a:spcAft>
                <a:spcPts val="0"/>
              </a:spcAft>
              <a:buClr>
                <a:schemeClr val="accent1"/>
              </a:buClr>
              <a:buSzPct val="68000"/>
              <a:defRPr/>
            </a:pPr>
            <a:r>
              <a:rPr lang="fa-IR" dirty="0">
                <a:latin typeface="+mn-lt"/>
                <a:cs typeface="B Mitra" pitchFamily="2" charset="-78"/>
              </a:rPr>
              <a:t>ثبات</a:t>
            </a:r>
            <a:r>
              <a:rPr lang="en-US" sz="1600" dirty="0">
                <a:latin typeface="+mn-lt"/>
                <a:cs typeface="B Mitra" pitchFamily="2" charset="-78"/>
              </a:rPr>
              <a:t>TCNT1</a:t>
            </a:r>
            <a:r>
              <a:rPr lang="fa-IR" dirty="0">
                <a:latin typeface="+mn-lt"/>
                <a:cs typeface="B Mitra" pitchFamily="2" charset="-78"/>
              </a:rPr>
              <a:t> با دریافت پالس کلاک، رشته صفر تا 65535 را شمارش کرده و پس از سرریز شدن، فلگ </a:t>
            </a:r>
            <a:r>
              <a:rPr lang="en-US" sz="1600" dirty="0">
                <a:latin typeface="+mn-lt"/>
                <a:cs typeface="B Mitra" pitchFamily="2" charset="-78"/>
              </a:rPr>
              <a:t>TOV1</a:t>
            </a:r>
            <a:r>
              <a:rPr lang="fa-IR" dirty="0">
                <a:latin typeface="+mn-lt"/>
                <a:cs typeface="B Mitra" pitchFamily="2" charset="-78"/>
              </a:rPr>
              <a:t> یک میشود. </a:t>
            </a:r>
          </a:p>
          <a:p>
            <a:pPr algn="just" fontAlgn="auto">
              <a:lnSpc>
                <a:spcPct val="150000"/>
              </a:lnSpc>
              <a:spcBef>
                <a:spcPts val="0"/>
              </a:spcBef>
              <a:spcAft>
                <a:spcPts val="0"/>
              </a:spcAft>
              <a:buClr>
                <a:schemeClr val="accent1"/>
              </a:buClr>
              <a:buSzPct val="68000"/>
              <a:defRPr/>
            </a:pPr>
            <a:r>
              <a:rPr lang="fa-IR" dirty="0">
                <a:latin typeface="+mn-lt"/>
                <a:cs typeface="B Mitra" pitchFamily="2" charset="-78"/>
              </a:rPr>
              <a:t>تایمر/کانتر یک نیز میتواند در دو وضعیت کانتر و تایمر عمل کند. در وضعیت اول منبع کلاک، پالسهایی خواهد بود که از دنیای بیرون تامین میشود و در وضعیت دوم پالس کلاک سیستم منبع شمارش ثبات </a:t>
            </a:r>
            <a:r>
              <a:rPr lang="en-US" sz="1600" dirty="0">
                <a:latin typeface="+mn-lt"/>
                <a:cs typeface="B Mitra" pitchFamily="2" charset="-78"/>
              </a:rPr>
              <a:t>TCNT1</a:t>
            </a:r>
            <a:r>
              <a:rPr lang="fa-IR" dirty="0">
                <a:latin typeface="+mn-lt"/>
                <a:cs typeface="B Mitra" pitchFamily="2" charset="-78"/>
              </a:rPr>
              <a:t> است. </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5334000" y="1371600"/>
            <a:ext cx="33528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انتخاب منبع کلاک</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92163"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3AC7699-BE6F-4A1F-85A5-84069BEDB53A}" type="slidenum">
              <a:rPr lang="fa-IR"/>
              <a:pPr fontAlgn="base">
                <a:spcBef>
                  <a:spcPct val="0"/>
                </a:spcBef>
                <a:spcAft>
                  <a:spcPct val="0"/>
                </a:spcAft>
                <a:defRPr/>
              </a:pPr>
              <a:t>65</a:t>
            </a:fld>
            <a:endParaRPr lang="fa-IR"/>
          </a:p>
        </p:txBody>
      </p:sp>
      <p:sp>
        <p:nvSpPr>
          <p:cNvPr id="9216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92165" name="Content Placeholder 1"/>
          <p:cNvSpPr txBox="1">
            <a:spLocks/>
          </p:cNvSpPr>
          <p:nvPr/>
        </p:nvSpPr>
        <p:spPr bwMode="auto">
          <a:xfrm>
            <a:off x="914400" y="1828800"/>
            <a:ext cx="7772400" cy="4572000"/>
          </a:xfrm>
          <a:prstGeom prst="rect">
            <a:avLst/>
          </a:prstGeom>
          <a:noFill/>
          <a:ln w="9525">
            <a:noFill/>
            <a:miter lim="800000"/>
            <a:headEnd/>
            <a:tailEnd/>
          </a:ln>
        </p:spPr>
        <p:txBody>
          <a:bodyPr/>
          <a:lstStyle/>
          <a:p>
            <a:pPr indent="457200" algn="just">
              <a:lnSpc>
                <a:spcPct val="150000"/>
              </a:lnSpc>
              <a:buClr>
                <a:schemeClr val="accent1"/>
              </a:buClr>
              <a:buSzPct val="76000"/>
            </a:pPr>
            <a:endParaRPr lang="fa-IR" sz="2000">
              <a:latin typeface="Lucida Sans Unicode" pitchFamily="34" charset="0"/>
              <a:ea typeface="B Mitra"/>
              <a:cs typeface="B Mitra"/>
            </a:endParaRPr>
          </a:p>
          <a:p>
            <a:pPr indent="457200" algn="just">
              <a:lnSpc>
                <a:spcPct val="150000"/>
              </a:lnSpc>
              <a:buClr>
                <a:schemeClr val="accent1"/>
              </a:buClr>
              <a:buSzPct val="76000"/>
            </a:pPr>
            <a:endParaRPr lang="fa-IR" sz="2000">
              <a:latin typeface="Lucida Sans Unicode" pitchFamily="34" charset="0"/>
              <a:ea typeface="B Mitra"/>
              <a:cs typeface="B Mitra"/>
            </a:endParaRPr>
          </a:p>
        </p:txBody>
      </p:sp>
      <p:sp>
        <p:nvSpPr>
          <p:cNvPr id="92166" name="Content Placeholder 1"/>
          <p:cNvSpPr txBox="1">
            <a:spLocks/>
          </p:cNvSpPr>
          <p:nvPr/>
        </p:nvSpPr>
        <p:spPr bwMode="auto">
          <a:xfrm>
            <a:off x="762000" y="1905000"/>
            <a:ext cx="7924800" cy="533400"/>
          </a:xfrm>
          <a:prstGeom prst="rect">
            <a:avLst/>
          </a:prstGeom>
          <a:noFill/>
          <a:ln w="9525">
            <a:noFill/>
            <a:miter lim="800000"/>
            <a:headEnd/>
            <a:tailEnd/>
          </a:ln>
        </p:spPr>
        <p:txBody>
          <a:bodyPr/>
          <a:lstStyle/>
          <a:p>
            <a:pPr algn="just">
              <a:lnSpc>
                <a:spcPct val="150000"/>
              </a:lnSpc>
              <a:buClr>
                <a:schemeClr val="accent1"/>
              </a:buClr>
              <a:buSzPct val="68000"/>
            </a:pPr>
            <a:r>
              <a:rPr lang="fa-IR">
                <a:latin typeface="Lucida Sans Unicode" pitchFamily="34" charset="0"/>
                <a:ea typeface="B Mitra"/>
                <a:cs typeface="B Mitra"/>
              </a:rPr>
              <a:t>انتخاب منبع کلاک مطابق با جدول زیر از طریق بیتهای </a:t>
            </a:r>
            <a:r>
              <a:rPr lang="en-US">
                <a:latin typeface="Lucida Sans Unicode" pitchFamily="34" charset="0"/>
                <a:ea typeface="B Mitra"/>
                <a:cs typeface="B Mitra"/>
              </a:rPr>
              <a:t>CS1[1:0]</a:t>
            </a:r>
            <a:r>
              <a:rPr lang="fa-IR">
                <a:latin typeface="Lucida Sans Unicode" pitchFamily="34" charset="0"/>
                <a:ea typeface="B Mitra"/>
                <a:cs typeface="B Mitra"/>
              </a:rPr>
              <a:t> انجام میشود.</a:t>
            </a:r>
            <a:endParaRPr lang="fa-IR" sz="2000" b="1">
              <a:latin typeface="Lucida Sans Unicode" pitchFamily="34" charset="0"/>
              <a:ea typeface="B Mitra"/>
              <a:cs typeface="B Mitra"/>
            </a:endParaRPr>
          </a:p>
        </p:txBody>
      </p:sp>
      <p:pic>
        <p:nvPicPr>
          <p:cNvPr id="92167" name="Picture 12" descr="p271-1.jpg"/>
          <p:cNvPicPr>
            <a:picLocks noChangeAspect="1"/>
          </p:cNvPicPr>
          <p:nvPr/>
        </p:nvPicPr>
        <p:blipFill>
          <a:blip r:embed="rId2"/>
          <a:srcRect/>
          <a:stretch>
            <a:fillRect/>
          </a:stretch>
        </p:blipFill>
        <p:spPr bwMode="auto">
          <a:xfrm>
            <a:off x="990600" y="2362200"/>
            <a:ext cx="7285038" cy="1096963"/>
          </a:xfrm>
          <a:prstGeom prst="rect">
            <a:avLst/>
          </a:prstGeom>
          <a:noFill/>
          <a:ln w="9525">
            <a:noFill/>
            <a:miter lim="800000"/>
            <a:headEnd/>
            <a:tailEnd/>
          </a:ln>
        </p:spPr>
      </p:pic>
      <p:pic>
        <p:nvPicPr>
          <p:cNvPr id="92168" name="Picture 13" descr="p271-2.jpg"/>
          <p:cNvPicPr>
            <a:picLocks noChangeAspect="1"/>
          </p:cNvPicPr>
          <p:nvPr/>
        </p:nvPicPr>
        <p:blipFill>
          <a:blip r:embed="rId3"/>
          <a:srcRect/>
          <a:stretch>
            <a:fillRect/>
          </a:stretch>
        </p:blipFill>
        <p:spPr bwMode="auto">
          <a:xfrm>
            <a:off x="3048000" y="3352800"/>
            <a:ext cx="4800600" cy="310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914400" y="1371600"/>
            <a:ext cx="77724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مقایسه کننده های تایمر/کانتر یک</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9318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4BDBA56-E8DB-4027-BCFE-B6E7CB51727C}" type="slidenum">
              <a:rPr lang="fa-IR"/>
              <a:pPr fontAlgn="base">
                <a:spcBef>
                  <a:spcPct val="0"/>
                </a:spcBef>
                <a:spcAft>
                  <a:spcPct val="0"/>
                </a:spcAft>
                <a:defRPr/>
              </a:pPr>
              <a:t>66</a:t>
            </a:fld>
            <a:endParaRPr lang="fa-IR"/>
          </a:p>
        </p:txBody>
      </p:sp>
      <p:sp>
        <p:nvSpPr>
          <p:cNvPr id="9318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93189" name="Content Placeholder 1"/>
          <p:cNvSpPr txBox="1">
            <a:spLocks/>
          </p:cNvSpPr>
          <p:nvPr/>
        </p:nvSpPr>
        <p:spPr bwMode="auto">
          <a:xfrm>
            <a:off x="914400" y="1828800"/>
            <a:ext cx="7772400" cy="4572000"/>
          </a:xfrm>
          <a:prstGeom prst="rect">
            <a:avLst/>
          </a:prstGeom>
          <a:noFill/>
          <a:ln w="9525">
            <a:noFill/>
            <a:miter lim="800000"/>
            <a:headEnd/>
            <a:tailEnd/>
          </a:ln>
        </p:spPr>
        <p:txBody>
          <a:bodyPr/>
          <a:lstStyle/>
          <a:p>
            <a:pPr indent="457200" algn="just">
              <a:lnSpc>
                <a:spcPct val="150000"/>
              </a:lnSpc>
              <a:buClr>
                <a:schemeClr val="accent1"/>
              </a:buClr>
              <a:buSzPct val="76000"/>
            </a:pPr>
            <a:endParaRPr lang="fa-IR" sz="2000">
              <a:latin typeface="Lucida Sans Unicode" pitchFamily="34" charset="0"/>
              <a:ea typeface="B Mitra"/>
              <a:cs typeface="B Mitra"/>
            </a:endParaRPr>
          </a:p>
          <a:p>
            <a:pPr indent="457200" algn="just">
              <a:lnSpc>
                <a:spcPct val="150000"/>
              </a:lnSpc>
              <a:buClr>
                <a:schemeClr val="accent1"/>
              </a:buClr>
              <a:buSzPct val="76000"/>
            </a:pPr>
            <a:endParaRPr lang="fa-IR" sz="2000">
              <a:latin typeface="Lucida Sans Unicode" pitchFamily="34" charset="0"/>
              <a:ea typeface="B Mitra"/>
              <a:cs typeface="B Mitra"/>
            </a:endParaRPr>
          </a:p>
        </p:txBody>
      </p:sp>
      <p:sp>
        <p:nvSpPr>
          <p:cNvPr id="93190" name="Content Placeholder 1"/>
          <p:cNvSpPr txBox="1">
            <a:spLocks/>
          </p:cNvSpPr>
          <p:nvPr/>
        </p:nvSpPr>
        <p:spPr bwMode="auto">
          <a:xfrm>
            <a:off x="762000" y="1905000"/>
            <a:ext cx="7924800" cy="2057400"/>
          </a:xfrm>
          <a:prstGeom prst="rect">
            <a:avLst/>
          </a:prstGeom>
          <a:noFill/>
          <a:ln w="9525">
            <a:noFill/>
            <a:miter lim="800000"/>
            <a:headEnd/>
            <a:tailEnd/>
          </a:ln>
        </p:spPr>
        <p:txBody>
          <a:bodyPr/>
          <a:lstStyle/>
          <a:p>
            <a:pPr algn="just">
              <a:lnSpc>
                <a:spcPct val="150000"/>
              </a:lnSpc>
              <a:buClr>
                <a:schemeClr val="accent1"/>
              </a:buClr>
              <a:buSzPct val="68000"/>
            </a:pPr>
            <a:r>
              <a:rPr lang="fa-IR" sz="2000" dirty="0">
                <a:latin typeface="Lucida Sans Unicode" pitchFamily="34" charset="0"/>
                <a:ea typeface="B Mitra"/>
                <a:cs typeface="B Mitra"/>
              </a:rPr>
              <a:t>تایمر/کانتر دارای دو ثبات مقایسه، دو مقایسه کننده دیجیتال، دو فلگ تطبیق مقایسه و دو پایه خروجی مقایسه است. محتوای ثبات 16 بیتی </a:t>
            </a:r>
            <a:r>
              <a:rPr lang="en-US" sz="1600" dirty="0">
                <a:latin typeface="Lucida Sans Unicode" pitchFamily="34" charset="0"/>
                <a:ea typeface="B Mitra"/>
                <a:cs typeface="B Mitra"/>
              </a:rPr>
              <a:t>TCNT1</a:t>
            </a:r>
            <a:r>
              <a:rPr lang="fa-IR" sz="2000" dirty="0">
                <a:latin typeface="Lucida Sans Unicode" pitchFamily="34" charset="0"/>
                <a:ea typeface="B Mitra"/>
                <a:cs typeface="B Mitra"/>
              </a:rPr>
              <a:t> به طور پیوسته و مستقل با دو ثبات </a:t>
            </a:r>
            <a:r>
              <a:rPr lang="en-US" sz="1600" dirty="0">
                <a:latin typeface="Lucida Sans Unicode" pitchFamily="34" charset="0"/>
                <a:ea typeface="B Mitra"/>
                <a:cs typeface="B Mitra"/>
              </a:rPr>
              <a:t>OCR1A</a:t>
            </a:r>
            <a:r>
              <a:rPr lang="fa-IR" sz="2000" dirty="0">
                <a:latin typeface="Lucida Sans Unicode" pitchFamily="34" charset="0"/>
                <a:ea typeface="B Mitra"/>
                <a:cs typeface="B Mitra"/>
              </a:rPr>
              <a:t> و </a:t>
            </a:r>
            <a:r>
              <a:rPr lang="en-US" sz="1600" dirty="0">
                <a:latin typeface="Lucida Sans Unicode" pitchFamily="34" charset="0"/>
                <a:ea typeface="B Mitra"/>
                <a:cs typeface="B Mitra"/>
              </a:rPr>
              <a:t>OCR1B</a:t>
            </a:r>
            <a:r>
              <a:rPr lang="fa-IR" sz="2000" dirty="0">
                <a:latin typeface="Lucida Sans Unicode" pitchFamily="34" charset="0"/>
                <a:ea typeface="B Mitra"/>
                <a:cs typeface="B Mitra"/>
              </a:rPr>
              <a:t> مقایسه میشود، در صورتی که تطبیق مقایسه در واحد </a:t>
            </a:r>
            <a:r>
              <a:rPr lang="en-US" sz="1600" dirty="0">
                <a:latin typeface="Lucida Sans Unicode" pitchFamily="34" charset="0"/>
                <a:ea typeface="B Mitra"/>
                <a:cs typeface="B Mitra"/>
              </a:rPr>
              <a:t>A</a:t>
            </a:r>
            <a:r>
              <a:rPr lang="fa-IR" sz="2000" dirty="0">
                <a:latin typeface="Lucida Sans Unicode" pitchFamily="34" charset="0"/>
                <a:ea typeface="B Mitra"/>
                <a:cs typeface="B Mitra"/>
              </a:rPr>
              <a:t> روی دهد فلگ </a:t>
            </a:r>
            <a:r>
              <a:rPr lang="en-US" sz="1600" dirty="0">
                <a:latin typeface="Lucida Sans Unicode" pitchFamily="34" charset="0"/>
                <a:ea typeface="B Mitra"/>
                <a:cs typeface="B Mitra"/>
              </a:rPr>
              <a:t>OCF1A</a:t>
            </a:r>
            <a:r>
              <a:rPr lang="fa-IR" sz="2000" dirty="0">
                <a:latin typeface="Lucida Sans Unicode" pitchFamily="34" charset="0"/>
                <a:ea typeface="B Mitra"/>
                <a:cs typeface="B Mitra"/>
              </a:rPr>
              <a:t> و در صورتی که در واحد </a:t>
            </a:r>
            <a:r>
              <a:rPr lang="en-US" sz="1600" dirty="0">
                <a:latin typeface="Lucida Sans Unicode" pitchFamily="34" charset="0"/>
                <a:ea typeface="B Mitra"/>
                <a:cs typeface="B Mitra"/>
              </a:rPr>
              <a:t>B</a:t>
            </a:r>
            <a:r>
              <a:rPr lang="fa-IR" sz="2000" dirty="0">
                <a:latin typeface="Lucida Sans Unicode" pitchFamily="34" charset="0"/>
                <a:ea typeface="B Mitra"/>
                <a:cs typeface="B Mitra"/>
              </a:rPr>
              <a:t> تطبیق مقایسه ایجاد شده باشد، فلگ </a:t>
            </a:r>
            <a:r>
              <a:rPr lang="en-US" sz="1600" dirty="0">
                <a:latin typeface="Lucida Sans Unicode" pitchFamily="34" charset="0"/>
                <a:ea typeface="B Mitra"/>
                <a:cs typeface="B Mitra"/>
              </a:rPr>
              <a:t>OCF1B</a:t>
            </a:r>
            <a:r>
              <a:rPr lang="fa-IR" sz="2000" dirty="0">
                <a:latin typeface="Lucida Sans Unicode" pitchFamily="34" charset="0"/>
                <a:ea typeface="B Mitra"/>
                <a:cs typeface="B Mitra"/>
              </a:rPr>
              <a:t> یک خواهد شد. </a:t>
            </a:r>
            <a:endParaRPr lang="fa-IR" sz="2000" b="1" dirty="0">
              <a:latin typeface="Lucida Sans Unicode" pitchFamily="34" charset="0"/>
              <a:ea typeface="B Mitra"/>
              <a:cs typeface="B Mitra"/>
            </a:endParaRPr>
          </a:p>
        </p:txBody>
      </p:sp>
      <p:pic>
        <p:nvPicPr>
          <p:cNvPr id="93191" name="Picture 10" descr="p271-3.jpg"/>
          <p:cNvPicPr>
            <a:picLocks noChangeAspect="1"/>
          </p:cNvPicPr>
          <p:nvPr/>
        </p:nvPicPr>
        <p:blipFill>
          <a:blip r:embed="rId2"/>
          <a:srcRect/>
          <a:stretch>
            <a:fillRect/>
          </a:stretch>
        </p:blipFill>
        <p:spPr bwMode="auto">
          <a:xfrm>
            <a:off x="1066800" y="4160838"/>
            <a:ext cx="7121525" cy="1096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فعال کننده های مقایسه کننده تایمر/کانتر یک</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94211"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5DBE09F-560E-4217-81E0-A0EA678079CC}" type="slidenum">
              <a:rPr lang="fa-IR"/>
              <a:pPr fontAlgn="base">
                <a:spcBef>
                  <a:spcPct val="0"/>
                </a:spcBef>
                <a:spcAft>
                  <a:spcPct val="0"/>
                </a:spcAft>
                <a:defRPr/>
              </a:pPr>
              <a:t>67</a:t>
            </a:fld>
            <a:endParaRPr lang="fa-IR"/>
          </a:p>
        </p:txBody>
      </p:sp>
      <p:sp>
        <p:nvSpPr>
          <p:cNvPr id="9421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94213" name="Content Placeholder 1"/>
          <p:cNvSpPr txBox="1">
            <a:spLocks/>
          </p:cNvSpPr>
          <p:nvPr/>
        </p:nvSpPr>
        <p:spPr bwMode="auto">
          <a:xfrm>
            <a:off x="914400" y="1828800"/>
            <a:ext cx="7772400" cy="4572000"/>
          </a:xfrm>
          <a:prstGeom prst="rect">
            <a:avLst/>
          </a:prstGeom>
          <a:noFill/>
          <a:ln w="9525">
            <a:noFill/>
            <a:miter lim="800000"/>
            <a:headEnd/>
            <a:tailEnd/>
          </a:ln>
        </p:spPr>
        <p:txBody>
          <a:bodyPr/>
          <a:lstStyle/>
          <a:p>
            <a:pPr indent="457200" algn="just">
              <a:lnSpc>
                <a:spcPct val="150000"/>
              </a:lnSpc>
              <a:buClr>
                <a:schemeClr val="accent1"/>
              </a:buClr>
              <a:buSzPct val="76000"/>
            </a:pPr>
            <a:endParaRPr lang="fa-IR" sz="2000">
              <a:latin typeface="Lucida Sans Unicode" pitchFamily="34" charset="0"/>
              <a:ea typeface="B Mitra"/>
              <a:cs typeface="B Mitra"/>
            </a:endParaRPr>
          </a:p>
          <a:p>
            <a:pPr indent="457200" algn="just">
              <a:lnSpc>
                <a:spcPct val="150000"/>
              </a:lnSpc>
              <a:buClr>
                <a:schemeClr val="accent1"/>
              </a:buClr>
              <a:buSzPct val="76000"/>
            </a:pPr>
            <a:endParaRPr lang="fa-IR" sz="2000">
              <a:latin typeface="Lucida Sans Unicode" pitchFamily="34" charset="0"/>
              <a:ea typeface="B Mitra"/>
              <a:cs typeface="B Mitra"/>
            </a:endParaRPr>
          </a:p>
        </p:txBody>
      </p:sp>
      <p:sp>
        <p:nvSpPr>
          <p:cNvPr id="94214" name="Content Placeholder 1"/>
          <p:cNvSpPr txBox="1">
            <a:spLocks/>
          </p:cNvSpPr>
          <p:nvPr/>
        </p:nvSpPr>
        <p:spPr bwMode="auto">
          <a:xfrm>
            <a:off x="762000" y="1828800"/>
            <a:ext cx="7924800" cy="1752600"/>
          </a:xfrm>
          <a:prstGeom prst="rect">
            <a:avLst/>
          </a:prstGeom>
          <a:noFill/>
          <a:ln w="9525">
            <a:noFill/>
            <a:miter lim="800000"/>
            <a:headEnd/>
            <a:tailEnd/>
          </a:ln>
        </p:spPr>
        <p:txBody>
          <a:bodyPr/>
          <a:lstStyle/>
          <a:p>
            <a:pPr algn="just">
              <a:lnSpc>
                <a:spcPct val="150000"/>
              </a:lnSpc>
              <a:buClr>
                <a:schemeClr val="accent1"/>
              </a:buClr>
              <a:buSzPct val="68000"/>
            </a:pPr>
            <a:r>
              <a:rPr lang="fa-IR" dirty="0">
                <a:latin typeface="Lucida Sans Unicode" pitchFamily="34" charset="0"/>
                <a:ea typeface="B Mitra"/>
                <a:cs typeface="B Mitra"/>
              </a:rPr>
              <a:t>در صورتی که بیت فعال ساز وقفه آن فلگ و فعال ساز عمومی وقفه ها یک باشند، یک شدن هر کدام از فلگهای </a:t>
            </a:r>
            <a:r>
              <a:rPr lang="en-US" sz="1600" dirty="0">
                <a:latin typeface="Lucida Sans Unicode" pitchFamily="34" charset="0"/>
                <a:ea typeface="B Mitra"/>
                <a:cs typeface="B Mitra"/>
              </a:rPr>
              <a:t>OCF1A</a:t>
            </a:r>
            <a:r>
              <a:rPr lang="fa-IR" dirty="0">
                <a:latin typeface="Lucida Sans Unicode" pitchFamily="34" charset="0"/>
                <a:ea typeface="B Mitra"/>
                <a:cs typeface="B Mitra"/>
              </a:rPr>
              <a:t> و </a:t>
            </a:r>
            <a:r>
              <a:rPr lang="en-US" sz="1600" dirty="0">
                <a:latin typeface="Lucida Sans Unicode" pitchFamily="34" charset="0"/>
                <a:ea typeface="B Mitra"/>
                <a:cs typeface="B Mitra"/>
              </a:rPr>
              <a:t>OCF1B</a:t>
            </a:r>
            <a:r>
              <a:rPr lang="fa-IR" dirty="0">
                <a:latin typeface="Lucida Sans Unicode" pitchFamily="34" charset="0"/>
                <a:ea typeface="B Mitra"/>
                <a:cs typeface="B Mitra"/>
              </a:rPr>
              <a:t> میتواند باعث درخواست وقفه شود. این دو بیت فعال ساز به نام های </a:t>
            </a:r>
            <a:r>
              <a:rPr lang="en-US" sz="1600" dirty="0">
                <a:latin typeface="Lucida Sans Unicode" pitchFamily="34" charset="0"/>
                <a:ea typeface="B Mitra"/>
                <a:cs typeface="B Mitra"/>
              </a:rPr>
              <a:t>OCIE1A</a:t>
            </a:r>
            <a:r>
              <a:rPr lang="fa-IR" dirty="0">
                <a:latin typeface="Lucida Sans Unicode" pitchFamily="34" charset="0"/>
                <a:ea typeface="B Mitra"/>
                <a:cs typeface="B Mitra"/>
              </a:rPr>
              <a:t> و </a:t>
            </a:r>
            <a:r>
              <a:rPr lang="en-US" sz="1600" dirty="0">
                <a:latin typeface="Lucida Sans Unicode" pitchFamily="34" charset="0"/>
                <a:ea typeface="B Mitra"/>
                <a:cs typeface="B Mitra"/>
              </a:rPr>
              <a:t>OCIE1B</a:t>
            </a:r>
            <a:r>
              <a:rPr lang="fa-IR" dirty="0">
                <a:latin typeface="Lucida Sans Unicode" pitchFamily="34" charset="0"/>
                <a:ea typeface="B Mitra"/>
                <a:cs typeface="B Mitra"/>
              </a:rPr>
              <a:t> از ثبات </a:t>
            </a:r>
            <a:r>
              <a:rPr lang="en-US" sz="1600" dirty="0">
                <a:latin typeface="Lucida Sans Unicode" pitchFamily="34" charset="0"/>
                <a:ea typeface="B Mitra"/>
                <a:cs typeface="B Mitra"/>
              </a:rPr>
              <a:t>TIMSK</a:t>
            </a:r>
            <a:r>
              <a:rPr lang="fa-IR" dirty="0">
                <a:latin typeface="Lucida Sans Unicode" pitchFamily="34" charset="0"/>
                <a:ea typeface="B Mitra"/>
                <a:cs typeface="B Mitra"/>
              </a:rPr>
              <a:t> میباشند. همچنین بیت 2 از این ثبات به نام </a:t>
            </a:r>
            <a:r>
              <a:rPr lang="en-US" sz="1600" dirty="0">
                <a:latin typeface="Lucida Sans Unicode" pitchFamily="34" charset="0"/>
                <a:ea typeface="B Mitra"/>
                <a:cs typeface="B Mitra"/>
              </a:rPr>
              <a:t>TOIE1</a:t>
            </a:r>
            <a:r>
              <a:rPr lang="fa-IR" dirty="0">
                <a:latin typeface="Lucida Sans Unicode" pitchFamily="34" charset="0"/>
                <a:ea typeface="B Mitra"/>
                <a:cs typeface="B Mitra"/>
              </a:rPr>
              <a:t> فعال ساز وقفه سرریز کانتر یک است.</a:t>
            </a:r>
            <a:endParaRPr lang="fa-IR" sz="2000" b="1" dirty="0">
              <a:latin typeface="Lucida Sans Unicode" pitchFamily="34" charset="0"/>
              <a:ea typeface="B Mitra"/>
              <a:cs typeface="B Mitra"/>
            </a:endParaRPr>
          </a:p>
        </p:txBody>
      </p:sp>
      <p:pic>
        <p:nvPicPr>
          <p:cNvPr id="94215" name="Picture 12" descr="p272-1.jpg"/>
          <p:cNvPicPr>
            <a:picLocks noChangeAspect="1"/>
          </p:cNvPicPr>
          <p:nvPr/>
        </p:nvPicPr>
        <p:blipFill>
          <a:blip r:embed="rId2"/>
          <a:srcRect/>
          <a:stretch>
            <a:fillRect/>
          </a:stretch>
        </p:blipFill>
        <p:spPr bwMode="auto">
          <a:xfrm>
            <a:off x="960438" y="3733800"/>
            <a:ext cx="7269162"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کلمات کلیدی</a:t>
            </a:r>
          </a:p>
        </p:txBody>
      </p:sp>
      <p:sp>
        <p:nvSpPr>
          <p:cNvPr id="7" name="Content Placeholder 1"/>
          <p:cNvSpPr txBox="1">
            <a:spLocks/>
          </p:cNvSpPr>
          <p:nvPr/>
        </p:nvSpPr>
        <p:spPr>
          <a:xfrm>
            <a:off x="838200" y="1828800"/>
            <a:ext cx="7848600" cy="4191000"/>
          </a:xfrm>
          <a:prstGeom prst="rect">
            <a:avLst/>
          </a:prstGeom>
          <a:noFill/>
        </p:spPr>
        <p:txBody>
          <a:bodyPr>
            <a:normAutofit/>
          </a:bodyPr>
          <a:lstStyle/>
          <a:p>
            <a:pPr indent="457200" algn="just" fontAlgn="auto">
              <a:lnSpc>
                <a:spcPct val="150000"/>
              </a:lnSpc>
              <a:spcBef>
                <a:spcPts val="0"/>
              </a:spcBef>
              <a:spcAft>
                <a:spcPts val="0"/>
              </a:spcAft>
              <a:buClr>
                <a:schemeClr val="accent1"/>
              </a:buClr>
              <a:buSzPct val="76000"/>
              <a:defRPr/>
            </a:pPr>
            <a:r>
              <a:rPr lang="fa-IR" sz="2000" dirty="0" smtClean="0">
                <a:latin typeface="+mn-lt"/>
                <a:cs typeface="B Mitra" pitchFamily="2" charset="-78"/>
              </a:rPr>
              <a:t>سه </a:t>
            </a:r>
            <a:r>
              <a:rPr lang="fa-IR" sz="2000" dirty="0">
                <a:latin typeface="+mn-lt"/>
                <a:cs typeface="B Mitra" pitchFamily="2" charset="-78"/>
              </a:rPr>
              <a:t>واژه کلید که در ادامه مکرراَ از آنها استفاده خواهیم کرد را تعریف میکنیم:</a:t>
            </a:r>
          </a:p>
          <a:p>
            <a:pPr indent="457200" algn="just" fontAlgn="auto">
              <a:lnSpc>
                <a:spcPct val="150000"/>
              </a:lnSpc>
              <a:spcBef>
                <a:spcPts val="0"/>
              </a:spcBef>
              <a:spcAft>
                <a:spcPts val="0"/>
              </a:spcAft>
              <a:buClr>
                <a:schemeClr val="accent1"/>
              </a:buClr>
              <a:buSzPct val="76000"/>
              <a:defRPr/>
            </a:pPr>
            <a:endParaRPr lang="fa-IR" sz="2000" dirty="0">
              <a:latin typeface="+mn-lt"/>
              <a:cs typeface="B Mitra" pitchFamily="2" charset="-78"/>
            </a:endParaRPr>
          </a:p>
          <a:p>
            <a:pPr indent="457200" algn="just" fontAlgn="auto">
              <a:lnSpc>
                <a:spcPct val="150000"/>
              </a:lnSpc>
              <a:spcBef>
                <a:spcPts val="0"/>
              </a:spcBef>
              <a:spcAft>
                <a:spcPts val="0"/>
              </a:spcAft>
              <a:buClr>
                <a:schemeClr val="accent1"/>
              </a:buClr>
              <a:buSzPct val="76000"/>
              <a:buFont typeface="Wingdings" pitchFamily="2" charset="2"/>
              <a:buChar char="§"/>
              <a:defRPr/>
            </a:pPr>
            <a:r>
              <a:rPr lang="en-US" sz="1600" dirty="0">
                <a:latin typeface="+mn-lt"/>
                <a:cs typeface="B Mitra" pitchFamily="2" charset="-78"/>
              </a:rPr>
              <a:t>BOTTOM</a:t>
            </a:r>
            <a:r>
              <a:rPr lang="fa-IR" sz="2000" dirty="0">
                <a:latin typeface="+mn-lt"/>
                <a:cs typeface="B Mitra" pitchFamily="2" charset="-78"/>
              </a:rPr>
              <a:t>: شمارنده زمانی که </a:t>
            </a:r>
            <a:r>
              <a:rPr lang="en-US" sz="1600" dirty="0">
                <a:latin typeface="+mn-lt"/>
                <a:cs typeface="B Mitra" pitchFamily="2" charset="-78"/>
              </a:rPr>
              <a:t>0x0000</a:t>
            </a:r>
            <a:r>
              <a:rPr lang="fa-IR" sz="2000" dirty="0">
                <a:latin typeface="+mn-lt"/>
                <a:cs typeface="B Mitra" pitchFamily="2" charset="-78"/>
              </a:rPr>
              <a:t> شود به </a:t>
            </a:r>
            <a:r>
              <a:rPr lang="en-US" sz="1600" dirty="0">
                <a:latin typeface="+mn-lt"/>
                <a:cs typeface="B Mitra" pitchFamily="2" charset="-78"/>
              </a:rPr>
              <a:t>BOTTOM</a:t>
            </a:r>
            <a:r>
              <a:rPr lang="fa-IR" sz="2000" dirty="0">
                <a:latin typeface="+mn-lt"/>
                <a:cs typeface="B Mitra" pitchFamily="2" charset="-78"/>
              </a:rPr>
              <a:t> رسیده است.</a:t>
            </a:r>
          </a:p>
          <a:p>
            <a:pPr indent="457200" algn="just" fontAlgn="auto">
              <a:lnSpc>
                <a:spcPct val="150000"/>
              </a:lnSpc>
              <a:spcBef>
                <a:spcPts val="0"/>
              </a:spcBef>
              <a:spcAft>
                <a:spcPts val="0"/>
              </a:spcAft>
              <a:buClr>
                <a:schemeClr val="accent1"/>
              </a:buClr>
              <a:buSzPct val="76000"/>
              <a:buFont typeface="Wingdings" pitchFamily="2" charset="2"/>
              <a:buChar char="§"/>
              <a:defRPr/>
            </a:pPr>
            <a:r>
              <a:rPr lang="en-US" sz="1600" dirty="0">
                <a:latin typeface="+mn-lt"/>
                <a:cs typeface="B Mitra" pitchFamily="2" charset="-78"/>
              </a:rPr>
              <a:t>MAX</a:t>
            </a:r>
            <a:r>
              <a:rPr lang="fa-IR" sz="2000" dirty="0">
                <a:latin typeface="+mn-lt"/>
                <a:cs typeface="B Mitra" pitchFamily="2" charset="-78"/>
              </a:rPr>
              <a:t>: زمانی که شمارنده </a:t>
            </a:r>
            <a:r>
              <a:rPr lang="en-US" sz="1600" dirty="0">
                <a:latin typeface="+mn-lt"/>
                <a:cs typeface="B Mitra" pitchFamily="2" charset="-78"/>
              </a:rPr>
              <a:t>0xFFFF</a:t>
            </a:r>
            <a:r>
              <a:rPr lang="fa-IR" sz="2000" dirty="0">
                <a:latin typeface="+mn-lt"/>
                <a:cs typeface="B Mitra" pitchFamily="2" charset="-78"/>
              </a:rPr>
              <a:t> (دسیمال 65535) شود به </a:t>
            </a:r>
            <a:r>
              <a:rPr lang="en-US" sz="1600" dirty="0">
                <a:latin typeface="+mn-lt"/>
                <a:cs typeface="B Mitra" pitchFamily="2" charset="-78"/>
              </a:rPr>
              <a:t>MAXIMUM</a:t>
            </a:r>
            <a:r>
              <a:rPr lang="fa-IR" sz="2000" dirty="0">
                <a:latin typeface="+mn-lt"/>
                <a:cs typeface="B Mitra" pitchFamily="2" charset="-78"/>
              </a:rPr>
              <a:t> خود رسیده است.</a:t>
            </a:r>
          </a:p>
          <a:p>
            <a:pPr indent="457200" algn="just" fontAlgn="auto">
              <a:lnSpc>
                <a:spcPct val="150000"/>
              </a:lnSpc>
              <a:spcBef>
                <a:spcPts val="0"/>
              </a:spcBef>
              <a:spcAft>
                <a:spcPts val="0"/>
              </a:spcAft>
              <a:buClr>
                <a:schemeClr val="accent1"/>
              </a:buClr>
              <a:buSzPct val="76000"/>
              <a:buFont typeface="Wingdings" pitchFamily="2" charset="2"/>
              <a:buChar char="§"/>
              <a:defRPr/>
            </a:pPr>
            <a:r>
              <a:rPr lang="en-US" sz="1600" dirty="0">
                <a:latin typeface="+mn-lt"/>
                <a:cs typeface="B Mitra" pitchFamily="2" charset="-78"/>
              </a:rPr>
              <a:t>TOP</a:t>
            </a:r>
            <a:r>
              <a:rPr lang="fa-IR" sz="2000" dirty="0">
                <a:latin typeface="+mn-lt"/>
                <a:cs typeface="B Mitra" pitchFamily="2" charset="-78"/>
              </a:rPr>
              <a:t>: زمانی که شمارنده برابر با بالاترین عدد در رشته شمارش خود میشود به </a:t>
            </a:r>
            <a:r>
              <a:rPr lang="en-US" sz="1600" dirty="0">
                <a:latin typeface="+mn-lt"/>
                <a:cs typeface="B Mitra" pitchFamily="2" charset="-78"/>
              </a:rPr>
              <a:t>TOP</a:t>
            </a:r>
            <a:r>
              <a:rPr lang="fa-IR" sz="2000" dirty="0">
                <a:latin typeface="+mn-lt"/>
                <a:cs typeface="B Mitra" pitchFamily="2" charset="-78"/>
              </a:rPr>
              <a:t> رسیده است.</a:t>
            </a:r>
          </a:p>
          <a:p>
            <a:pPr indent="457200" algn="just" fontAlgn="auto">
              <a:lnSpc>
                <a:spcPct val="150000"/>
              </a:lnSpc>
              <a:spcBef>
                <a:spcPts val="0"/>
              </a:spcBef>
              <a:spcAft>
                <a:spcPts val="0"/>
              </a:spcAft>
              <a:buClr>
                <a:schemeClr val="accent1"/>
              </a:buClr>
              <a:buSzPct val="76000"/>
              <a:buFont typeface="Wingdings" pitchFamily="2" charset="2"/>
              <a:buChar char="§"/>
              <a:defRPr/>
            </a:pPr>
            <a:endParaRPr lang="fa-IR" sz="1400" dirty="0">
              <a:latin typeface="+mn-lt"/>
              <a:cs typeface="B Mitra" pitchFamily="2" charset="-78"/>
            </a:endParaRPr>
          </a:p>
          <a:p>
            <a:pPr algn="just" fontAlgn="auto">
              <a:lnSpc>
                <a:spcPct val="150000"/>
              </a:lnSpc>
              <a:spcBef>
                <a:spcPts val="0"/>
              </a:spcBef>
              <a:spcAft>
                <a:spcPts val="0"/>
              </a:spcAft>
              <a:buClr>
                <a:schemeClr val="accent1"/>
              </a:buClr>
              <a:buSzPct val="76000"/>
              <a:defRPr/>
            </a:pPr>
            <a:r>
              <a:rPr lang="fa-IR" sz="1400" dirty="0">
                <a:latin typeface="+mn-lt"/>
                <a:cs typeface="B Mitra" pitchFamily="2" charset="-78"/>
              </a:rPr>
              <a:t>نکته مهمی که در مورد </a:t>
            </a:r>
            <a:r>
              <a:rPr lang="en-US" sz="1200" dirty="0">
                <a:latin typeface="+mn-lt"/>
                <a:cs typeface="B Mitra" pitchFamily="2" charset="-78"/>
              </a:rPr>
              <a:t>TOP</a:t>
            </a:r>
            <a:r>
              <a:rPr lang="fa-IR" sz="1400" dirty="0">
                <a:latin typeface="+mn-lt"/>
                <a:cs typeface="B Mitra" pitchFamily="2" charset="-78"/>
              </a:rPr>
              <a:t> وجود دارد این </a:t>
            </a:r>
            <a:r>
              <a:rPr lang="fa-IR" sz="1400" dirty="0" smtClean="0">
                <a:latin typeface="+mn-lt"/>
                <a:cs typeface="B Mitra" pitchFamily="2" charset="-78"/>
              </a:rPr>
              <a:t>است که در </a:t>
            </a:r>
            <a:r>
              <a:rPr lang="fa-IR" sz="1400" dirty="0">
                <a:latin typeface="+mn-lt"/>
                <a:cs typeface="B Mitra" pitchFamily="2" charset="-78"/>
              </a:rPr>
              <a:t>تایمر/کانتر صفر، تغییر دادن </a:t>
            </a:r>
            <a:r>
              <a:rPr lang="en-US" sz="1200" dirty="0">
                <a:latin typeface="+mn-lt"/>
                <a:cs typeface="B Mitra" pitchFamily="2" charset="-78"/>
              </a:rPr>
              <a:t>TOP</a:t>
            </a:r>
            <a:r>
              <a:rPr lang="fa-IR" sz="1400" dirty="0">
                <a:latin typeface="+mn-lt"/>
                <a:cs typeface="B Mitra" pitchFamily="2" charset="-78"/>
              </a:rPr>
              <a:t> به عددی کمتر از </a:t>
            </a:r>
            <a:r>
              <a:rPr lang="en-US" sz="1200" dirty="0">
                <a:latin typeface="+mn-lt"/>
                <a:cs typeface="B Mitra" pitchFamily="2" charset="-78"/>
              </a:rPr>
              <a:t>MAX</a:t>
            </a:r>
            <a:r>
              <a:rPr lang="fa-IR" sz="1400" dirty="0">
                <a:latin typeface="+mn-lt"/>
                <a:cs typeface="B Mitra" pitchFamily="2" charset="-78"/>
              </a:rPr>
              <a:t> تنها در وضعیت </a:t>
            </a:r>
            <a:r>
              <a:rPr lang="en-US" sz="1200" dirty="0">
                <a:latin typeface="+mn-lt"/>
                <a:cs typeface="B Mitra" pitchFamily="2" charset="-78"/>
              </a:rPr>
              <a:t>CTC</a:t>
            </a:r>
            <a:r>
              <a:rPr lang="fa-IR" sz="1400" dirty="0">
                <a:latin typeface="+mn-lt"/>
                <a:cs typeface="B Mitra" pitchFamily="2" charset="-78"/>
              </a:rPr>
              <a:t> ممکن بود اما در تایمر/کانتر یک در وضعیت های </a:t>
            </a:r>
            <a:r>
              <a:rPr lang="en-US" sz="1200" dirty="0">
                <a:latin typeface="+mn-lt"/>
                <a:cs typeface="B Mitra" pitchFamily="2" charset="-78"/>
              </a:rPr>
              <a:t>PWM</a:t>
            </a:r>
            <a:r>
              <a:rPr lang="fa-IR" sz="1400" dirty="0">
                <a:latin typeface="+mn-lt"/>
                <a:cs typeface="B Mitra" pitchFamily="2" charset="-78"/>
              </a:rPr>
              <a:t> نیز میتوان مقدار </a:t>
            </a:r>
            <a:r>
              <a:rPr lang="en-US" sz="1200" dirty="0">
                <a:latin typeface="+mn-lt"/>
                <a:cs typeface="B Mitra" pitchFamily="2" charset="-78"/>
              </a:rPr>
              <a:t>TOP</a:t>
            </a:r>
            <a:r>
              <a:rPr lang="fa-IR" sz="1400" dirty="0">
                <a:latin typeface="+mn-lt"/>
                <a:cs typeface="B Mitra" pitchFamily="2" charset="-78"/>
              </a:rPr>
              <a:t> را به عددی کمتر از </a:t>
            </a:r>
            <a:r>
              <a:rPr lang="en-US" sz="1200" dirty="0">
                <a:latin typeface="+mn-lt"/>
                <a:cs typeface="B Mitra" pitchFamily="2" charset="-78"/>
              </a:rPr>
              <a:t>MAX</a:t>
            </a:r>
            <a:r>
              <a:rPr lang="fa-IR" sz="1400" dirty="0">
                <a:latin typeface="+mn-lt"/>
                <a:cs typeface="B Mitra" pitchFamily="2" charset="-78"/>
              </a:rPr>
              <a:t> تغییر داد.</a:t>
            </a:r>
          </a:p>
        </p:txBody>
      </p:sp>
      <p:sp>
        <p:nvSpPr>
          <p:cNvPr id="95236"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850DB27-5A3C-4609-BFC7-266B7D1BBAC7}" type="slidenum">
              <a:rPr lang="fa-IR"/>
              <a:pPr fontAlgn="base">
                <a:spcBef>
                  <a:spcPct val="0"/>
                </a:spcBef>
                <a:spcAft>
                  <a:spcPct val="0"/>
                </a:spcAft>
                <a:defRPr/>
              </a:pPr>
              <a:t>68</a:t>
            </a:fld>
            <a:endParaRPr lang="fa-IR"/>
          </a:p>
        </p:txBody>
      </p:sp>
      <p:sp>
        <p:nvSpPr>
          <p:cNvPr id="9523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وضعیت های کاری تایمر/کانتر یک</a:t>
            </a:r>
          </a:p>
          <a:p>
            <a:pPr fontAlgn="auto">
              <a:spcBef>
                <a:spcPts val="0"/>
              </a:spcBef>
              <a:spcAft>
                <a:spcPts val="0"/>
              </a:spcAft>
              <a:buClr>
                <a:schemeClr val="accent1"/>
              </a:buClr>
              <a:buSzPct val="68000"/>
              <a:defRPr/>
            </a:pPr>
            <a:endParaRPr lang="fa-IR" sz="2000" b="1" dirty="0">
              <a:latin typeface="+mn-lt"/>
              <a:cs typeface="B Mitra" pitchFamily="2" charset="-78"/>
            </a:endParaRPr>
          </a:p>
        </p:txBody>
      </p:sp>
      <p:sp>
        <p:nvSpPr>
          <p:cNvPr id="96259"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B59F9F0-9020-4E88-AA57-BEBD3CBAF046}" type="slidenum">
              <a:rPr lang="fa-IR"/>
              <a:pPr fontAlgn="base">
                <a:spcBef>
                  <a:spcPct val="0"/>
                </a:spcBef>
                <a:spcAft>
                  <a:spcPct val="0"/>
                </a:spcAft>
                <a:defRPr/>
              </a:pPr>
              <a:t>69</a:t>
            </a:fld>
            <a:endParaRPr lang="fa-IR"/>
          </a:p>
        </p:txBody>
      </p:sp>
      <p:sp>
        <p:nvSpPr>
          <p:cNvPr id="96260"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96261" name="Content Placeholder 1"/>
          <p:cNvSpPr txBox="1">
            <a:spLocks/>
          </p:cNvSpPr>
          <p:nvPr/>
        </p:nvSpPr>
        <p:spPr bwMode="auto">
          <a:xfrm>
            <a:off x="914400" y="1828800"/>
            <a:ext cx="7772400" cy="4572000"/>
          </a:xfrm>
          <a:prstGeom prst="rect">
            <a:avLst/>
          </a:prstGeom>
          <a:noFill/>
          <a:ln w="9525">
            <a:noFill/>
            <a:miter lim="800000"/>
            <a:headEnd/>
            <a:tailEnd/>
          </a:ln>
        </p:spPr>
        <p:txBody>
          <a:bodyPr/>
          <a:lstStyle/>
          <a:p>
            <a:pPr indent="457200" algn="just">
              <a:lnSpc>
                <a:spcPct val="150000"/>
              </a:lnSpc>
              <a:buClr>
                <a:schemeClr val="accent1"/>
              </a:buClr>
              <a:buSzPct val="76000"/>
            </a:pPr>
            <a:endParaRPr lang="fa-IR" sz="2000">
              <a:latin typeface="Lucida Sans Unicode" pitchFamily="34" charset="0"/>
              <a:ea typeface="B Mitra"/>
              <a:cs typeface="B Mitra"/>
            </a:endParaRPr>
          </a:p>
          <a:p>
            <a:pPr indent="457200" algn="just">
              <a:lnSpc>
                <a:spcPct val="150000"/>
              </a:lnSpc>
              <a:buClr>
                <a:schemeClr val="accent1"/>
              </a:buClr>
              <a:buSzPct val="76000"/>
            </a:pPr>
            <a:endParaRPr lang="fa-IR" sz="2000">
              <a:latin typeface="Lucida Sans Unicode" pitchFamily="34" charset="0"/>
              <a:ea typeface="B Mitra"/>
              <a:cs typeface="B Mitra"/>
            </a:endParaRPr>
          </a:p>
        </p:txBody>
      </p:sp>
      <p:sp>
        <p:nvSpPr>
          <p:cNvPr id="96262" name="Content Placeholder 1"/>
          <p:cNvSpPr txBox="1">
            <a:spLocks/>
          </p:cNvSpPr>
          <p:nvPr/>
        </p:nvSpPr>
        <p:spPr bwMode="auto">
          <a:xfrm>
            <a:off x="914400" y="1828800"/>
            <a:ext cx="2057400" cy="3124200"/>
          </a:xfrm>
          <a:prstGeom prst="rect">
            <a:avLst/>
          </a:prstGeom>
          <a:noFill/>
          <a:ln w="9525">
            <a:noFill/>
            <a:miter lim="800000"/>
            <a:headEnd/>
            <a:tailEnd/>
          </a:ln>
        </p:spPr>
        <p:txBody>
          <a:bodyPr/>
          <a:lstStyle/>
          <a:p>
            <a:pPr algn="just">
              <a:lnSpc>
                <a:spcPct val="150000"/>
              </a:lnSpc>
              <a:buClr>
                <a:schemeClr val="accent1"/>
              </a:buClr>
              <a:buSzPct val="68000"/>
            </a:pPr>
            <a:r>
              <a:rPr lang="fa-IR" dirty="0">
                <a:latin typeface="Lucida Sans Unicode" pitchFamily="34" charset="0"/>
                <a:ea typeface="B Mitra"/>
                <a:cs typeface="B Mitra"/>
              </a:rPr>
              <a:t>تایمر/کانتر یک دارای 15 وضعیت کاری است که یک وضعیت </a:t>
            </a:r>
            <a:r>
              <a:rPr lang="en-US" sz="1400" dirty="0">
                <a:latin typeface="Lucida Sans Unicode" pitchFamily="34" charset="0"/>
                <a:ea typeface="B Mitra"/>
                <a:cs typeface="B Mitra"/>
              </a:rPr>
              <a:t>NORMAL</a:t>
            </a:r>
            <a:r>
              <a:rPr lang="fa-IR" dirty="0">
                <a:latin typeface="Lucida Sans Unicode" pitchFamily="34" charset="0"/>
                <a:ea typeface="B Mitra"/>
                <a:cs typeface="B Mitra"/>
              </a:rPr>
              <a:t>، دو وضعیت </a:t>
            </a:r>
            <a:r>
              <a:rPr lang="en-US" sz="1400" dirty="0">
                <a:latin typeface="Lucida Sans Unicode" pitchFamily="34" charset="0"/>
                <a:ea typeface="B Mitra"/>
                <a:cs typeface="B Mitra"/>
              </a:rPr>
              <a:t>CTC</a:t>
            </a:r>
            <a:r>
              <a:rPr lang="fa-IR" dirty="0">
                <a:latin typeface="Lucida Sans Unicode" pitchFamily="34" charset="0"/>
                <a:ea typeface="B Mitra"/>
                <a:cs typeface="B Mitra"/>
              </a:rPr>
              <a:t> و 12 وضعیت نیز مربوط به </a:t>
            </a:r>
            <a:r>
              <a:rPr lang="en-US" sz="1400" dirty="0">
                <a:latin typeface="Lucida Sans Unicode" pitchFamily="34" charset="0"/>
                <a:ea typeface="B Mitra"/>
                <a:cs typeface="B Mitra"/>
              </a:rPr>
              <a:t>PWM</a:t>
            </a:r>
            <a:r>
              <a:rPr lang="fa-IR" dirty="0">
                <a:latin typeface="Lucida Sans Unicode" pitchFamily="34" charset="0"/>
                <a:ea typeface="B Mitra"/>
                <a:cs typeface="B Mitra"/>
              </a:rPr>
              <a:t> میباشند. این وضعیت ها را در جدول مشاهده میکنید. </a:t>
            </a:r>
            <a:endParaRPr lang="fa-IR" sz="2000" b="1" dirty="0">
              <a:latin typeface="Lucida Sans Unicode" pitchFamily="34" charset="0"/>
              <a:ea typeface="B Mitra"/>
              <a:cs typeface="B Mitra"/>
            </a:endParaRPr>
          </a:p>
        </p:txBody>
      </p:sp>
      <p:pic>
        <p:nvPicPr>
          <p:cNvPr id="96263" name="Picture 10" descr="P273.jpg"/>
          <p:cNvPicPr>
            <a:picLocks noChangeAspect="1"/>
          </p:cNvPicPr>
          <p:nvPr/>
        </p:nvPicPr>
        <p:blipFill>
          <a:blip r:embed="rId2"/>
          <a:srcRect/>
          <a:stretch>
            <a:fillRect/>
          </a:stretch>
        </p:blipFill>
        <p:spPr bwMode="auto">
          <a:xfrm>
            <a:off x="2971800" y="1828800"/>
            <a:ext cx="5756275"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990600"/>
          </a:xfrm>
          <a:prstGeom prst="rect">
            <a:avLst/>
          </a:prstGeom>
        </p:spPr>
        <p:txBody>
          <a:bodyPr>
            <a:normAutofit lnSpcReduction="10000"/>
          </a:bodyPr>
          <a:lstStyle/>
          <a:p>
            <a:pPr fontAlgn="auto">
              <a:spcBef>
                <a:spcPts val="0"/>
              </a:spcBef>
              <a:spcAft>
                <a:spcPts val="0"/>
              </a:spcAft>
              <a:buClr>
                <a:schemeClr val="accent1"/>
              </a:buClr>
              <a:buSzPct val="68000"/>
              <a:defRPr/>
            </a:pPr>
            <a:r>
              <a:rPr lang="fa-IR" sz="2000" b="1" dirty="0">
                <a:latin typeface="+mn-lt"/>
                <a:cs typeface="B Mitra" pitchFamily="2" charset="-78"/>
              </a:rPr>
              <a:t>تفاوت تایمر (زمان سنج) و کانتر (شمارنده)</a:t>
            </a:r>
          </a:p>
          <a:p>
            <a:pPr fontAlgn="auto">
              <a:spcBef>
                <a:spcPts val="0"/>
              </a:spcBef>
              <a:spcAft>
                <a:spcPts val="0"/>
              </a:spcAft>
              <a:buClr>
                <a:schemeClr val="accent1"/>
              </a:buClr>
              <a:buSzPct val="68000"/>
              <a:defRPr/>
            </a:pPr>
            <a:r>
              <a:rPr lang="fa-IR" sz="2000" dirty="0">
                <a:latin typeface="+mn-lt"/>
                <a:cs typeface="B Mitra" pitchFamily="2" charset="-78"/>
              </a:rPr>
              <a:t>اکنون میدانیم که پالس کلاک، منشاء تغییر در خروجی فلیپ فلاپها و در نتیجه پیشروی در رشته ی شمارش است. این پالس از چه طریق تامین میشود؟</a:t>
            </a:r>
          </a:p>
          <a:p>
            <a:pPr algn="ctr" fontAlgn="auto">
              <a:spcBef>
                <a:spcPts val="0"/>
              </a:spcBef>
              <a:spcAft>
                <a:spcPts val="0"/>
              </a:spcAft>
              <a:buClr>
                <a:schemeClr val="accent1"/>
              </a:buClr>
              <a:buSzPct val="68000"/>
              <a:defRPr/>
            </a:pPr>
            <a:endParaRPr lang="fa-IR" sz="2000" dirty="0">
              <a:latin typeface="+mn-lt"/>
              <a:cs typeface="B Mitra" pitchFamily="2" charset="-78"/>
            </a:endParaRP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pic>
        <p:nvPicPr>
          <p:cNvPr id="21507" name="Picture 5" descr="p232-1.jpg"/>
          <p:cNvPicPr>
            <a:picLocks noChangeAspect="1"/>
          </p:cNvPicPr>
          <p:nvPr/>
        </p:nvPicPr>
        <p:blipFill>
          <a:blip r:embed="rId2"/>
          <a:srcRect/>
          <a:stretch>
            <a:fillRect/>
          </a:stretch>
        </p:blipFill>
        <p:spPr bwMode="auto">
          <a:xfrm>
            <a:off x="1138238" y="2362200"/>
            <a:ext cx="6862762" cy="2835275"/>
          </a:xfrm>
          <a:prstGeom prst="rect">
            <a:avLst/>
          </a:prstGeom>
          <a:noFill/>
          <a:ln w="9525">
            <a:noFill/>
            <a:miter lim="800000"/>
            <a:headEnd/>
            <a:tailEnd/>
          </a:ln>
        </p:spPr>
      </p:pic>
      <p:sp>
        <p:nvSpPr>
          <p:cNvPr id="8" name="Content Placeholder 1"/>
          <p:cNvSpPr txBox="1">
            <a:spLocks/>
          </p:cNvSpPr>
          <p:nvPr/>
        </p:nvSpPr>
        <p:spPr>
          <a:xfrm>
            <a:off x="457200" y="5334000"/>
            <a:ext cx="8229600" cy="1143000"/>
          </a:xfrm>
          <a:prstGeom prst="rect">
            <a:avLst/>
          </a:prstGeom>
        </p:spPr>
        <p:txBody>
          <a:bodyPr>
            <a:normAutofit/>
          </a:bodyPr>
          <a:lstStyle/>
          <a:p>
            <a:pPr fontAlgn="auto">
              <a:spcBef>
                <a:spcPts val="0"/>
              </a:spcBef>
              <a:spcAft>
                <a:spcPts val="0"/>
              </a:spcAft>
              <a:buClr>
                <a:schemeClr val="accent1"/>
              </a:buClr>
              <a:buSzPct val="68000"/>
              <a:defRPr/>
            </a:pPr>
            <a:r>
              <a:rPr lang="fa-IR" sz="2000" dirty="0">
                <a:latin typeface="+mn-lt"/>
                <a:cs typeface="B Mitra" pitchFamily="2" charset="-78"/>
              </a:rPr>
              <a:t>با دریافت هر سیگنال نوری توسط حسگر گیرنده، یک پالس برای شمارنده ارسال میشود و مقدار آن را یک واحد افزایش میدهد. بدین ترتیب شمارنده مقدار حرکت چرخشی محور ماشین را ثبت کرده و اندازه جابجایی آن را به شکل دیجیتالی بیان میکند.</a:t>
            </a:r>
          </a:p>
          <a:p>
            <a:pPr algn="ctr" fontAlgn="auto">
              <a:spcBef>
                <a:spcPts val="0"/>
              </a:spcBef>
              <a:spcAft>
                <a:spcPts val="0"/>
              </a:spcAft>
              <a:buClr>
                <a:schemeClr val="accent1"/>
              </a:buClr>
              <a:buSzPct val="68000"/>
              <a:defRPr/>
            </a:pPr>
            <a:endParaRPr lang="fa-IR" sz="2000" dirty="0">
              <a:latin typeface="+mn-lt"/>
              <a:cs typeface="B Mitra" pitchFamily="2" charset="-78"/>
            </a:endParaRP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sp>
        <p:nvSpPr>
          <p:cNvPr id="21509" name="Slide Number Placeholder 6"/>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98B19B2-835F-49B0-964E-6B7F2C018A27}" type="slidenum">
              <a:rPr lang="fa-IR"/>
              <a:pPr fontAlgn="base">
                <a:spcBef>
                  <a:spcPct val="0"/>
                </a:spcBef>
                <a:spcAft>
                  <a:spcPct val="0"/>
                </a:spcAft>
                <a:defRPr/>
              </a:pPr>
              <a:t>7</a:t>
            </a:fld>
            <a:endParaRPr lang="fa-IR"/>
          </a:p>
        </p:txBody>
      </p:sp>
      <p:sp>
        <p:nvSpPr>
          <p:cNvPr id="21510"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وضعیت های کاری تایمر/کانتر یک</a:t>
            </a:r>
          </a:p>
        </p:txBody>
      </p:sp>
      <p:sp>
        <p:nvSpPr>
          <p:cNvPr id="97283" name="Content Placeholder 1"/>
          <p:cNvSpPr txBox="1">
            <a:spLocks/>
          </p:cNvSpPr>
          <p:nvPr/>
        </p:nvSpPr>
        <p:spPr bwMode="auto">
          <a:xfrm>
            <a:off x="838200" y="1828800"/>
            <a:ext cx="7848600" cy="10668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a:latin typeface="Lucida Sans Unicode" pitchFamily="34" charset="0"/>
                <a:ea typeface="B Mitra"/>
                <a:cs typeface="B Mitra"/>
              </a:rPr>
              <a:t>انتخاب هر یک از این وضعیتها از طریق بیتهای </a:t>
            </a:r>
            <a:r>
              <a:rPr lang="en-US">
                <a:latin typeface="Lucida Sans Unicode" pitchFamily="34" charset="0"/>
                <a:ea typeface="B Mitra"/>
                <a:cs typeface="B Mitra"/>
              </a:rPr>
              <a:t>WGM1[3:0]</a:t>
            </a:r>
            <a:r>
              <a:rPr lang="fa-IR" sz="2000">
                <a:latin typeface="Lucida Sans Unicode" pitchFamily="34" charset="0"/>
                <a:ea typeface="B Mitra"/>
                <a:cs typeface="B Mitra"/>
              </a:rPr>
              <a:t> از ثباتهای </a:t>
            </a:r>
            <a:r>
              <a:rPr lang="en-US">
                <a:latin typeface="Lucida Sans Unicode" pitchFamily="34" charset="0"/>
                <a:ea typeface="B Mitra"/>
                <a:cs typeface="B Mitra"/>
              </a:rPr>
              <a:t>TCCR1A</a:t>
            </a:r>
            <a:r>
              <a:rPr lang="fa-IR" sz="2000">
                <a:latin typeface="Lucida Sans Unicode" pitchFamily="34" charset="0"/>
                <a:ea typeface="B Mitra"/>
                <a:cs typeface="B Mitra"/>
              </a:rPr>
              <a:t> و </a:t>
            </a:r>
            <a:r>
              <a:rPr lang="en-US">
                <a:latin typeface="Lucida Sans Unicode" pitchFamily="34" charset="0"/>
                <a:ea typeface="B Mitra"/>
                <a:cs typeface="B Mitra"/>
              </a:rPr>
              <a:t>TCCR1B</a:t>
            </a:r>
            <a:r>
              <a:rPr lang="fa-IR" sz="2000">
                <a:latin typeface="Lucida Sans Unicode" pitchFamily="34" charset="0"/>
                <a:ea typeface="B Mitra"/>
                <a:cs typeface="B Mitra"/>
              </a:rPr>
              <a:t> انجام میشود.</a:t>
            </a:r>
          </a:p>
        </p:txBody>
      </p:sp>
      <p:sp>
        <p:nvSpPr>
          <p:cNvPr id="97284"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863C57A-AC20-43C4-8C02-60EFB04492EA}" type="slidenum">
              <a:rPr lang="fa-IR"/>
              <a:pPr fontAlgn="base">
                <a:spcBef>
                  <a:spcPct val="0"/>
                </a:spcBef>
                <a:spcAft>
                  <a:spcPct val="0"/>
                </a:spcAft>
                <a:defRPr/>
              </a:pPr>
              <a:t>70</a:t>
            </a:fld>
            <a:endParaRPr lang="fa-IR"/>
          </a:p>
        </p:txBody>
      </p:sp>
      <p:sp>
        <p:nvSpPr>
          <p:cNvPr id="9728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97286" name="Picture 7" descr="P272-2.jpg"/>
          <p:cNvPicPr>
            <a:picLocks noChangeAspect="1"/>
          </p:cNvPicPr>
          <p:nvPr/>
        </p:nvPicPr>
        <p:blipFill>
          <a:blip r:embed="rId2"/>
          <a:srcRect/>
          <a:stretch>
            <a:fillRect/>
          </a:stretch>
        </p:blipFill>
        <p:spPr bwMode="auto">
          <a:xfrm>
            <a:off x="914400" y="2743200"/>
            <a:ext cx="7394575" cy="1646238"/>
          </a:xfrm>
          <a:prstGeom prst="rect">
            <a:avLst/>
          </a:prstGeom>
          <a:noFill/>
          <a:ln w="9525">
            <a:noFill/>
            <a:miter lim="800000"/>
            <a:headEnd/>
            <a:tailEnd/>
          </a:ln>
        </p:spPr>
      </p:pic>
      <p:sp>
        <p:nvSpPr>
          <p:cNvPr id="10" name="Content Placeholder 1"/>
          <p:cNvSpPr txBox="1">
            <a:spLocks/>
          </p:cNvSpPr>
          <p:nvPr/>
        </p:nvSpPr>
        <p:spPr>
          <a:xfrm>
            <a:off x="838200" y="4419600"/>
            <a:ext cx="7848600" cy="2057400"/>
          </a:xfrm>
          <a:prstGeom prst="rect">
            <a:avLst/>
          </a:prstGeom>
          <a:noFill/>
        </p:spPr>
        <p:txBody>
          <a:bodyPr>
            <a:normAutofit lnSpcReduction="10000"/>
          </a:bodyPr>
          <a:lstStyle/>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همانطور که ملاحظه میکنید در جدول تنها یک وضعیت </a:t>
            </a:r>
            <a:r>
              <a:rPr lang="en-US" sz="1600" dirty="0">
                <a:latin typeface="+mn-lt"/>
                <a:cs typeface="B Mitra" pitchFamily="2" charset="-78"/>
              </a:rPr>
              <a:t>NORMAL</a:t>
            </a:r>
            <a:r>
              <a:rPr lang="fa-IR" dirty="0">
                <a:latin typeface="+mn-lt"/>
                <a:cs typeface="B Mitra" pitchFamily="2" charset="-78"/>
              </a:rPr>
              <a:t> وجود دارد که در این حالت </a:t>
            </a:r>
            <a:r>
              <a:rPr lang="en-US" sz="1600" dirty="0">
                <a:latin typeface="+mn-lt"/>
                <a:cs typeface="B Mitra" pitchFamily="2" charset="-78"/>
              </a:rPr>
              <a:t>TOP</a:t>
            </a:r>
            <a:r>
              <a:rPr lang="fa-IR" dirty="0">
                <a:latin typeface="+mn-lt"/>
                <a:cs typeface="B Mitra" pitchFamily="2" charset="-78"/>
              </a:rPr>
              <a:t> </a:t>
            </a:r>
            <a:r>
              <a:rPr lang="fa-IR" dirty="0" smtClean="0">
                <a:latin typeface="+mn-lt"/>
                <a:cs typeface="B Mitra" pitchFamily="2" charset="-78"/>
              </a:rPr>
              <a:t>کانتر یک </a:t>
            </a:r>
            <a:r>
              <a:rPr lang="fa-IR" dirty="0">
                <a:latin typeface="+mn-lt"/>
                <a:cs typeface="B Mitra" pitchFamily="2" charset="-78"/>
              </a:rPr>
              <a:t>عدد </a:t>
            </a:r>
            <a:r>
              <a:rPr lang="en-US" sz="1600" dirty="0">
                <a:latin typeface="+mn-lt"/>
                <a:cs typeface="B Mitra" pitchFamily="2" charset="-78"/>
              </a:rPr>
              <a:t>0xFFFF</a:t>
            </a:r>
            <a:r>
              <a:rPr lang="fa-IR" dirty="0">
                <a:latin typeface="+mn-lt"/>
                <a:cs typeface="B Mitra" pitchFamily="2" charset="-78"/>
              </a:rPr>
              <a:t> یا همان </a:t>
            </a:r>
            <a:r>
              <a:rPr lang="en-US" sz="1600" dirty="0">
                <a:latin typeface="+mn-lt"/>
                <a:cs typeface="B Mitra" pitchFamily="2" charset="-78"/>
              </a:rPr>
              <a:t>MAX</a:t>
            </a:r>
            <a:r>
              <a:rPr lang="fa-IR" dirty="0">
                <a:latin typeface="+mn-lt"/>
                <a:cs typeface="B Mitra" pitchFamily="2" charset="-78"/>
              </a:rPr>
              <a:t> است. </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دو وضعیت </a:t>
            </a:r>
            <a:r>
              <a:rPr lang="en-US" sz="1600" dirty="0">
                <a:latin typeface="+mn-lt"/>
                <a:cs typeface="B Mitra" pitchFamily="2" charset="-78"/>
              </a:rPr>
              <a:t>CTC</a:t>
            </a:r>
            <a:r>
              <a:rPr lang="fa-IR" dirty="0">
                <a:latin typeface="+mn-lt"/>
                <a:cs typeface="B Mitra" pitchFamily="2" charset="-78"/>
              </a:rPr>
              <a:t> (4 و 12) در </a:t>
            </a:r>
            <a:r>
              <a:rPr lang="en-US" sz="1600" dirty="0">
                <a:latin typeface="+mn-lt"/>
                <a:cs typeface="B Mitra" pitchFamily="2" charset="-78"/>
              </a:rPr>
              <a:t>TOP</a:t>
            </a:r>
            <a:r>
              <a:rPr lang="fa-IR" dirty="0">
                <a:latin typeface="+mn-lt"/>
                <a:cs typeface="B Mitra" pitchFamily="2" charset="-78"/>
              </a:rPr>
              <a:t> با یکدیگر اختلاف دارند، بدین معنا که در وضعیت 4، کانتر با رسیدن به عددی که در ثبات </a:t>
            </a:r>
            <a:r>
              <a:rPr lang="en-US" sz="1600" dirty="0">
                <a:latin typeface="+mn-lt"/>
                <a:cs typeface="B Mitra" pitchFamily="2" charset="-78"/>
              </a:rPr>
              <a:t>OCR1A</a:t>
            </a:r>
            <a:r>
              <a:rPr lang="fa-IR" dirty="0">
                <a:latin typeface="+mn-lt"/>
                <a:cs typeface="B Mitra" pitchFamily="2" charset="-78"/>
              </a:rPr>
              <a:t> است، پاک شده و در وضعیت 12، حداکثر مقدار ثبات </a:t>
            </a:r>
            <a:r>
              <a:rPr lang="en-US" sz="1600" dirty="0">
                <a:latin typeface="+mn-lt"/>
                <a:cs typeface="B Mitra" pitchFamily="2" charset="-78"/>
              </a:rPr>
              <a:t>TCNT1</a:t>
            </a:r>
            <a:r>
              <a:rPr lang="fa-IR" dirty="0">
                <a:latin typeface="+mn-lt"/>
                <a:cs typeface="B Mitra" pitchFamily="2" charset="-78"/>
              </a:rPr>
              <a:t>، برابر با مقدار </a:t>
            </a:r>
            <a:r>
              <a:rPr lang="en-US" sz="1600" dirty="0">
                <a:latin typeface="+mn-lt"/>
                <a:cs typeface="B Mitra" pitchFamily="2" charset="-78"/>
              </a:rPr>
              <a:t>ICR1</a:t>
            </a:r>
            <a:r>
              <a:rPr lang="fa-IR" dirty="0">
                <a:latin typeface="+mn-lt"/>
                <a:cs typeface="B Mitra" pitchFamily="2" charset="-78"/>
              </a:rPr>
              <a:t> است (بدیهی است که حالات شکار </a:t>
            </a:r>
            <a:r>
              <a:rPr lang="fa-IR" dirty="0" smtClean="0">
                <a:latin typeface="+mn-lt"/>
                <a:cs typeface="B Mitra" pitchFamily="2" charset="-78"/>
              </a:rPr>
              <a:t>این حالت غیرفعال </a:t>
            </a:r>
            <a:r>
              <a:rPr lang="fa-IR" dirty="0">
                <a:latin typeface="+mn-lt"/>
                <a:cs typeface="B Mitra" pitchFamily="2" charset="-78"/>
              </a:rPr>
              <a:t>است).</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نحوه دسترسی به ثباتهای 16 بیتی</a:t>
            </a:r>
          </a:p>
        </p:txBody>
      </p:sp>
      <p:sp>
        <p:nvSpPr>
          <p:cNvPr id="98307" name="Content Placeholder 1"/>
          <p:cNvSpPr txBox="1">
            <a:spLocks/>
          </p:cNvSpPr>
          <p:nvPr/>
        </p:nvSpPr>
        <p:spPr bwMode="auto">
          <a:xfrm>
            <a:off x="838200" y="1828800"/>
            <a:ext cx="7848600" cy="4419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ثباتهای </a:t>
            </a:r>
            <a:r>
              <a:rPr lang="en-US" sz="1600" dirty="0">
                <a:latin typeface="Lucida Sans Unicode" pitchFamily="34" charset="0"/>
                <a:ea typeface="B Mitra"/>
                <a:cs typeface="B Mitra"/>
              </a:rPr>
              <a:t>TCNT1</a:t>
            </a:r>
            <a:r>
              <a:rPr lang="fa-IR" sz="2000" dirty="0">
                <a:latin typeface="Lucida Sans Unicode" pitchFamily="34" charset="0"/>
                <a:ea typeface="B Mitra"/>
                <a:cs typeface="B Mitra"/>
              </a:rPr>
              <a:t>، </a:t>
            </a:r>
            <a:r>
              <a:rPr lang="en-US" sz="1600" dirty="0">
                <a:latin typeface="Lucida Sans Unicode" pitchFamily="34" charset="0"/>
                <a:ea typeface="B Mitra"/>
                <a:cs typeface="B Mitra"/>
              </a:rPr>
              <a:t>OCR1A</a:t>
            </a:r>
            <a:r>
              <a:rPr lang="fa-IR" sz="2000" dirty="0">
                <a:latin typeface="Lucida Sans Unicode" pitchFamily="34" charset="0"/>
                <a:ea typeface="B Mitra"/>
                <a:cs typeface="B Mitra"/>
              </a:rPr>
              <a:t>، </a:t>
            </a:r>
            <a:r>
              <a:rPr lang="en-US" sz="1600" dirty="0">
                <a:latin typeface="Lucida Sans Unicode" pitchFamily="34" charset="0"/>
                <a:ea typeface="B Mitra"/>
                <a:cs typeface="B Mitra"/>
              </a:rPr>
              <a:t>OCR1B</a:t>
            </a:r>
            <a:r>
              <a:rPr lang="fa-IR" sz="2000" dirty="0">
                <a:latin typeface="Lucida Sans Unicode" pitchFamily="34" charset="0"/>
                <a:ea typeface="B Mitra"/>
                <a:cs typeface="B Mitra"/>
              </a:rPr>
              <a:t> و </a:t>
            </a:r>
            <a:r>
              <a:rPr lang="en-US" sz="1600" dirty="0">
                <a:latin typeface="Lucida Sans Unicode" pitchFamily="34" charset="0"/>
                <a:ea typeface="B Mitra"/>
                <a:cs typeface="B Mitra"/>
              </a:rPr>
              <a:t>ICR1</a:t>
            </a:r>
            <a:r>
              <a:rPr lang="fa-IR" sz="2000" dirty="0">
                <a:latin typeface="Lucida Sans Unicode" pitchFamily="34" charset="0"/>
                <a:ea typeface="B Mitra"/>
                <a:cs typeface="B Mitra"/>
              </a:rPr>
              <a:t> </a:t>
            </a:r>
            <a:r>
              <a:rPr lang="fa-IR" sz="2000" dirty="0" smtClean="0">
                <a:latin typeface="Lucida Sans Unicode" pitchFamily="34" charset="0"/>
                <a:ea typeface="B Mitra"/>
                <a:cs typeface="B Mitra"/>
              </a:rPr>
              <a:t>شانزده بیتی </a:t>
            </a:r>
            <a:r>
              <a:rPr lang="fa-IR" sz="2000" dirty="0">
                <a:latin typeface="Lucida Sans Unicode" pitchFamily="34" charset="0"/>
                <a:ea typeface="B Mitra"/>
                <a:cs typeface="B Mitra"/>
              </a:rPr>
              <a:t>هستند </a:t>
            </a:r>
            <a:r>
              <a:rPr lang="fa-IR" sz="2000" dirty="0" smtClean="0">
                <a:latin typeface="Lucida Sans Unicode" pitchFamily="34" charset="0"/>
                <a:ea typeface="B Mitra"/>
                <a:cs typeface="B Mitra"/>
              </a:rPr>
              <a:t>و </a:t>
            </a:r>
            <a:r>
              <a:rPr lang="fa-IR" sz="2000" dirty="0">
                <a:latin typeface="Lucida Sans Unicode" pitchFamily="34" charset="0"/>
                <a:ea typeface="B Mitra"/>
                <a:cs typeface="B Mitra"/>
              </a:rPr>
              <a:t>میکروکنترلر از طریق باس داده </a:t>
            </a:r>
            <a:r>
              <a:rPr lang="fa-IR" sz="2000" dirty="0" smtClean="0">
                <a:latin typeface="Lucida Sans Unicode" pitchFamily="34" charset="0"/>
                <a:ea typeface="B Mitra"/>
                <a:cs typeface="B Mitra"/>
              </a:rPr>
              <a:t>8 بیتی </a:t>
            </a:r>
            <a:r>
              <a:rPr lang="fa-IR" sz="2000" dirty="0">
                <a:latin typeface="Lucida Sans Unicode" pitchFamily="34" charset="0"/>
                <a:ea typeface="B Mitra"/>
                <a:cs typeface="B Mitra"/>
              </a:rPr>
              <a:t>به آنها دسترسی پیدا میکند، بنابراین نوشتن یا </a:t>
            </a:r>
            <a:r>
              <a:rPr lang="fa-IR" sz="2000" dirty="0" smtClean="0">
                <a:latin typeface="Lucida Sans Unicode" pitchFamily="34" charset="0"/>
                <a:ea typeface="B Mitra"/>
                <a:cs typeface="B Mitra"/>
              </a:rPr>
              <a:t>خواندن </a:t>
            </a:r>
            <a:r>
              <a:rPr lang="fa-IR" sz="2000" dirty="0">
                <a:latin typeface="Lucida Sans Unicode" pitchFamily="34" charset="0"/>
                <a:ea typeface="B Mitra"/>
                <a:cs typeface="B Mitra"/>
              </a:rPr>
              <a:t>یکی از آنها باید طی دو سیکل انجام شود. مشکلی که به این ترتیب به وجود میآید این است </a:t>
            </a:r>
            <a:r>
              <a:rPr lang="fa-IR" sz="2000" dirty="0" smtClean="0">
                <a:latin typeface="Lucida Sans Unicode" pitchFamily="34" charset="0"/>
                <a:ea typeface="B Mitra"/>
                <a:cs typeface="B Mitra"/>
              </a:rPr>
              <a:t>که </a:t>
            </a:r>
            <a:r>
              <a:rPr lang="fa-IR" sz="2000" dirty="0">
                <a:latin typeface="Lucida Sans Unicode" pitchFamily="34" charset="0"/>
                <a:ea typeface="B Mitra"/>
                <a:cs typeface="B Mitra"/>
              </a:rPr>
              <a:t>مقدار دهی متوالی به دو بایت این ثباتها، در برخی موارد ممکن است باعث ایجاد مقادیر میانی ناخواسته ای شود. </a:t>
            </a:r>
          </a:p>
          <a:p>
            <a:pPr indent="457200" algn="just">
              <a:lnSpc>
                <a:spcPct val="150000"/>
              </a:lnSpc>
              <a:buClr>
                <a:schemeClr val="accent1"/>
              </a:buClr>
              <a:buSzPct val="76000"/>
            </a:pPr>
            <a:r>
              <a:rPr lang="fa-IR" sz="2000" dirty="0">
                <a:latin typeface="Lucida Sans Unicode" pitchFamily="34" charset="0"/>
                <a:ea typeface="B Mitra"/>
                <a:cs typeface="B Mitra"/>
              </a:rPr>
              <a:t>برای حل این مشکل از یک ثبات موقتی به نام </a:t>
            </a:r>
            <a:r>
              <a:rPr lang="en-US" sz="1600" dirty="0">
                <a:latin typeface="Lucida Sans Unicode" pitchFamily="34" charset="0"/>
                <a:ea typeface="B Mitra"/>
                <a:cs typeface="B Mitra"/>
              </a:rPr>
              <a:t>TEMP</a:t>
            </a:r>
            <a:r>
              <a:rPr lang="fa-IR" sz="2000" dirty="0">
                <a:latin typeface="Lucida Sans Unicode" pitchFamily="34" charset="0"/>
                <a:ea typeface="B Mitra"/>
                <a:cs typeface="B Mitra"/>
              </a:rPr>
              <a:t> استفاده میشود. این ثبات </a:t>
            </a:r>
            <a:r>
              <a:rPr lang="fa-IR" sz="2000" dirty="0" smtClean="0">
                <a:latin typeface="Lucida Sans Unicode" pitchFamily="34" charset="0"/>
                <a:ea typeface="B Mitra"/>
                <a:cs typeface="B Mitra"/>
              </a:rPr>
              <a:t>آدرسی </a:t>
            </a:r>
            <a:r>
              <a:rPr lang="fa-IR" sz="2000" dirty="0">
                <a:latin typeface="Lucida Sans Unicode" pitchFamily="34" charset="0"/>
                <a:ea typeface="B Mitra"/>
                <a:cs typeface="B Mitra"/>
              </a:rPr>
              <a:t>در فضای ثباتهای </a:t>
            </a:r>
            <a:r>
              <a:rPr lang="en-US" sz="1600" dirty="0">
                <a:latin typeface="Lucida Sans Unicode" pitchFamily="34" charset="0"/>
                <a:ea typeface="B Mitra"/>
                <a:cs typeface="B Mitra"/>
              </a:rPr>
              <a:t>I/O</a:t>
            </a:r>
            <a:r>
              <a:rPr lang="fa-IR" sz="2000" dirty="0">
                <a:latin typeface="Lucida Sans Unicode" pitchFamily="34" charset="0"/>
                <a:ea typeface="B Mitra"/>
                <a:cs typeface="B Mitra"/>
              </a:rPr>
              <a:t> </a:t>
            </a:r>
            <a:r>
              <a:rPr lang="fa-IR" sz="2000" dirty="0" smtClean="0">
                <a:latin typeface="Lucida Sans Unicode" pitchFamily="34" charset="0"/>
                <a:ea typeface="B Mitra"/>
                <a:cs typeface="B Mitra"/>
              </a:rPr>
              <a:t>ندارد و </a:t>
            </a:r>
            <a:r>
              <a:rPr lang="fa-IR" sz="2000" dirty="0">
                <a:latin typeface="Lucida Sans Unicode" pitchFamily="34" charset="0"/>
                <a:ea typeface="B Mitra"/>
                <a:cs typeface="B Mitra"/>
              </a:rPr>
              <a:t>تنها برای عملیات داخلی از آن استفاده میشود. این ثبات بین تمام ثباتهای 16 بیتی مشترک است و موقتا بایت بالاتر داده 16 بیتی را نگهداری میکند.</a:t>
            </a:r>
          </a:p>
        </p:txBody>
      </p:sp>
      <p:sp>
        <p:nvSpPr>
          <p:cNvPr id="98308"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FEF9B69-C3B9-4458-9DAD-F0066F0A3F9E}" type="slidenum">
              <a:rPr lang="fa-IR"/>
              <a:pPr fontAlgn="base">
                <a:spcBef>
                  <a:spcPct val="0"/>
                </a:spcBef>
                <a:spcAft>
                  <a:spcPct val="0"/>
                </a:spcAft>
                <a:defRPr/>
              </a:pPr>
              <a:t>71</a:t>
            </a:fld>
            <a:endParaRPr lang="fa-IR"/>
          </a:p>
        </p:txBody>
      </p:sp>
      <p:sp>
        <p:nvSpPr>
          <p:cNvPr id="9830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نحوه دسترسی به ثباتهای 16 بیتی</a:t>
            </a:r>
          </a:p>
        </p:txBody>
      </p:sp>
      <p:sp>
        <p:nvSpPr>
          <p:cNvPr id="99331" name="Content Placeholder 1"/>
          <p:cNvSpPr txBox="1">
            <a:spLocks/>
          </p:cNvSpPr>
          <p:nvPr/>
        </p:nvSpPr>
        <p:spPr bwMode="auto">
          <a:xfrm>
            <a:off x="838200" y="1828800"/>
            <a:ext cx="7848600" cy="10668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برای روشن شدن نحوه عملکرد ثبات </a:t>
            </a:r>
            <a:r>
              <a:rPr lang="en-US" dirty="0">
                <a:latin typeface="Lucida Sans Unicode" pitchFamily="34" charset="0"/>
                <a:ea typeface="B Mitra"/>
                <a:cs typeface="B Mitra"/>
              </a:rPr>
              <a:t>TEMP</a:t>
            </a:r>
            <a:r>
              <a:rPr lang="fa-IR" sz="2000" dirty="0">
                <a:latin typeface="Lucida Sans Unicode" pitchFamily="34" charset="0"/>
                <a:ea typeface="B Mitra"/>
                <a:cs typeface="B Mitra"/>
              </a:rPr>
              <a:t> شکل زیر را در نظر بگیرید. این شکل به طور نمونه نحوه خواندن از ثبات </a:t>
            </a:r>
            <a:r>
              <a:rPr lang="en-US" dirty="0">
                <a:latin typeface="Lucida Sans Unicode" pitchFamily="34" charset="0"/>
                <a:ea typeface="B Mitra"/>
                <a:cs typeface="B Mitra"/>
              </a:rPr>
              <a:t>TCNT1</a:t>
            </a:r>
            <a:r>
              <a:rPr lang="fa-IR" sz="2000" dirty="0">
                <a:latin typeface="Lucida Sans Unicode" pitchFamily="34" charset="0"/>
                <a:ea typeface="B Mitra"/>
                <a:cs typeface="B Mitra"/>
              </a:rPr>
              <a:t> را نشان میدهد. اعداد داخل دایره نمایشگر شماره سیکل میباشند.</a:t>
            </a:r>
          </a:p>
        </p:txBody>
      </p:sp>
      <p:sp>
        <p:nvSpPr>
          <p:cNvPr id="99332"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0FBE7E03-9CEC-439C-8A5C-7E0760C19644}" type="slidenum">
              <a:rPr lang="fa-IR"/>
              <a:pPr fontAlgn="base">
                <a:spcBef>
                  <a:spcPct val="0"/>
                </a:spcBef>
                <a:spcAft>
                  <a:spcPct val="0"/>
                </a:spcAft>
                <a:defRPr/>
              </a:pPr>
              <a:t>72</a:t>
            </a:fld>
            <a:endParaRPr lang="fa-IR"/>
          </a:p>
        </p:txBody>
      </p:sp>
      <p:sp>
        <p:nvSpPr>
          <p:cNvPr id="9933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99334" name="Picture 7" descr="p274-1.jpg"/>
          <p:cNvPicPr>
            <a:picLocks noChangeAspect="1"/>
          </p:cNvPicPr>
          <p:nvPr/>
        </p:nvPicPr>
        <p:blipFill>
          <a:blip r:embed="rId2"/>
          <a:srcRect/>
          <a:stretch>
            <a:fillRect/>
          </a:stretch>
        </p:blipFill>
        <p:spPr bwMode="auto">
          <a:xfrm>
            <a:off x="3124200" y="2895600"/>
            <a:ext cx="5486400" cy="3200400"/>
          </a:xfrm>
          <a:prstGeom prst="rect">
            <a:avLst/>
          </a:prstGeom>
          <a:noFill/>
          <a:ln w="9525">
            <a:noFill/>
            <a:miter lim="800000"/>
            <a:headEnd/>
            <a:tailEnd/>
          </a:ln>
        </p:spPr>
      </p:pic>
      <p:sp>
        <p:nvSpPr>
          <p:cNvPr id="99335" name="Content Placeholder 1"/>
          <p:cNvSpPr txBox="1">
            <a:spLocks/>
          </p:cNvSpPr>
          <p:nvPr/>
        </p:nvSpPr>
        <p:spPr bwMode="auto">
          <a:xfrm>
            <a:off x="838200" y="2895600"/>
            <a:ext cx="2209800" cy="2895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بنابراین برای استفاده از این قابلیت لازم است تا برای خواندن یک ثبات 16 بیتی ابتدا بایت با ارزش کمتر و سپس بایت با ارزش بالاتر خوانده شود.</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نحوه دسترسی به ثباتهای 16 بیتی</a:t>
            </a:r>
          </a:p>
        </p:txBody>
      </p:sp>
      <p:sp>
        <p:nvSpPr>
          <p:cNvPr id="100355" name="Content Placeholder 1"/>
          <p:cNvSpPr txBox="1">
            <a:spLocks/>
          </p:cNvSpPr>
          <p:nvPr/>
        </p:nvSpPr>
        <p:spPr bwMode="auto">
          <a:xfrm>
            <a:off x="838200" y="1828800"/>
            <a:ext cx="7848600" cy="10668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مطابق با شکل زیر، نوشتن یک </a:t>
            </a:r>
            <a:r>
              <a:rPr lang="fa-IR" sz="2000" dirty="0" smtClean="0">
                <a:latin typeface="Lucida Sans Unicode" pitchFamily="34" charset="0"/>
                <a:ea typeface="B Mitra"/>
                <a:cs typeface="B Mitra"/>
              </a:rPr>
              <a:t>بایت در </a:t>
            </a:r>
            <a:r>
              <a:rPr lang="fa-IR" sz="2000" dirty="0">
                <a:latin typeface="Lucida Sans Unicode" pitchFamily="34" charset="0"/>
                <a:ea typeface="B Mitra"/>
                <a:cs typeface="B Mitra"/>
              </a:rPr>
              <a:t>بایت </a:t>
            </a:r>
            <a:r>
              <a:rPr lang="fa-IR" sz="2000" dirty="0" smtClean="0">
                <a:latin typeface="Lucida Sans Unicode" pitchFamily="34" charset="0"/>
                <a:ea typeface="B Mitra"/>
                <a:cs typeface="B Mitra"/>
              </a:rPr>
              <a:t>بالاتر </a:t>
            </a:r>
            <a:r>
              <a:rPr lang="fa-IR" sz="2000" dirty="0">
                <a:latin typeface="Lucida Sans Unicode" pitchFamily="34" charset="0"/>
                <a:ea typeface="B Mitra"/>
                <a:cs typeface="B Mitra"/>
              </a:rPr>
              <a:t>موجب ذخیره شدن آن در ثبات </a:t>
            </a:r>
            <a:r>
              <a:rPr lang="en-US" dirty="0">
                <a:latin typeface="Lucida Sans Unicode" pitchFamily="34" charset="0"/>
                <a:ea typeface="B Mitra"/>
                <a:cs typeface="B Mitra"/>
              </a:rPr>
              <a:t>TEMP</a:t>
            </a:r>
            <a:r>
              <a:rPr lang="fa-IR" sz="2000" dirty="0">
                <a:latin typeface="Lucida Sans Unicode" pitchFamily="34" charset="0"/>
                <a:ea typeface="B Mitra"/>
                <a:cs typeface="B Mitra"/>
              </a:rPr>
              <a:t> میشود، حال نوشتن بایت پایین تر موجب میشود تا دو بایت بالا و پایین به طور همزمان به ثبات 16 بیتی منتقل شود. </a:t>
            </a:r>
          </a:p>
        </p:txBody>
      </p:sp>
      <p:sp>
        <p:nvSpPr>
          <p:cNvPr id="100356"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637F13A-4755-450D-96CA-F5B3174BBDA3}" type="slidenum">
              <a:rPr lang="fa-IR"/>
              <a:pPr fontAlgn="base">
                <a:spcBef>
                  <a:spcPct val="0"/>
                </a:spcBef>
                <a:spcAft>
                  <a:spcPct val="0"/>
                </a:spcAft>
                <a:defRPr/>
              </a:pPr>
              <a:t>73</a:t>
            </a:fld>
            <a:endParaRPr lang="fa-IR"/>
          </a:p>
        </p:txBody>
      </p:sp>
      <p:sp>
        <p:nvSpPr>
          <p:cNvPr id="10035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100358" name="Picture 9" descr="p274-2.jpg"/>
          <p:cNvPicPr>
            <a:picLocks noChangeAspect="1"/>
          </p:cNvPicPr>
          <p:nvPr/>
        </p:nvPicPr>
        <p:blipFill>
          <a:blip r:embed="rId2"/>
          <a:srcRect/>
          <a:stretch>
            <a:fillRect/>
          </a:stretch>
        </p:blipFill>
        <p:spPr bwMode="auto">
          <a:xfrm>
            <a:off x="3138488" y="2895600"/>
            <a:ext cx="5472112" cy="3200400"/>
          </a:xfrm>
          <a:prstGeom prst="rect">
            <a:avLst/>
          </a:prstGeom>
          <a:noFill/>
          <a:ln w="9525">
            <a:noFill/>
            <a:miter lim="800000"/>
            <a:headEnd/>
            <a:tailEnd/>
          </a:ln>
        </p:spPr>
      </p:pic>
      <p:sp>
        <p:nvSpPr>
          <p:cNvPr id="100359" name="Content Placeholder 1"/>
          <p:cNvSpPr txBox="1">
            <a:spLocks/>
          </p:cNvSpPr>
          <p:nvPr/>
        </p:nvSpPr>
        <p:spPr bwMode="auto">
          <a:xfrm>
            <a:off x="824248" y="3283262"/>
            <a:ext cx="1905000" cy="1981200"/>
          </a:xfrm>
          <a:prstGeom prst="rect">
            <a:avLst/>
          </a:prstGeom>
          <a:noFill/>
          <a:ln w="25400">
            <a:solidFill>
              <a:srgbClr val="FF0000"/>
            </a:solidFill>
            <a:miter lim="800000"/>
            <a:headEnd/>
            <a:tailEnd/>
          </a:ln>
        </p:spPr>
        <p:txBody>
          <a:bodyPr/>
          <a:lstStyle/>
          <a:p>
            <a:pPr algn="just">
              <a:lnSpc>
                <a:spcPct val="150000"/>
              </a:lnSpc>
              <a:buClr>
                <a:schemeClr val="accent1"/>
              </a:buClr>
              <a:buSzPct val="76000"/>
            </a:pPr>
            <a:r>
              <a:rPr lang="fa-IR" sz="2000" b="1" dirty="0" smtClean="0">
                <a:latin typeface="Lucida Sans Unicode" pitchFamily="34" charset="0"/>
                <a:ea typeface="B Mitra"/>
                <a:cs typeface="B Mitra"/>
              </a:rPr>
              <a:t>در </a:t>
            </a:r>
            <a:r>
              <a:rPr lang="fa-IR" sz="2000" b="1" dirty="0">
                <a:latin typeface="Lucida Sans Unicode" pitchFamily="34" charset="0"/>
                <a:ea typeface="B Mitra"/>
                <a:cs typeface="B Mitra"/>
              </a:rPr>
              <a:t>بروز رسانی یک ثبات 16 بیتی ابتدا بایت با ارزش بیشتر نوشته شود</a:t>
            </a:r>
            <a:r>
              <a:rPr lang="fa-IR" sz="2000" dirty="0">
                <a:latin typeface="Lucida Sans Unicode" pitchFamily="34" charset="0"/>
                <a:ea typeface="B Mitra"/>
                <a:cs typeface="B Mitra"/>
              </a:rPr>
              <a: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نحوه دسترسی به ثباتهای 16 بیتی</a:t>
            </a:r>
          </a:p>
        </p:txBody>
      </p:sp>
      <p:sp>
        <p:nvSpPr>
          <p:cNvPr id="101379" name="Content Placeholder 1"/>
          <p:cNvSpPr txBox="1">
            <a:spLocks/>
          </p:cNvSpPr>
          <p:nvPr/>
        </p:nvSpPr>
        <p:spPr bwMode="auto">
          <a:xfrm>
            <a:off x="838200" y="1828800"/>
            <a:ext cx="7848600" cy="45720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نکته مهمی که در مورد </a:t>
            </a:r>
            <a:r>
              <a:rPr lang="en-US" dirty="0">
                <a:latin typeface="Lucida Sans Unicode" pitchFamily="34" charset="0"/>
                <a:ea typeface="B Mitra"/>
                <a:cs typeface="B Mitra"/>
              </a:rPr>
              <a:t>TEMP</a:t>
            </a:r>
            <a:r>
              <a:rPr lang="fa-IR" sz="2000" dirty="0">
                <a:latin typeface="Lucida Sans Unicode" pitchFamily="34" charset="0"/>
                <a:ea typeface="B Mitra"/>
                <a:cs typeface="B Mitra"/>
              </a:rPr>
              <a:t> لازم است مد نظر قرار گیرد این است که این ثبات، بین تمام ثباتهای 16 بیتی مشترک است، بنابراین بین دو سیکل بروز رسانی یک ثبات 16 بیتی، ممکن است وقفه ای درخواست شود و در </a:t>
            </a:r>
            <a:r>
              <a:rPr lang="en-US" dirty="0">
                <a:latin typeface="Lucida Sans Unicode" pitchFamily="34" charset="0"/>
                <a:ea typeface="B Mitra"/>
                <a:cs typeface="B Mitra"/>
              </a:rPr>
              <a:t>ISR</a:t>
            </a:r>
            <a:r>
              <a:rPr lang="fa-IR" sz="2000" dirty="0">
                <a:latin typeface="Lucida Sans Unicode" pitchFamily="34" charset="0"/>
                <a:ea typeface="B Mitra"/>
                <a:cs typeface="B Mitra"/>
              </a:rPr>
              <a:t> آن وقفه، مقدار </a:t>
            </a:r>
            <a:r>
              <a:rPr lang="en-US" dirty="0">
                <a:latin typeface="Lucida Sans Unicode" pitchFamily="34" charset="0"/>
                <a:ea typeface="B Mitra"/>
                <a:cs typeface="B Mitra"/>
              </a:rPr>
              <a:t>TEMP</a:t>
            </a:r>
            <a:r>
              <a:rPr lang="fa-IR" sz="2000" dirty="0">
                <a:latin typeface="Lucida Sans Unicode" pitchFamily="34" charset="0"/>
                <a:ea typeface="B Mitra"/>
                <a:cs typeface="B Mitra"/>
              </a:rPr>
              <a:t> تغییر کند. این مسئله باعث خطا در نوشتن یاخواندن ثبات میشود. برای جلوگیری از آن میتوان قبل از سیکل </a:t>
            </a:r>
            <a:r>
              <a:rPr lang="fa-IR" sz="2000" dirty="0" smtClean="0">
                <a:latin typeface="Lucida Sans Unicode" pitchFamily="34" charset="0"/>
                <a:ea typeface="B Mitra"/>
                <a:cs typeface="B Mitra"/>
              </a:rPr>
              <a:t>اول، </a:t>
            </a:r>
            <a:r>
              <a:rPr lang="fa-IR" sz="2000" dirty="0">
                <a:latin typeface="Lucida Sans Unicode" pitchFamily="34" charset="0"/>
                <a:ea typeface="B Mitra"/>
                <a:cs typeface="B Mitra"/>
              </a:rPr>
              <a:t>فعال ساز عمومی وقفه﻿ها را غیر فعال و پس از سیکل دوم آن را فعال نمود:</a:t>
            </a:r>
          </a:p>
          <a:p>
            <a:pPr indent="457200" algn="just" rtl="0">
              <a:lnSpc>
                <a:spcPct val="150000"/>
              </a:lnSpc>
              <a:buClr>
                <a:schemeClr val="accent1"/>
              </a:buClr>
              <a:buSzPct val="76000"/>
            </a:pP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asm</a:t>
            </a:r>
            <a:r>
              <a:rPr lang="en-US" sz="1600" b="1" dirty="0">
                <a:latin typeface="Courier New" pitchFamily="49" charset="0"/>
                <a:cs typeface="Courier New" pitchFamily="49" charset="0"/>
              </a:rPr>
              <a:t>(“cli”)</a:t>
            </a:r>
          </a:p>
          <a:p>
            <a:pPr indent="457200" algn="just" rtl="0">
              <a:lnSpc>
                <a:spcPct val="150000"/>
              </a:lnSpc>
              <a:buClr>
                <a:schemeClr val="accent1"/>
              </a:buClr>
              <a:buSzPct val="76000"/>
            </a:pPr>
            <a:r>
              <a:rPr lang="en-US" sz="1600" b="1" dirty="0">
                <a:latin typeface="Courier New" pitchFamily="49" charset="0"/>
                <a:cs typeface="Courier New" pitchFamily="49" charset="0"/>
              </a:rPr>
              <a:t>// Writing 16 bit Register</a:t>
            </a:r>
          </a:p>
          <a:p>
            <a:pPr indent="457200" algn="just" rtl="0">
              <a:lnSpc>
                <a:spcPct val="150000"/>
              </a:lnSpc>
              <a:buClr>
                <a:schemeClr val="accent1"/>
              </a:buClr>
              <a:buSzPct val="76000"/>
            </a:pP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asm</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sei</a:t>
            </a:r>
            <a:r>
              <a:rPr lang="en-US" sz="1600" b="1" dirty="0">
                <a:latin typeface="Courier New" pitchFamily="49" charset="0"/>
                <a:cs typeface="Courier New" pitchFamily="49" charset="0"/>
              </a:rPr>
              <a:t>”)</a:t>
            </a:r>
            <a:endParaRPr lang="fa-IR" sz="1600" b="1" dirty="0">
              <a:latin typeface="Courier New" pitchFamily="49" charset="0"/>
              <a:cs typeface="Courier New" pitchFamily="49" charset="0"/>
            </a:endParaRPr>
          </a:p>
        </p:txBody>
      </p:sp>
      <p:sp>
        <p:nvSpPr>
          <p:cNvPr id="101380"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7568024-4A2E-4AFB-B883-03A4EDB3C6AD}" type="slidenum">
              <a:rPr lang="fa-IR"/>
              <a:pPr fontAlgn="base">
                <a:spcBef>
                  <a:spcPct val="0"/>
                </a:spcBef>
                <a:spcAft>
                  <a:spcPct val="0"/>
                </a:spcAft>
                <a:defRPr/>
              </a:pPr>
              <a:t>74</a:t>
            </a:fld>
            <a:endParaRPr lang="fa-IR"/>
          </a:p>
        </p:txBody>
      </p:sp>
      <p:sp>
        <p:nvSpPr>
          <p:cNvPr id="10138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نحوه دسترسی به ثباتهای 16 بیتی</a:t>
            </a:r>
          </a:p>
        </p:txBody>
      </p:sp>
      <p:sp>
        <p:nvSpPr>
          <p:cNvPr id="102403" name="Content Placeholder 1"/>
          <p:cNvSpPr txBox="1">
            <a:spLocks/>
          </p:cNvSpPr>
          <p:nvPr/>
        </p:nvSpPr>
        <p:spPr bwMode="auto">
          <a:xfrm>
            <a:off x="838200" y="1828800"/>
            <a:ext cx="7848600" cy="45720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sz="2000" dirty="0">
                <a:latin typeface="Lucida Sans Unicode" pitchFamily="34" charset="0"/>
                <a:ea typeface="B Mitra"/>
                <a:cs typeface="B Mitra"/>
              </a:rPr>
              <a:t>در محیط </a:t>
            </a:r>
            <a:r>
              <a:rPr lang="en-US" dirty="0" err="1">
                <a:latin typeface="Lucida Sans Unicode" pitchFamily="34" charset="0"/>
                <a:ea typeface="B Mitra"/>
                <a:cs typeface="B Mitra"/>
              </a:rPr>
              <a:t>CodeVisionAVR</a:t>
            </a:r>
            <a:r>
              <a:rPr lang="fa-IR" sz="2000" dirty="0">
                <a:latin typeface="Lucida Sans Unicode" pitchFamily="34" charset="0"/>
                <a:ea typeface="B Mitra"/>
                <a:cs typeface="B Mitra"/>
              </a:rPr>
              <a:t> مانند بیشتر کامپایلرهای سطح بالا، عملیات دسترسی به ثباتهای </a:t>
            </a:r>
            <a:r>
              <a:rPr lang="fa-IR" sz="2000" dirty="0" smtClean="0">
                <a:latin typeface="Lucida Sans Unicode" pitchFamily="34" charset="0"/>
                <a:ea typeface="B Mitra"/>
                <a:cs typeface="B Mitra"/>
              </a:rPr>
              <a:t>16بیتی </a:t>
            </a:r>
            <a:r>
              <a:rPr lang="fa-IR" sz="2000" dirty="0">
                <a:latin typeface="Lucida Sans Unicode" pitchFamily="34" charset="0"/>
                <a:ea typeface="B Mitra"/>
                <a:cs typeface="B Mitra"/>
              </a:rPr>
              <a:t>توسط کامپایلر انجام میشود. به عنوان مثال با نوشتن دستور </a:t>
            </a:r>
            <a:r>
              <a:rPr lang="en-US" b="1" dirty="0">
                <a:latin typeface="Courier New" pitchFamily="49" charset="0"/>
                <a:cs typeface="Courier New" pitchFamily="49" charset="0"/>
              </a:rPr>
              <a:t>TCNT1=0x4455</a:t>
            </a:r>
            <a:r>
              <a:rPr lang="fa-IR" sz="2000" dirty="0">
                <a:latin typeface="Lucida Sans Unicode" pitchFamily="34" charset="0"/>
                <a:ea typeface="B Mitra"/>
                <a:cs typeface="B Mitra"/>
              </a:rPr>
              <a:t>، کامپایلر ابتدا بایت با ارزش بیشتر و سپس بایت با ارزش کمتر را در محل ثباتهای </a:t>
            </a:r>
            <a:r>
              <a:rPr lang="en-US" sz="1600" dirty="0">
                <a:latin typeface="Lucida Sans Unicode" pitchFamily="34" charset="0"/>
                <a:ea typeface="B Mitra"/>
                <a:cs typeface="B Mitra"/>
              </a:rPr>
              <a:t>TCNT1H</a:t>
            </a:r>
            <a:r>
              <a:rPr lang="fa-IR" sz="2000" dirty="0">
                <a:latin typeface="Lucida Sans Unicode" pitchFamily="34" charset="0"/>
                <a:ea typeface="B Mitra"/>
                <a:cs typeface="B Mitra"/>
              </a:rPr>
              <a:t> و </a:t>
            </a:r>
            <a:r>
              <a:rPr lang="en-US" sz="1600" dirty="0">
                <a:latin typeface="Lucida Sans Unicode" pitchFamily="34" charset="0"/>
                <a:ea typeface="B Mitra"/>
                <a:cs typeface="B Mitra"/>
              </a:rPr>
              <a:t>TCNT1L</a:t>
            </a:r>
            <a:r>
              <a:rPr lang="fa-IR" sz="2000" dirty="0">
                <a:latin typeface="Lucida Sans Unicode" pitchFamily="34" charset="0"/>
                <a:ea typeface="B Mitra"/>
                <a:cs typeface="B Mitra"/>
              </a:rPr>
              <a:t> مینویسید. </a:t>
            </a:r>
          </a:p>
          <a:p>
            <a:pPr indent="457200" algn="just">
              <a:lnSpc>
                <a:spcPct val="150000"/>
              </a:lnSpc>
              <a:buClr>
                <a:schemeClr val="accent1"/>
              </a:buClr>
              <a:buSzPct val="76000"/>
            </a:pPr>
            <a:r>
              <a:rPr lang="fa-IR" sz="2000" dirty="0">
                <a:latin typeface="Lucida Sans Unicode" pitchFamily="34" charset="0"/>
                <a:ea typeface="B Mitra"/>
                <a:cs typeface="B Mitra"/>
              </a:rPr>
              <a:t>تنها استثنا این قضیه، ثبات </a:t>
            </a:r>
            <a:r>
              <a:rPr lang="en-US" sz="1600" dirty="0">
                <a:latin typeface="Lucida Sans Unicode" pitchFamily="34" charset="0"/>
                <a:ea typeface="B Mitra"/>
                <a:cs typeface="B Mitra"/>
              </a:rPr>
              <a:t>ICR1</a:t>
            </a:r>
            <a:r>
              <a:rPr lang="fa-IR" sz="2000" dirty="0">
                <a:latin typeface="Lucida Sans Unicode" pitchFamily="34" charset="0"/>
                <a:ea typeface="B Mitra"/>
                <a:cs typeface="B Mitra"/>
              </a:rPr>
              <a:t> است که در دسترسی به آن، کامپایلر کمکی نکرده و باید بایت بالاتر و پایین تر آن به ترتیب ذکر شده، نوشته </a:t>
            </a:r>
            <a:r>
              <a:rPr lang="fa-IR" sz="2000" dirty="0" smtClean="0">
                <a:latin typeface="Lucida Sans Unicode" pitchFamily="34" charset="0"/>
                <a:ea typeface="B Mitra"/>
                <a:cs typeface="B Mitra"/>
              </a:rPr>
              <a:t>و یا </a:t>
            </a:r>
            <a:r>
              <a:rPr lang="fa-IR" sz="2000" dirty="0">
                <a:latin typeface="Lucida Sans Unicode" pitchFamily="34" charset="0"/>
                <a:ea typeface="B Mitra"/>
                <a:cs typeface="B Mitra"/>
              </a:rPr>
              <a:t>خوانده شوند. به عنوان مثال برای نوشتن عدد </a:t>
            </a:r>
            <a:r>
              <a:rPr lang="en-US" b="1" dirty="0">
                <a:latin typeface="Courier New" pitchFamily="49" charset="0"/>
                <a:cs typeface="Courier New" pitchFamily="49" charset="0"/>
              </a:rPr>
              <a:t>0x4455</a:t>
            </a:r>
            <a:r>
              <a:rPr lang="fa-IR" sz="2000" dirty="0">
                <a:latin typeface="Lucida Sans Unicode" pitchFamily="34" charset="0"/>
                <a:ea typeface="B Mitra"/>
                <a:cs typeface="B Mitra"/>
              </a:rPr>
              <a:t> در ثبات </a:t>
            </a:r>
            <a:r>
              <a:rPr lang="en-US" sz="1600" dirty="0">
                <a:latin typeface="Lucida Sans Unicode" pitchFamily="34" charset="0"/>
                <a:ea typeface="B Mitra"/>
                <a:cs typeface="B Mitra"/>
              </a:rPr>
              <a:t>ICR1</a:t>
            </a:r>
            <a:r>
              <a:rPr lang="fa-IR" sz="2000" dirty="0">
                <a:latin typeface="Lucida Sans Unicode" pitchFamily="34" charset="0"/>
                <a:ea typeface="B Mitra"/>
                <a:cs typeface="B Mitra"/>
              </a:rPr>
              <a:t> نمیتوان از دستور </a:t>
            </a:r>
            <a:r>
              <a:rPr lang="en-US" b="1" dirty="0">
                <a:latin typeface="Courier New" pitchFamily="49" charset="0"/>
                <a:cs typeface="Courier New" pitchFamily="49" charset="0"/>
              </a:rPr>
              <a:t>ICR1=0x4455</a:t>
            </a:r>
            <a:r>
              <a:rPr lang="fa-IR" sz="2000" dirty="0">
                <a:latin typeface="Lucida Sans Unicode" pitchFamily="34" charset="0"/>
                <a:ea typeface="B Mitra"/>
                <a:cs typeface="B Mitra"/>
              </a:rPr>
              <a:t> استفاده کرد و باید بایت بالاتر و پایین تر را به این ترتیب مقداردهی نمود:</a:t>
            </a:r>
          </a:p>
          <a:p>
            <a:pPr indent="457200" algn="just" rtl="0">
              <a:lnSpc>
                <a:spcPct val="150000"/>
              </a:lnSpc>
              <a:buClr>
                <a:schemeClr val="accent1"/>
              </a:buClr>
              <a:buSzPct val="76000"/>
            </a:pPr>
            <a:r>
              <a:rPr lang="en-US" b="1" dirty="0">
                <a:latin typeface="Courier New" pitchFamily="49" charset="0"/>
                <a:cs typeface="Courier New" pitchFamily="49" charset="0"/>
              </a:rPr>
              <a:t>ICR1H=0X44;</a:t>
            </a:r>
          </a:p>
          <a:p>
            <a:pPr indent="457200" algn="just" rtl="0">
              <a:lnSpc>
                <a:spcPct val="150000"/>
              </a:lnSpc>
              <a:buClr>
                <a:schemeClr val="accent1"/>
              </a:buClr>
              <a:buSzPct val="76000"/>
            </a:pPr>
            <a:r>
              <a:rPr lang="en-US" b="1" dirty="0">
                <a:latin typeface="Courier New" pitchFamily="49" charset="0"/>
                <a:cs typeface="Courier New" pitchFamily="49" charset="0"/>
              </a:rPr>
              <a:t>ICR1L=0X55;</a:t>
            </a:r>
            <a:endParaRPr lang="fa-IR" b="1" dirty="0">
              <a:latin typeface="Courier New" pitchFamily="49" charset="0"/>
              <a:cs typeface="Courier New" pitchFamily="49" charset="0"/>
            </a:endParaRPr>
          </a:p>
        </p:txBody>
      </p:sp>
      <p:sp>
        <p:nvSpPr>
          <p:cNvPr id="102404"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298B029-7EFF-413F-9D59-CDB6508A5B46}" type="slidenum">
              <a:rPr lang="fa-IR"/>
              <a:pPr fontAlgn="base">
                <a:spcBef>
                  <a:spcPct val="0"/>
                </a:spcBef>
                <a:spcAft>
                  <a:spcPct val="0"/>
                </a:spcAft>
                <a:defRPr/>
              </a:pPr>
              <a:t>75</a:t>
            </a:fld>
            <a:endParaRPr lang="fa-IR"/>
          </a:p>
        </p:txBody>
      </p:sp>
      <p:sp>
        <p:nvSpPr>
          <p:cNvPr id="10240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شناسایی وضعیت </a:t>
            </a:r>
            <a:r>
              <a:rPr lang="en-US" sz="2000" b="1" dirty="0">
                <a:latin typeface="+mn-lt"/>
                <a:cs typeface="B Mitra" pitchFamily="2" charset="-78"/>
              </a:rPr>
              <a:t>NORMAL</a:t>
            </a:r>
            <a:r>
              <a:rPr lang="fa-IR" sz="2000" b="1" dirty="0">
                <a:latin typeface="+mn-lt"/>
                <a:cs typeface="B Mitra" pitchFamily="2" charset="-78"/>
              </a:rPr>
              <a:t> در تایمر/کانتر یک</a:t>
            </a:r>
          </a:p>
        </p:txBody>
      </p:sp>
      <p:sp>
        <p:nvSpPr>
          <p:cNvPr id="103427" name="Content Placeholder 1"/>
          <p:cNvSpPr txBox="1">
            <a:spLocks/>
          </p:cNvSpPr>
          <p:nvPr/>
        </p:nvSpPr>
        <p:spPr bwMode="auto">
          <a:xfrm>
            <a:off x="838200" y="1828800"/>
            <a:ext cx="7848600" cy="1706562"/>
          </a:xfrm>
          <a:prstGeom prst="rect">
            <a:avLst/>
          </a:prstGeom>
          <a:noFill/>
          <a:ln w="9525">
            <a:noFill/>
            <a:miter lim="800000"/>
            <a:headEnd/>
            <a:tailEnd/>
          </a:ln>
        </p:spPr>
        <p:txBody>
          <a:bodyPr/>
          <a:lstStyle/>
          <a:p>
            <a:pPr indent="457200" algn="just">
              <a:lnSpc>
                <a:spcPct val="150000"/>
              </a:lnSpc>
              <a:buClr>
                <a:schemeClr val="accent1"/>
              </a:buClr>
              <a:buSzPct val="76000"/>
            </a:pPr>
            <a:r>
              <a:rPr lang="fa-IR" dirty="0">
                <a:latin typeface="Lucida Sans Unicode" pitchFamily="34" charset="0"/>
                <a:ea typeface="B Mitra"/>
                <a:cs typeface="B Mitra"/>
              </a:rPr>
              <a:t>برای انتخاب این وضعیت باید مقدار </a:t>
            </a:r>
            <a:r>
              <a:rPr lang="en-US" sz="1400" dirty="0">
                <a:latin typeface="Lucida Sans Unicode" pitchFamily="34" charset="0"/>
                <a:ea typeface="B Mitra"/>
                <a:cs typeface="B Mitra"/>
              </a:rPr>
              <a:t>0b0000</a:t>
            </a:r>
            <a:r>
              <a:rPr lang="fa-IR" dirty="0">
                <a:latin typeface="Lucida Sans Unicode" pitchFamily="34" charset="0"/>
                <a:ea typeface="B Mitra"/>
                <a:cs typeface="B Mitra"/>
              </a:rPr>
              <a:t> را به بیتهای </a:t>
            </a:r>
            <a:r>
              <a:rPr lang="en-US" sz="1400" dirty="0">
                <a:latin typeface="Lucida Sans Unicode" pitchFamily="34" charset="0"/>
                <a:ea typeface="B Mitra"/>
                <a:cs typeface="B Mitra"/>
              </a:rPr>
              <a:t>WGM[3:0</a:t>
            </a:r>
            <a:r>
              <a:rPr lang="en-US" sz="1600" dirty="0">
                <a:latin typeface="Lucida Sans Unicode" pitchFamily="34" charset="0"/>
                <a:ea typeface="B Mitra"/>
                <a:cs typeface="B Mitra"/>
              </a:rPr>
              <a:t>]</a:t>
            </a:r>
            <a:r>
              <a:rPr lang="fa-IR" dirty="0">
                <a:latin typeface="Lucida Sans Unicode" pitchFamily="34" charset="0"/>
                <a:ea typeface="B Mitra"/>
                <a:cs typeface="B Mitra"/>
              </a:rPr>
              <a:t> منتسب کرد. وضعیت نرمال در تایمر/کانتر یک مشابه نرمال در تایمر/کانتر صفر است با این تفاوت که رشته شمارش ثبات </a:t>
            </a:r>
            <a:r>
              <a:rPr lang="en-US" sz="1400" dirty="0">
                <a:latin typeface="Lucida Sans Unicode" pitchFamily="34" charset="0"/>
                <a:ea typeface="B Mitra"/>
                <a:cs typeface="B Mitra"/>
              </a:rPr>
              <a:t>TCNT1</a:t>
            </a:r>
            <a:r>
              <a:rPr lang="fa-IR" dirty="0">
                <a:latin typeface="Lucida Sans Unicode" pitchFamily="34" charset="0"/>
                <a:ea typeface="B Mitra"/>
                <a:cs typeface="B Mitra"/>
              </a:rPr>
              <a:t> وسیعتر از </a:t>
            </a:r>
            <a:r>
              <a:rPr lang="en-US" sz="1400" dirty="0">
                <a:latin typeface="Lucida Sans Unicode" pitchFamily="34" charset="0"/>
                <a:ea typeface="B Mitra"/>
                <a:cs typeface="B Mitra"/>
              </a:rPr>
              <a:t>TCNT0</a:t>
            </a:r>
            <a:r>
              <a:rPr lang="fa-IR" dirty="0">
                <a:latin typeface="Lucida Sans Unicode" pitchFamily="34" charset="0"/>
                <a:ea typeface="B Mitra"/>
                <a:cs typeface="B Mitra"/>
              </a:rPr>
              <a:t> میباشد. بدین ترتیب که شمارنده از عدد صفر تا 65535  شمرده و در لحظه صفر  شدن، فلگ </a:t>
            </a:r>
            <a:r>
              <a:rPr lang="en-US" sz="1400" dirty="0">
                <a:latin typeface="Lucida Sans Unicode" pitchFamily="34" charset="0"/>
                <a:ea typeface="B Mitra"/>
                <a:cs typeface="B Mitra"/>
              </a:rPr>
              <a:t>TOV1</a:t>
            </a:r>
            <a:r>
              <a:rPr lang="fa-IR" dirty="0">
                <a:latin typeface="Lucida Sans Unicode" pitchFamily="34" charset="0"/>
                <a:ea typeface="B Mitra"/>
                <a:cs typeface="B Mitra"/>
              </a:rPr>
              <a:t> یک میشود.</a:t>
            </a:r>
          </a:p>
        </p:txBody>
      </p:sp>
      <p:sp>
        <p:nvSpPr>
          <p:cNvPr id="103428"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09E2009-38E0-427A-8CEC-2B8D0F212514}" type="slidenum">
              <a:rPr lang="fa-IR"/>
              <a:pPr fontAlgn="base">
                <a:spcBef>
                  <a:spcPct val="0"/>
                </a:spcBef>
                <a:spcAft>
                  <a:spcPct val="0"/>
                </a:spcAft>
                <a:defRPr/>
              </a:pPr>
              <a:t>76</a:t>
            </a:fld>
            <a:endParaRPr lang="fa-IR"/>
          </a:p>
        </p:txBody>
      </p:sp>
      <p:sp>
        <p:nvSpPr>
          <p:cNvPr id="10342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03430" name="Content Placeholder 1"/>
          <p:cNvSpPr txBox="1">
            <a:spLocks/>
          </p:cNvSpPr>
          <p:nvPr/>
        </p:nvSpPr>
        <p:spPr bwMode="auto">
          <a:xfrm>
            <a:off x="838200" y="4953000"/>
            <a:ext cx="7848600" cy="15240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dirty="0">
                <a:latin typeface="Lucida Sans Unicode" pitchFamily="34" charset="0"/>
                <a:ea typeface="B Mitra"/>
                <a:cs typeface="B Mitra"/>
              </a:rPr>
              <a:t>در وضعیت نرمال میتوان از دو واحد مقایسه </a:t>
            </a:r>
            <a:r>
              <a:rPr lang="en-US" sz="1600" dirty="0">
                <a:latin typeface="Lucida Sans Unicode" pitchFamily="34" charset="0"/>
                <a:ea typeface="B Mitra"/>
                <a:cs typeface="B Mitra"/>
              </a:rPr>
              <a:t>A</a:t>
            </a:r>
            <a:r>
              <a:rPr lang="fa-IR" dirty="0">
                <a:latin typeface="Lucida Sans Unicode" pitchFamily="34" charset="0"/>
                <a:ea typeface="B Mitra"/>
                <a:cs typeface="B Mitra"/>
              </a:rPr>
              <a:t> و </a:t>
            </a:r>
            <a:r>
              <a:rPr lang="en-US" sz="1600" dirty="0">
                <a:latin typeface="Lucida Sans Unicode" pitchFamily="34" charset="0"/>
                <a:ea typeface="B Mitra"/>
                <a:cs typeface="B Mitra"/>
              </a:rPr>
              <a:t>B</a:t>
            </a:r>
            <a:r>
              <a:rPr lang="fa-IR" dirty="0">
                <a:latin typeface="Lucida Sans Unicode" pitchFamily="34" charset="0"/>
                <a:ea typeface="B Mitra"/>
                <a:cs typeface="B Mitra"/>
              </a:rPr>
              <a:t> برای ایجاد وقفه در فواصل مشخص استفاده نمود. در صورت نیاز میتوان با تنظیم بیتهای </a:t>
            </a:r>
            <a:r>
              <a:rPr lang="en-US" sz="1600" dirty="0">
                <a:latin typeface="Lucida Sans Unicode" pitchFamily="34" charset="0"/>
                <a:ea typeface="B Mitra"/>
                <a:cs typeface="B Mitra"/>
              </a:rPr>
              <a:t>COM1A[1:0]</a:t>
            </a:r>
            <a:r>
              <a:rPr lang="fa-IR" dirty="0">
                <a:latin typeface="Lucida Sans Unicode" pitchFamily="34" charset="0"/>
                <a:ea typeface="B Mitra"/>
                <a:cs typeface="B Mitra"/>
              </a:rPr>
              <a:t> و </a:t>
            </a:r>
            <a:r>
              <a:rPr lang="en-US" sz="1600" dirty="0">
                <a:latin typeface="Lucida Sans Unicode" pitchFamily="34" charset="0"/>
                <a:ea typeface="B Mitra"/>
                <a:cs typeface="B Mitra"/>
              </a:rPr>
              <a:t>COM1B[1:0]</a:t>
            </a:r>
            <a:r>
              <a:rPr lang="fa-IR" dirty="0">
                <a:latin typeface="Lucida Sans Unicode" pitchFamily="34" charset="0"/>
                <a:ea typeface="B Mitra"/>
                <a:cs typeface="B Mitra"/>
              </a:rPr>
              <a:t> مطابق با جدول بالا به صورت سخت افزاری بر روی پایه های </a:t>
            </a:r>
            <a:r>
              <a:rPr lang="en-US" sz="1600" dirty="0">
                <a:latin typeface="Lucida Sans Unicode" pitchFamily="34" charset="0"/>
                <a:ea typeface="B Mitra"/>
                <a:cs typeface="B Mitra"/>
              </a:rPr>
              <a:t>OC1A</a:t>
            </a:r>
            <a:r>
              <a:rPr lang="fa-IR" dirty="0">
                <a:latin typeface="Lucida Sans Unicode" pitchFamily="34" charset="0"/>
                <a:ea typeface="B Mitra"/>
                <a:cs typeface="B Mitra"/>
              </a:rPr>
              <a:t> و </a:t>
            </a:r>
            <a:r>
              <a:rPr lang="en-US" sz="1600" dirty="0">
                <a:latin typeface="Lucida Sans Unicode" pitchFamily="34" charset="0"/>
                <a:ea typeface="B Mitra"/>
                <a:cs typeface="B Mitra"/>
              </a:rPr>
              <a:t>OC1B</a:t>
            </a:r>
            <a:r>
              <a:rPr lang="fa-IR" dirty="0">
                <a:latin typeface="Lucida Sans Unicode" pitchFamily="34" charset="0"/>
                <a:ea typeface="B Mitra"/>
                <a:cs typeface="B Mitra"/>
              </a:rPr>
              <a:t> شکل موج تولید کرد.</a:t>
            </a:r>
          </a:p>
        </p:txBody>
      </p:sp>
      <p:pic>
        <p:nvPicPr>
          <p:cNvPr id="103431" name="Picture 9" descr="P275.jpg"/>
          <p:cNvPicPr>
            <a:picLocks noChangeAspect="1"/>
          </p:cNvPicPr>
          <p:nvPr/>
        </p:nvPicPr>
        <p:blipFill>
          <a:blip r:embed="rId2"/>
          <a:srcRect/>
          <a:stretch>
            <a:fillRect/>
          </a:stretch>
        </p:blipFill>
        <p:spPr bwMode="auto">
          <a:xfrm>
            <a:off x="838200" y="3162300"/>
            <a:ext cx="7837487"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شناسایی اصول استفاده از تایمر/کانتر یک در وضعیت </a:t>
            </a:r>
            <a:r>
              <a:rPr lang="en-US" sz="2000" b="1" dirty="0">
                <a:latin typeface="+mn-lt"/>
                <a:cs typeface="B Mitra" pitchFamily="2" charset="-78"/>
              </a:rPr>
              <a:t>NORMAL</a:t>
            </a:r>
            <a:endParaRPr lang="fa-IR" sz="2000" b="1" dirty="0">
              <a:latin typeface="+mn-lt"/>
              <a:cs typeface="B Mitra" pitchFamily="2" charset="-78"/>
            </a:endParaRPr>
          </a:p>
        </p:txBody>
      </p:sp>
      <p:sp>
        <p:nvSpPr>
          <p:cNvPr id="104451" name="Content Placeholder 1"/>
          <p:cNvSpPr txBox="1">
            <a:spLocks/>
          </p:cNvSpPr>
          <p:nvPr/>
        </p:nvSpPr>
        <p:spPr bwMode="auto">
          <a:xfrm>
            <a:off x="5257800" y="1828800"/>
            <a:ext cx="3429000" cy="4579938"/>
          </a:xfrm>
          <a:prstGeom prst="rect">
            <a:avLst/>
          </a:prstGeom>
          <a:noFill/>
          <a:ln w="9525">
            <a:noFill/>
            <a:miter lim="800000"/>
            <a:headEnd/>
            <a:tailEnd/>
          </a:ln>
        </p:spPr>
        <p:txBody>
          <a:bodyPr/>
          <a:lstStyle/>
          <a:p>
            <a:pPr algn="just">
              <a:lnSpc>
                <a:spcPct val="200000"/>
              </a:lnSpc>
              <a:buClr>
                <a:schemeClr val="accent1"/>
              </a:buClr>
              <a:buSzPct val="76000"/>
            </a:pPr>
            <a:r>
              <a:rPr lang="fa-IR" sz="2000" dirty="0">
                <a:latin typeface="Lucida Sans Unicode" pitchFamily="34" charset="0"/>
                <a:ea typeface="B Mitra"/>
                <a:cs typeface="B Mitra"/>
              </a:rPr>
              <a:t>مزیت تایمر/کانتر یک در مقایسه با صفر این است که شمارنده میتواند رشته طولانی﻿تری را بدون سرریز شمارش کند و بدین ترتیب امکان ایجاد زمانهای طولانی به صورت سخت افزاری وجود خواهد داشت. اینک میخواهیم یک حلقه تایمر یک ثانیه طراحی نماییم.</a:t>
            </a:r>
          </a:p>
        </p:txBody>
      </p:sp>
      <p:sp>
        <p:nvSpPr>
          <p:cNvPr id="104452"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7F4130E-0A66-4857-A052-17BE7718C132}" type="slidenum">
              <a:rPr lang="fa-IR"/>
              <a:pPr fontAlgn="base">
                <a:spcBef>
                  <a:spcPct val="0"/>
                </a:spcBef>
                <a:spcAft>
                  <a:spcPct val="0"/>
                </a:spcAft>
                <a:defRPr/>
              </a:pPr>
              <a:t>77</a:t>
            </a:fld>
            <a:endParaRPr lang="fa-IR"/>
          </a:p>
        </p:txBody>
      </p:sp>
      <p:sp>
        <p:nvSpPr>
          <p:cNvPr id="10445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04455" name="Content Placeholder 1"/>
          <p:cNvSpPr txBox="1">
            <a:spLocks/>
          </p:cNvSpPr>
          <p:nvPr/>
        </p:nvSpPr>
        <p:spPr bwMode="auto">
          <a:xfrm>
            <a:off x="838200" y="1828800"/>
            <a:ext cx="4419600" cy="41910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#include &lt;mega32.h&gt;</a:t>
            </a:r>
          </a:p>
          <a:p>
            <a:pPr algn="just" rtl="0">
              <a:buClr>
                <a:schemeClr val="accent1"/>
              </a:buClr>
              <a:buSzPct val="76000"/>
            </a:pPr>
            <a:r>
              <a:rPr lang="en-US" sz="1200" b="1" dirty="0">
                <a:latin typeface="Courier New" pitchFamily="49" charset="0"/>
                <a:cs typeface="Courier New" pitchFamily="49" charset="0"/>
              </a:rPr>
              <a:t>#include &lt;</a:t>
            </a:r>
            <a:r>
              <a:rPr lang="en-US" sz="1200" b="1" dirty="0" err="1">
                <a:latin typeface="Courier New" pitchFamily="49" charset="0"/>
                <a:cs typeface="Courier New" pitchFamily="49" charset="0"/>
              </a:rPr>
              <a:t>lcd.h</a:t>
            </a:r>
            <a:r>
              <a:rPr lang="en-US" sz="1200" b="1" dirty="0">
                <a:latin typeface="Courier New" pitchFamily="49" charset="0"/>
                <a:cs typeface="Courier New" pitchFamily="49" charset="0"/>
              </a:rPr>
              <a:t>&gt;</a:t>
            </a:r>
          </a:p>
          <a:p>
            <a:pPr algn="just" rtl="0">
              <a:buClr>
                <a:schemeClr val="accent1"/>
              </a:buClr>
              <a:buSzPct val="76000"/>
            </a:pPr>
            <a:r>
              <a:rPr lang="en-US" sz="1200" b="1" dirty="0">
                <a:latin typeface="Courier New" pitchFamily="49" charset="0"/>
                <a:cs typeface="Courier New" pitchFamily="49" charset="0"/>
              </a:rPr>
              <a:t>#include &lt;</a:t>
            </a:r>
            <a:r>
              <a:rPr lang="en-US" sz="1200" b="1" dirty="0" err="1">
                <a:latin typeface="Courier New" pitchFamily="49" charset="0"/>
                <a:cs typeface="Courier New" pitchFamily="49" charset="0"/>
              </a:rPr>
              <a:t>stdlib.h</a:t>
            </a:r>
            <a:r>
              <a:rPr lang="en-US" sz="1200" b="1" dirty="0">
                <a:latin typeface="Courier New" pitchFamily="49" charset="0"/>
                <a:cs typeface="Courier New" pitchFamily="49" charset="0"/>
              </a:rPr>
              <a:t>&gt;</a:t>
            </a:r>
          </a:p>
          <a:p>
            <a:pPr algn="just" rtl="0">
              <a:buClr>
                <a:schemeClr val="accent1"/>
              </a:buClr>
              <a:buSzPct val="76000"/>
            </a:pPr>
            <a:r>
              <a:rPr lang="en-US" sz="1200" b="1" dirty="0">
                <a:latin typeface="Courier New" pitchFamily="49" charset="0"/>
                <a:cs typeface="Courier New" pitchFamily="49" charset="0"/>
              </a:rPr>
              <a:t>//Alphanumeric LCD Module functions</a:t>
            </a:r>
          </a:p>
          <a:p>
            <a:pPr algn="just" rtl="0">
              <a:buClr>
                <a:schemeClr val="accent1"/>
              </a:buClr>
              <a:buSzPct val="76000"/>
            </a:pPr>
            <a:r>
              <a:rPr lang="en-US" sz="1200" b="1" dirty="0">
                <a:latin typeface="Courier New" pitchFamily="49" charset="0"/>
                <a:cs typeface="Courier New" pitchFamily="49" charset="0"/>
              </a:rPr>
              <a:t>#</a:t>
            </a:r>
            <a:r>
              <a:rPr lang="en-US" sz="1200" b="1" dirty="0" err="1">
                <a:latin typeface="Courier New" pitchFamily="49" charset="0"/>
                <a:cs typeface="Courier New" pitchFamily="49" charset="0"/>
              </a:rPr>
              <a:t>asm</a:t>
            </a: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equ</a:t>
            </a:r>
            <a:r>
              <a:rPr lang="en-US" sz="1200" b="1" dirty="0">
                <a:latin typeface="Courier New" pitchFamily="49" charset="0"/>
                <a:cs typeface="Courier New" pitchFamily="49" charset="0"/>
              </a:rPr>
              <a:t>  __</a:t>
            </a:r>
            <a:r>
              <a:rPr lang="en-US" sz="1200" b="1" dirty="0" err="1">
                <a:latin typeface="Courier New" pitchFamily="49" charset="0"/>
                <a:cs typeface="Courier New" pitchFamily="49" charset="0"/>
              </a:rPr>
              <a:t>lcd_port</a:t>
            </a:r>
            <a:r>
              <a:rPr lang="en-US" sz="1200" b="1" dirty="0">
                <a:latin typeface="Courier New" pitchFamily="49" charset="0"/>
                <a:cs typeface="Courier New" pitchFamily="49" charset="0"/>
              </a:rPr>
              <a:t>=0x12 ;PORTD</a:t>
            </a:r>
          </a:p>
          <a:p>
            <a:pPr algn="just" rtl="0">
              <a:buClr>
                <a:schemeClr val="accent1"/>
              </a:buClr>
              <a:buSzPct val="76000"/>
            </a:pPr>
            <a:r>
              <a:rPr lang="en-US" sz="1200" b="1" dirty="0">
                <a:latin typeface="Courier New" pitchFamily="49" charset="0"/>
                <a:cs typeface="Courier New" pitchFamily="49" charset="0"/>
              </a:rPr>
              <a:t>#</a:t>
            </a:r>
            <a:r>
              <a:rPr lang="en-US" sz="1200" b="1" dirty="0" err="1">
                <a:latin typeface="Courier New" pitchFamily="49" charset="0"/>
                <a:cs typeface="Courier New" pitchFamily="49" charset="0"/>
              </a:rPr>
              <a:t>endasm</a:t>
            </a:r>
            <a:endParaRPr lang="en-US" sz="1200" b="1" dirty="0">
              <a:latin typeface="Courier New" pitchFamily="49" charset="0"/>
              <a:cs typeface="Courier New" pitchFamily="49" charset="0"/>
            </a:endParaRP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unsigned char </a:t>
            </a:r>
            <a:r>
              <a:rPr lang="en-US" sz="1200" b="1" dirty="0" err="1">
                <a:latin typeface="Courier New" pitchFamily="49" charset="0"/>
                <a:cs typeface="Courier New" pitchFamily="49" charset="0"/>
              </a:rPr>
              <a:t>cnt</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unsigned char </a:t>
            </a:r>
            <a:r>
              <a:rPr lang="en-US" sz="1200" b="1" dirty="0" err="1">
                <a:latin typeface="Courier New" pitchFamily="49" charset="0"/>
                <a:cs typeface="Courier New" pitchFamily="49" charset="0"/>
              </a:rPr>
              <a:t>str_cnt</a:t>
            </a:r>
            <a:r>
              <a:rPr lang="en-US" sz="1200" b="1" dirty="0">
                <a:latin typeface="Courier New" pitchFamily="49" charset="0"/>
                <a:cs typeface="Courier New" pitchFamily="49" charset="0"/>
              </a:rPr>
              <a:t>[3];</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Interrupt [TIM1_OVF] void timer1_ovf_isr(void)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TCNT1=34286;   //Set for 31250 count</a:t>
            </a:r>
          </a:p>
          <a:p>
            <a:pPr algn="just" rtl="0">
              <a:buClr>
                <a:schemeClr val="accent1"/>
              </a:buClr>
              <a:buSzPct val="76000"/>
            </a:pPr>
            <a:r>
              <a:rPr lang="en-US" sz="1200" b="1" dirty="0">
                <a:latin typeface="Courier New" pitchFamily="49" charset="0"/>
                <a:cs typeface="Courier New" pitchFamily="49" charset="0"/>
              </a:rPr>
              <a:t>    if(</a:t>
            </a:r>
            <a:r>
              <a:rPr lang="en-US" sz="1200" b="1" dirty="0" err="1">
                <a:latin typeface="Courier New" pitchFamily="49" charset="0"/>
                <a:cs typeface="Courier New" pitchFamily="49" charset="0"/>
              </a:rPr>
              <a:t>cnt</a:t>
            </a:r>
            <a:r>
              <a:rPr lang="en-US" sz="1200" b="1" dirty="0">
                <a:latin typeface="Courier New" pitchFamily="49" charset="0"/>
                <a:cs typeface="Courier New" pitchFamily="49" charset="0"/>
              </a:rPr>
              <a:t>&lt;99)</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cnt</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else</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cnt</a:t>
            </a:r>
            <a:r>
              <a:rPr lang="en-US" sz="1200" b="1" dirty="0">
                <a:latin typeface="Courier New" pitchFamily="49" charset="0"/>
                <a:cs typeface="Courier New" pitchFamily="49" charset="0"/>
              </a:rPr>
              <a:t>=0;</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itoa</a:t>
            </a:r>
            <a:r>
              <a:rPr lang="en-US" sz="1200" b="1" dirty="0">
                <a:latin typeface="Courier New" pitchFamily="49" charset="0"/>
                <a:cs typeface="Courier New" pitchFamily="49" charset="0"/>
              </a:rPr>
              <a:t>(</a:t>
            </a:r>
            <a:r>
              <a:rPr lang="en-US" sz="1200" b="1" dirty="0" err="1">
                <a:latin typeface="Courier New" pitchFamily="49" charset="0"/>
                <a:cs typeface="Courier New" pitchFamily="49" charset="0"/>
              </a:rPr>
              <a:t>cnt,str_cnt</a:t>
            </a:r>
            <a:r>
              <a:rPr lang="en-US" sz="1200" b="1" dirty="0">
                <a:latin typeface="Courier New" pitchFamily="49" charset="0"/>
                <a:cs typeface="Courier New" pitchFamily="49" charset="0"/>
              </a:rPr>
              <a:t>); //</a:t>
            </a:r>
            <a:r>
              <a:rPr lang="en-US" sz="900" b="1" dirty="0">
                <a:latin typeface="Courier New" pitchFamily="49" charset="0"/>
                <a:cs typeface="Courier New" pitchFamily="49" charset="0"/>
              </a:rPr>
              <a:t>convert integer to string</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lcd_clear</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lcd_puts</a:t>
            </a:r>
            <a:r>
              <a:rPr lang="en-US" sz="1200" b="1" dirty="0">
                <a:latin typeface="Courier New" pitchFamily="49" charset="0"/>
                <a:cs typeface="Courier New" pitchFamily="49" charset="0"/>
              </a:rPr>
              <a:t>(</a:t>
            </a:r>
            <a:r>
              <a:rPr lang="en-US" sz="1200" b="1" dirty="0" err="1">
                <a:latin typeface="Courier New" pitchFamily="49" charset="0"/>
                <a:cs typeface="Courier New" pitchFamily="49" charset="0"/>
              </a:rPr>
              <a:t>str_cnt</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شناسایی اصول استفاده از تایمر/کانتر یک در وضعیت </a:t>
            </a:r>
            <a:r>
              <a:rPr lang="en-US" sz="2000" b="1" dirty="0">
                <a:latin typeface="+mn-lt"/>
                <a:cs typeface="B Mitra" pitchFamily="2" charset="-78"/>
              </a:rPr>
              <a:t>NORMAL</a:t>
            </a:r>
            <a:endParaRPr lang="fa-IR" sz="2000" b="1" dirty="0">
              <a:latin typeface="+mn-lt"/>
              <a:cs typeface="B Mitra" pitchFamily="2" charset="-78"/>
            </a:endParaRPr>
          </a:p>
        </p:txBody>
      </p:sp>
      <p:sp>
        <p:nvSpPr>
          <p:cNvPr id="105476"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71887AC-27ED-4075-AC12-C759B00B9796}" type="slidenum">
              <a:rPr lang="fa-IR"/>
              <a:pPr fontAlgn="base">
                <a:spcBef>
                  <a:spcPct val="0"/>
                </a:spcBef>
                <a:spcAft>
                  <a:spcPct val="0"/>
                </a:spcAft>
                <a:defRPr/>
              </a:pPr>
              <a:t>78</a:t>
            </a:fld>
            <a:endParaRPr lang="fa-IR"/>
          </a:p>
        </p:txBody>
      </p:sp>
      <p:sp>
        <p:nvSpPr>
          <p:cNvPr id="10547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05478" name="Content Placeholder 1"/>
          <p:cNvSpPr txBox="1">
            <a:spLocks/>
          </p:cNvSpPr>
          <p:nvPr/>
        </p:nvSpPr>
        <p:spPr bwMode="auto">
          <a:xfrm>
            <a:off x="5791200" y="1905000"/>
            <a:ext cx="2895600" cy="4800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dirty="0">
                <a:latin typeface="Lucida Sans Unicode" pitchFamily="34" charset="0"/>
                <a:ea typeface="B Mitra"/>
                <a:cs typeface="B Mitra"/>
              </a:rPr>
              <a:t>از آنجا که با پیش تقسیم کننده 256، هر تیک شمارنده 32 میکروثانیه طول میکشد، بدیهی است که برای سپری شدن یک ثانیه یک میلون میکروثانیه لازم است شمارنده 31250 با افزایش یابد (31250=1000000/32). حال کافی است تا ثبات </a:t>
            </a:r>
            <a:r>
              <a:rPr lang="en-US" sz="1600" dirty="0">
                <a:latin typeface="Lucida Sans Unicode" pitchFamily="34" charset="0"/>
                <a:ea typeface="B Mitra"/>
                <a:cs typeface="B Mitra"/>
              </a:rPr>
              <a:t>TCNT1</a:t>
            </a:r>
            <a:r>
              <a:rPr lang="fa-IR" dirty="0">
                <a:latin typeface="Lucida Sans Unicode" pitchFamily="34" charset="0"/>
                <a:ea typeface="B Mitra"/>
                <a:cs typeface="B Mitra"/>
              </a:rPr>
              <a:t> در هر بار سرریز، با 34286 بارگذاری شود (34286=31250-65536). </a:t>
            </a:r>
          </a:p>
        </p:txBody>
      </p:sp>
      <p:sp>
        <p:nvSpPr>
          <p:cNvPr id="105479" name="Content Placeholder 1"/>
          <p:cNvSpPr txBox="1">
            <a:spLocks/>
          </p:cNvSpPr>
          <p:nvPr/>
        </p:nvSpPr>
        <p:spPr bwMode="auto">
          <a:xfrm>
            <a:off x="838200" y="1828800"/>
            <a:ext cx="4953000" cy="41910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void main(void)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(0);</a:t>
            </a:r>
          </a:p>
          <a:p>
            <a:pPr algn="just" rtl="0">
              <a:buClr>
                <a:schemeClr val="accent1"/>
              </a:buClr>
              <a:buSzPct val="76000"/>
            </a:pPr>
            <a:r>
              <a:rPr lang="en-US" sz="1200" b="1" dirty="0">
                <a:latin typeface="Courier New" pitchFamily="49" charset="0"/>
                <a:cs typeface="Courier New" pitchFamily="49" charset="0"/>
              </a:rPr>
              <a:t>    while(1)</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 LCD module initialization</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lcd_init</a:t>
            </a:r>
            <a:r>
              <a:rPr lang="en-US" sz="1200" b="1" dirty="0">
                <a:latin typeface="Courier New" pitchFamily="49" charset="0"/>
                <a:cs typeface="Courier New" pitchFamily="49" charset="0"/>
              </a:rPr>
              <a:t>(16);</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lcd_putchar</a:t>
            </a:r>
            <a:r>
              <a:rPr lang="en-US" sz="1200" b="1" dirty="0">
                <a:latin typeface="Courier New" pitchFamily="49" charset="0"/>
                <a:cs typeface="Courier New" pitchFamily="49" charset="0"/>
              </a:rPr>
              <a:t>(‘0’);</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    // Timer/Counter 1 initialization</a:t>
            </a:r>
          </a:p>
          <a:p>
            <a:pPr algn="just" rtl="0">
              <a:buClr>
                <a:schemeClr val="accent1"/>
              </a:buClr>
              <a:buSzPct val="76000"/>
            </a:pPr>
            <a:r>
              <a:rPr lang="en-US" sz="1200" b="1" dirty="0">
                <a:latin typeface="Courier New" pitchFamily="49" charset="0"/>
                <a:cs typeface="Courier New" pitchFamily="49" charset="0"/>
              </a:rPr>
              <a:t>    TCNT1=34286;   //Set for 31250 count</a:t>
            </a:r>
          </a:p>
          <a:p>
            <a:pPr algn="just" rtl="0">
              <a:buClr>
                <a:schemeClr val="accent1"/>
              </a:buClr>
              <a:buSzPct val="76000"/>
            </a:pPr>
            <a:r>
              <a:rPr lang="en-US" sz="1200" b="1" dirty="0">
                <a:latin typeface="Courier New" pitchFamily="49" charset="0"/>
                <a:cs typeface="Courier New" pitchFamily="49" charset="0"/>
              </a:rPr>
              <a:t>    TCCR1A=0X00;</a:t>
            </a:r>
          </a:p>
          <a:p>
            <a:pPr algn="just" rtl="0">
              <a:buClr>
                <a:schemeClr val="accent1"/>
              </a:buClr>
              <a:buSzPct val="76000"/>
            </a:pPr>
            <a:r>
              <a:rPr lang="en-US" sz="1200" b="1" dirty="0">
                <a:latin typeface="Courier New" pitchFamily="49" charset="0"/>
                <a:cs typeface="Courier New" pitchFamily="49" charset="0"/>
              </a:rPr>
              <a:t>    TCCR1B=0X04;   //</a:t>
            </a:r>
            <a:r>
              <a:rPr lang="en-US" sz="1200" b="1" dirty="0" err="1">
                <a:latin typeface="Courier New" pitchFamily="49" charset="0"/>
                <a:cs typeface="Courier New" pitchFamily="49" charset="0"/>
              </a:rPr>
              <a:t>Prescaler</a:t>
            </a:r>
            <a:r>
              <a:rPr lang="en-US" sz="1200" b="1" dirty="0">
                <a:latin typeface="Courier New" pitchFamily="49" charset="0"/>
                <a:cs typeface="Courier New" pitchFamily="49" charset="0"/>
              </a:rPr>
              <a:t>=256</a:t>
            </a:r>
          </a:p>
          <a:p>
            <a:pPr algn="just" rtl="0">
              <a:buClr>
                <a:schemeClr val="accent1"/>
              </a:buClr>
              <a:buSzPct val="76000"/>
            </a:pPr>
            <a:r>
              <a:rPr lang="en-US" sz="1200" b="1" dirty="0">
                <a:latin typeface="Courier New" pitchFamily="49" charset="0"/>
                <a:cs typeface="Courier New" pitchFamily="49" charset="0"/>
              </a:rPr>
              <a:t>    TIMSK=0X04;    //Enable TOV1 interrupt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asm</a:t>
            </a:r>
            <a:r>
              <a:rPr lang="en-US" sz="1200" b="1" dirty="0">
                <a:latin typeface="Courier New" pitchFamily="49" charset="0"/>
                <a:cs typeface="Courier New" pitchFamily="49" charset="0"/>
              </a:rPr>
              <a:t>(“</a:t>
            </a:r>
            <a:r>
              <a:rPr lang="en-US" sz="1200" b="1" dirty="0" err="1">
                <a:latin typeface="Courier New" pitchFamily="49" charset="0"/>
                <a:cs typeface="Courier New" pitchFamily="49" charset="0"/>
              </a:rPr>
              <a:t>sei</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های </a:t>
            </a:r>
            <a:r>
              <a:rPr lang="en-US" sz="2000" b="1" dirty="0">
                <a:latin typeface="+mn-lt"/>
                <a:cs typeface="B Mitra" pitchFamily="2" charset="-78"/>
              </a:rPr>
              <a:t>CTC</a:t>
            </a:r>
            <a:r>
              <a:rPr lang="fa-IR" sz="2000" b="1" dirty="0">
                <a:latin typeface="+mn-lt"/>
                <a:cs typeface="B Mitra" pitchFamily="2" charset="-78"/>
              </a:rPr>
              <a:t> و تفاوت آنها</a:t>
            </a:r>
          </a:p>
        </p:txBody>
      </p:sp>
      <p:sp>
        <p:nvSpPr>
          <p:cNvPr id="106499" name="Content Placeholder 1"/>
          <p:cNvSpPr txBox="1">
            <a:spLocks/>
          </p:cNvSpPr>
          <p:nvPr/>
        </p:nvSpPr>
        <p:spPr bwMode="auto">
          <a:xfrm>
            <a:off x="838200" y="1828800"/>
            <a:ext cx="7848600" cy="2057400"/>
          </a:xfrm>
          <a:prstGeom prst="rect">
            <a:avLst/>
          </a:prstGeom>
          <a:noFill/>
          <a:ln w="9525">
            <a:noFill/>
            <a:miter lim="800000"/>
            <a:headEnd/>
            <a:tailEnd/>
          </a:ln>
        </p:spPr>
        <p:txBody>
          <a:bodyPr/>
          <a:lstStyle/>
          <a:p>
            <a:pPr indent="457200" algn="just">
              <a:buClr>
                <a:schemeClr val="accent1"/>
              </a:buClr>
              <a:buSzPct val="76000"/>
            </a:pPr>
            <a:r>
              <a:rPr lang="fa-IR" dirty="0">
                <a:latin typeface="Lucida Sans Unicode" pitchFamily="34" charset="0"/>
                <a:ea typeface="B Mitra"/>
                <a:cs typeface="B Mitra"/>
              </a:rPr>
              <a:t>عملکرد </a:t>
            </a:r>
            <a:r>
              <a:rPr lang="en-US" sz="1400" dirty="0">
                <a:latin typeface="Lucida Sans Unicode" pitchFamily="34" charset="0"/>
                <a:ea typeface="B Mitra"/>
                <a:cs typeface="B Mitra"/>
              </a:rPr>
              <a:t>CTC</a:t>
            </a:r>
            <a:r>
              <a:rPr lang="fa-IR" dirty="0">
                <a:latin typeface="Lucida Sans Unicode" pitchFamily="34" charset="0"/>
                <a:ea typeface="B Mitra"/>
                <a:cs typeface="B Mitra"/>
              </a:rPr>
              <a:t> در تایمر/کانتر یک مشابه </a:t>
            </a:r>
            <a:r>
              <a:rPr lang="fa-IR" dirty="0" smtClean="0">
                <a:latin typeface="Lucida Sans Unicode" pitchFamily="34" charset="0"/>
                <a:ea typeface="B Mitra"/>
                <a:cs typeface="B Mitra"/>
              </a:rPr>
              <a:t>حالت صفر </a:t>
            </a:r>
            <a:r>
              <a:rPr lang="fa-IR" dirty="0">
                <a:latin typeface="Lucida Sans Unicode" pitchFamily="34" charset="0"/>
                <a:ea typeface="B Mitra"/>
                <a:cs typeface="B Mitra"/>
              </a:rPr>
              <a:t>است با این تفاوت که در اینجا </a:t>
            </a:r>
            <a:r>
              <a:rPr lang="en-US" sz="1400" dirty="0">
                <a:latin typeface="Lucida Sans Unicode" pitchFamily="34" charset="0"/>
                <a:ea typeface="B Mitra"/>
                <a:cs typeface="B Mitra"/>
              </a:rPr>
              <a:t>TOP</a:t>
            </a:r>
            <a:r>
              <a:rPr lang="fa-IR" dirty="0">
                <a:latin typeface="Lucida Sans Unicode" pitchFamily="34" charset="0"/>
                <a:ea typeface="B Mitra"/>
                <a:cs typeface="B Mitra"/>
              </a:rPr>
              <a:t> شمارنده توسط ثبات </a:t>
            </a:r>
            <a:r>
              <a:rPr lang="en-US" sz="1400" dirty="0" smtClean="0">
                <a:latin typeface="Lucida Sans Unicode" pitchFamily="34" charset="0"/>
                <a:ea typeface="B Mitra"/>
                <a:cs typeface="B Mitra"/>
              </a:rPr>
              <a:t>OCR1A</a:t>
            </a:r>
            <a:r>
              <a:rPr lang="fa-IR" dirty="0" smtClean="0">
                <a:latin typeface="Lucida Sans Unicode" pitchFamily="34" charset="0"/>
                <a:ea typeface="B Mitra"/>
                <a:cs typeface="B Mitra"/>
              </a:rPr>
              <a:t> </a:t>
            </a:r>
            <a:r>
              <a:rPr lang="fa-IR" dirty="0">
                <a:latin typeface="Lucida Sans Unicode" pitchFamily="34" charset="0"/>
                <a:ea typeface="B Mitra"/>
                <a:cs typeface="B Mitra"/>
              </a:rPr>
              <a:t>یا </a:t>
            </a:r>
            <a:r>
              <a:rPr lang="en-US" sz="1400" dirty="0">
                <a:latin typeface="Lucida Sans Unicode" pitchFamily="34" charset="0"/>
                <a:ea typeface="B Mitra"/>
                <a:cs typeface="B Mitra"/>
              </a:rPr>
              <a:t>ICR1</a:t>
            </a:r>
            <a:r>
              <a:rPr lang="fa-IR" dirty="0">
                <a:latin typeface="Lucida Sans Unicode" pitchFamily="34" charset="0"/>
                <a:ea typeface="B Mitra"/>
                <a:cs typeface="B Mitra"/>
              </a:rPr>
              <a:t> تعیین میشود. </a:t>
            </a:r>
          </a:p>
          <a:p>
            <a:pPr indent="457200" algn="just">
              <a:buClr>
                <a:schemeClr val="accent1"/>
              </a:buClr>
              <a:buSzPct val="76000"/>
            </a:pPr>
            <a:r>
              <a:rPr lang="fa-IR" dirty="0">
                <a:latin typeface="Lucida Sans Unicode" pitchFamily="34" charset="0"/>
                <a:ea typeface="B Mitra"/>
                <a:cs typeface="B Mitra"/>
              </a:rPr>
              <a:t>در وضعیت 4 از آنجایی که </a:t>
            </a:r>
            <a:r>
              <a:rPr lang="en-US" sz="1400" dirty="0">
                <a:latin typeface="Lucida Sans Unicode" pitchFamily="34" charset="0"/>
                <a:ea typeface="B Mitra"/>
                <a:cs typeface="B Mitra"/>
              </a:rPr>
              <a:t>TOP</a:t>
            </a:r>
            <a:r>
              <a:rPr lang="fa-IR" dirty="0">
                <a:latin typeface="Lucida Sans Unicode" pitchFamily="34" charset="0"/>
                <a:ea typeface="B Mitra"/>
                <a:cs typeface="B Mitra"/>
              </a:rPr>
              <a:t> شمارنده برابر مقدار </a:t>
            </a:r>
            <a:r>
              <a:rPr lang="en-US" sz="1400" dirty="0">
                <a:latin typeface="Lucida Sans Unicode" pitchFamily="34" charset="0"/>
                <a:ea typeface="B Mitra"/>
                <a:cs typeface="B Mitra"/>
              </a:rPr>
              <a:t>OCR1A</a:t>
            </a:r>
            <a:r>
              <a:rPr lang="fa-IR" dirty="0">
                <a:latin typeface="Lucida Sans Unicode" pitchFamily="34" charset="0"/>
                <a:ea typeface="B Mitra"/>
                <a:cs typeface="B Mitra"/>
              </a:rPr>
              <a:t> است، مطابق با شکل زیر با رسیدن شمارنده به مقدار </a:t>
            </a:r>
            <a:r>
              <a:rPr lang="en-US" sz="1400" dirty="0">
                <a:latin typeface="Lucida Sans Unicode" pitchFamily="34" charset="0"/>
                <a:ea typeface="B Mitra"/>
                <a:cs typeface="B Mitra"/>
              </a:rPr>
              <a:t>OCR1A</a:t>
            </a:r>
            <a:r>
              <a:rPr lang="fa-IR" dirty="0">
                <a:latin typeface="Lucida Sans Unicode" pitchFamily="34" charset="0"/>
                <a:ea typeface="B Mitra"/>
                <a:cs typeface="B Mitra"/>
              </a:rPr>
              <a:t>، ثبات </a:t>
            </a:r>
            <a:r>
              <a:rPr lang="en-US" sz="1400" dirty="0">
                <a:latin typeface="Lucida Sans Unicode" pitchFamily="34" charset="0"/>
                <a:ea typeface="B Mitra"/>
                <a:cs typeface="B Mitra"/>
              </a:rPr>
              <a:t>TCNT1</a:t>
            </a:r>
            <a:r>
              <a:rPr lang="fa-IR" dirty="0">
                <a:latin typeface="Lucida Sans Unicode" pitchFamily="34" charset="0"/>
                <a:ea typeface="B Mitra"/>
                <a:cs typeface="B Mitra"/>
              </a:rPr>
              <a:t> پاک شده و همزمان در سیکل بعدی فلگ </a:t>
            </a:r>
            <a:r>
              <a:rPr lang="en-US" sz="1400" dirty="0">
                <a:latin typeface="Lucida Sans Unicode" pitchFamily="34" charset="0"/>
                <a:ea typeface="B Mitra"/>
                <a:cs typeface="B Mitra"/>
              </a:rPr>
              <a:t>OCF1A</a:t>
            </a:r>
            <a:r>
              <a:rPr lang="fa-IR" dirty="0">
                <a:latin typeface="Lucida Sans Unicode" pitchFamily="34" charset="0"/>
                <a:ea typeface="B Mitra"/>
                <a:cs typeface="B Mitra"/>
              </a:rPr>
              <a:t> نیز یک حواهد شد. </a:t>
            </a:r>
          </a:p>
          <a:p>
            <a:pPr indent="457200" algn="just">
              <a:buClr>
                <a:schemeClr val="accent1"/>
              </a:buClr>
              <a:buSzPct val="76000"/>
            </a:pPr>
            <a:r>
              <a:rPr lang="fa-IR" dirty="0">
                <a:latin typeface="Lucida Sans Unicode" pitchFamily="34" charset="0"/>
                <a:ea typeface="B Mitra"/>
                <a:cs typeface="B Mitra"/>
              </a:rPr>
              <a:t>در عین حال، مطابق شکل به طور همزمان محتوی ثبات </a:t>
            </a:r>
            <a:r>
              <a:rPr lang="en-US" sz="1400" dirty="0">
                <a:latin typeface="Lucida Sans Unicode" pitchFamily="34" charset="0"/>
                <a:ea typeface="B Mitra"/>
                <a:cs typeface="B Mitra"/>
              </a:rPr>
              <a:t>OCR1B</a:t>
            </a:r>
            <a:r>
              <a:rPr lang="fa-IR" dirty="0">
                <a:latin typeface="Lucida Sans Unicode" pitchFamily="34" charset="0"/>
                <a:ea typeface="B Mitra"/>
                <a:cs typeface="B Mitra"/>
              </a:rPr>
              <a:t> نیز با </a:t>
            </a:r>
            <a:r>
              <a:rPr lang="en-US" sz="1400" dirty="0">
                <a:latin typeface="Lucida Sans Unicode" pitchFamily="34" charset="0"/>
                <a:ea typeface="B Mitra"/>
                <a:cs typeface="B Mitra"/>
              </a:rPr>
              <a:t>TCNT1</a:t>
            </a:r>
            <a:r>
              <a:rPr lang="fa-IR" dirty="0">
                <a:latin typeface="Lucida Sans Unicode" pitchFamily="34" charset="0"/>
                <a:ea typeface="B Mitra"/>
                <a:cs typeface="B Mitra"/>
              </a:rPr>
              <a:t> مقایسه شده و در صورت برابری، فلگ </a:t>
            </a:r>
            <a:r>
              <a:rPr lang="en-US" sz="1400" dirty="0">
                <a:latin typeface="Lucida Sans Unicode" pitchFamily="34" charset="0"/>
                <a:ea typeface="B Mitra"/>
                <a:cs typeface="B Mitra"/>
              </a:rPr>
              <a:t>OCF1B</a:t>
            </a:r>
            <a:r>
              <a:rPr lang="fa-IR" dirty="0">
                <a:latin typeface="Lucida Sans Unicode" pitchFamily="34" charset="0"/>
                <a:ea typeface="B Mitra"/>
                <a:cs typeface="B Mitra"/>
              </a:rPr>
              <a:t> یک میشود. با یک شدن هر یک از دو فلگ </a:t>
            </a:r>
            <a:r>
              <a:rPr lang="en-US" sz="1400" dirty="0">
                <a:latin typeface="Lucida Sans Unicode" pitchFamily="34" charset="0"/>
                <a:ea typeface="B Mitra"/>
                <a:cs typeface="B Mitra"/>
              </a:rPr>
              <a:t>OCF1A</a:t>
            </a:r>
            <a:r>
              <a:rPr lang="fa-IR" dirty="0">
                <a:latin typeface="Lucida Sans Unicode" pitchFamily="34" charset="0"/>
                <a:ea typeface="B Mitra"/>
                <a:cs typeface="B Mitra"/>
              </a:rPr>
              <a:t> و </a:t>
            </a:r>
            <a:r>
              <a:rPr lang="en-US" sz="1400" dirty="0">
                <a:latin typeface="Lucida Sans Unicode" pitchFamily="34" charset="0"/>
                <a:ea typeface="B Mitra"/>
                <a:cs typeface="B Mitra"/>
              </a:rPr>
              <a:t>OCF1B</a:t>
            </a:r>
            <a:r>
              <a:rPr lang="fa-IR" dirty="0">
                <a:latin typeface="Lucida Sans Unicode" pitchFamily="34" charset="0"/>
                <a:ea typeface="B Mitra"/>
                <a:cs typeface="B Mitra"/>
              </a:rPr>
              <a:t> در صورتی که فعال ساز وقفه آن فلگ (در ثبات </a:t>
            </a:r>
            <a:r>
              <a:rPr lang="en-US" sz="1400" dirty="0">
                <a:latin typeface="Lucida Sans Unicode" pitchFamily="34" charset="0"/>
                <a:ea typeface="B Mitra"/>
                <a:cs typeface="B Mitra"/>
              </a:rPr>
              <a:t>TIMSK</a:t>
            </a:r>
            <a:r>
              <a:rPr lang="fa-IR" dirty="0">
                <a:latin typeface="Lucida Sans Unicode" pitchFamily="34" charset="0"/>
                <a:ea typeface="B Mitra"/>
                <a:cs typeface="B Mitra"/>
              </a:rPr>
              <a:t>) و فعال ساز عمومی وقفه ها یک باشند، </a:t>
            </a:r>
            <a:r>
              <a:rPr lang="fa-IR" dirty="0" smtClean="0">
                <a:latin typeface="Lucida Sans Unicode" pitchFamily="34" charset="0"/>
                <a:ea typeface="B Mitra"/>
                <a:cs typeface="B Mitra"/>
              </a:rPr>
              <a:t>وقفه رخ خواهد داد.</a:t>
            </a:r>
            <a:endParaRPr lang="fa-IR" dirty="0">
              <a:latin typeface="Lucida Sans Unicode" pitchFamily="34" charset="0"/>
              <a:ea typeface="B Mitra"/>
              <a:cs typeface="B Mitra"/>
            </a:endParaRPr>
          </a:p>
        </p:txBody>
      </p:sp>
      <p:sp>
        <p:nvSpPr>
          <p:cNvPr id="106500"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5A62A46-855E-46C0-BA71-98488C98F5A2}" type="slidenum">
              <a:rPr lang="fa-IR"/>
              <a:pPr fontAlgn="base">
                <a:spcBef>
                  <a:spcPct val="0"/>
                </a:spcBef>
                <a:spcAft>
                  <a:spcPct val="0"/>
                </a:spcAft>
                <a:defRPr/>
              </a:pPr>
              <a:t>79</a:t>
            </a:fld>
            <a:endParaRPr lang="fa-IR"/>
          </a:p>
        </p:txBody>
      </p:sp>
      <p:sp>
        <p:nvSpPr>
          <p:cNvPr id="10650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106502" name="Picture 9" descr="p278-1.jpg"/>
          <p:cNvPicPr>
            <a:picLocks noChangeAspect="1"/>
          </p:cNvPicPr>
          <p:nvPr/>
        </p:nvPicPr>
        <p:blipFill>
          <a:blip r:embed="rId2"/>
          <a:srcRect/>
          <a:stretch>
            <a:fillRect/>
          </a:stretch>
        </p:blipFill>
        <p:spPr bwMode="auto">
          <a:xfrm>
            <a:off x="1143000" y="3810000"/>
            <a:ext cx="7145338"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3657600"/>
          </a:xfrm>
          <a:prstGeom prst="rect">
            <a:avLst/>
          </a:prstGeom>
          <a:solidFill>
            <a:schemeClr val="bg2">
              <a:lumMod val="75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تفاوت تایمر (زمان سنج) و کانتر (شمارنده)</a:t>
            </a:r>
          </a:p>
          <a:p>
            <a:pPr fontAlgn="auto">
              <a:lnSpc>
                <a:spcPct val="150000"/>
              </a:lnSpc>
              <a:spcBef>
                <a:spcPts val="0"/>
              </a:spcBef>
              <a:spcAft>
                <a:spcPts val="0"/>
              </a:spcAft>
              <a:buClr>
                <a:schemeClr val="accent1"/>
              </a:buClr>
              <a:buSzPct val="68000"/>
              <a:defRPr/>
            </a:pPr>
            <a:r>
              <a:rPr lang="fa-IR" sz="2000" dirty="0">
                <a:latin typeface="+mn-lt"/>
                <a:cs typeface="B Mitra" pitchFamily="2" charset="-78"/>
              </a:rPr>
              <a:t>اما شرایطی وجود دارد ک</a:t>
            </a:r>
            <a:r>
              <a:rPr lang="fa-IR" sz="2000" dirty="0" smtClean="0">
                <a:latin typeface="+mn-lt"/>
                <a:cs typeface="B Mitra" pitchFamily="2" charset="-78"/>
              </a:rPr>
              <a:t>ه </a:t>
            </a:r>
            <a:r>
              <a:rPr lang="fa-IR" sz="2000" dirty="0">
                <a:latin typeface="+mn-lt"/>
                <a:cs typeface="B Mitra" pitchFamily="2" charset="-78"/>
              </a:rPr>
              <a:t>پالسهایی منظم و با فرکانس مشخص، به شمارنده اعمال میشود. با توجه به اینکه فرکانس پالس مشخص است، این سوال مطرح میشود که هدف از شمردن پالسها چیست؟</a:t>
            </a:r>
          </a:p>
          <a:p>
            <a:pPr fontAlgn="auto">
              <a:lnSpc>
                <a:spcPct val="150000"/>
              </a:lnSpc>
              <a:spcBef>
                <a:spcPts val="0"/>
              </a:spcBef>
              <a:spcAft>
                <a:spcPts val="0"/>
              </a:spcAft>
              <a:buClr>
                <a:schemeClr val="accent1"/>
              </a:buClr>
              <a:buSzPct val="68000"/>
              <a:defRPr/>
            </a:pPr>
            <a:r>
              <a:rPr lang="fa-IR" sz="2000" dirty="0">
                <a:latin typeface="+mn-lt"/>
                <a:cs typeface="B Mitra" pitchFamily="2" charset="-78"/>
              </a:rPr>
              <a:t>پاسخ: با شمردن پالسهای منظم، زمان سرریز شمارنده قابل پیش بینی است و در نتیجه میتوان از شمارنده برای ایجاد زمانهای مورد نظر و زمان سنجی استفاده نمود.</a:t>
            </a:r>
          </a:p>
          <a:p>
            <a:pPr fontAlgn="auto">
              <a:lnSpc>
                <a:spcPct val="150000"/>
              </a:lnSpc>
              <a:spcBef>
                <a:spcPts val="0"/>
              </a:spcBef>
              <a:spcAft>
                <a:spcPts val="0"/>
              </a:spcAft>
              <a:buClr>
                <a:schemeClr val="accent1"/>
              </a:buClr>
              <a:buSzPct val="68000"/>
              <a:defRPr/>
            </a:pPr>
            <a:r>
              <a:rPr lang="fa-IR" sz="2000" dirty="0">
                <a:latin typeface="+mn-lt"/>
                <a:cs typeface="B Mitra" pitchFamily="2" charset="-78"/>
              </a:rPr>
              <a:t>به عنوان مثال فرض کنید که منبع کلاک یک پالس با فرکانس ثابت یک مگاهرتز باشد. بنابراین فاصله ی هر لبه پایین رونده تا لبه ی پایین رونده بعدی، برابر با یک میکروثانیه </a:t>
            </a:r>
            <a:r>
              <a:rPr lang="fa-IR" sz="2000" dirty="0" smtClean="0">
                <a:latin typeface="+mn-lt"/>
                <a:cs typeface="B Mitra" pitchFamily="2" charset="-78"/>
              </a:rPr>
              <a:t>خواهد بود. بدین </a:t>
            </a:r>
            <a:r>
              <a:rPr lang="fa-IR" sz="2000" dirty="0">
                <a:latin typeface="+mn-lt"/>
                <a:cs typeface="B Mitra" pitchFamily="2" charset="-78"/>
              </a:rPr>
              <a:t>تریتب شمارنده طی مدت 16 میکروثانیه رشته ی صفر تا پانزده را شمارنده کرده و پس از شانزده میکروثانیه پرچم </a:t>
            </a:r>
            <a:r>
              <a:rPr lang="en-US" dirty="0">
                <a:latin typeface="+mn-lt"/>
                <a:cs typeface="B Mitra" pitchFamily="2" charset="-78"/>
              </a:rPr>
              <a:t>(TOV)</a:t>
            </a:r>
            <a:r>
              <a:rPr lang="fa-IR" dirty="0">
                <a:latin typeface="+mn-lt"/>
                <a:cs typeface="B Mitra" pitchFamily="2" charset="-78"/>
              </a:rPr>
              <a:t> </a:t>
            </a:r>
            <a:r>
              <a:rPr lang="fa-IR" sz="2000" dirty="0">
                <a:latin typeface="+mn-lt"/>
                <a:cs typeface="B Mitra" pitchFamily="2" charset="-78"/>
              </a:rPr>
              <a:t>یک خواهد شد.</a:t>
            </a:r>
          </a:p>
          <a:p>
            <a:pPr algn="ctr" fontAlgn="auto">
              <a:spcBef>
                <a:spcPts val="0"/>
              </a:spcBef>
              <a:spcAft>
                <a:spcPts val="0"/>
              </a:spcAft>
              <a:buClr>
                <a:schemeClr val="accent1"/>
              </a:buClr>
              <a:buSzPct val="68000"/>
              <a:defRPr/>
            </a:pPr>
            <a:endParaRPr lang="fa-IR" sz="2000" dirty="0">
              <a:latin typeface="+mn-lt"/>
              <a:cs typeface="B Mitra" pitchFamily="2" charset="-78"/>
            </a:endParaRP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sp>
        <p:nvSpPr>
          <p:cNvPr id="7" name="Content Placeholder 1"/>
          <p:cNvSpPr txBox="1">
            <a:spLocks/>
          </p:cNvSpPr>
          <p:nvPr/>
        </p:nvSpPr>
        <p:spPr>
          <a:xfrm>
            <a:off x="457200" y="5105400"/>
            <a:ext cx="8229600" cy="1143000"/>
          </a:xfrm>
          <a:prstGeom prst="rect">
            <a:avLst/>
          </a:prstGeom>
          <a:solidFill>
            <a:schemeClr val="accent2">
              <a:lumMod val="40000"/>
              <a:lumOff val="60000"/>
            </a:schemeClr>
          </a:solidFill>
        </p:spPr>
        <p:txBody>
          <a:bodyPr>
            <a:normAutofit/>
          </a:bodyPr>
          <a:lstStyle/>
          <a:p>
            <a:pPr fontAlgn="auto">
              <a:lnSpc>
                <a:spcPct val="150000"/>
              </a:lnSpc>
              <a:spcBef>
                <a:spcPts val="0"/>
              </a:spcBef>
              <a:spcAft>
                <a:spcPts val="0"/>
              </a:spcAft>
              <a:buClr>
                <a:schemeClr val="accent1"/>
              </a:buClr>
              <a:buSzPct val="68000"/>
              <a:defRPr/>
            </a:pPr>
            <a:r>
              <a:rPr lang="fa-IR" sz="2000" dirty="0">
                <a:latin typeface="+mn-lt"/>
                <a:cs typeface="B Mitra" pitchFamily="2" charset="-78"/>
              </a:rPr>
              <a:t>بعدا خواهید دید ک</a:t>
            </a:r>
            <a:r>
              <a:rPr lang="fa-IR" sz="2000" dirty="0" smtClean="0">
                <a:latin typeface="+mn-lt"/>
                <a:cs typeface="B Mitra" pitchFamily="2" charset="-78"/>
              </a:rPr>
              <a:t>ه </a:t>
            </a:r>
            <a:r>
              <a:rPr lang="fa-IR" sz="2000" dirty="0">
                <a:latin typeface="+mn-lt"/>
                <a:cs typeface="B Mitra" pitchFamily="2" charset="-78"/>
              </a:rPr>
              <a:t>اساس زمان سنجی با </a:t>
            </a:r>
            <a:r>
              <a:rPr lang="fa-IR" sz="2000" dirty="0" smtClean="0">
                <a:latin typeface="+mn-lt"/>
                <a:cs typeface="B Mitra" pitchFamily="2" charset="-78"/>
              </a:rPr>
              <a:t>میکروکنترلرَ </a:t>
            </a:r>
            <a:r>
              <a:rPr lang="en-US" dirty="0" smtClean="0">
                <a:latin typeface="+mn-lt"/>
                <a:cs typeface="B Mitra" pitchFamily="2" charset="-78"/>
              </a:rPr>
              <a:t>AVR</a:t>
            </a:r>
            <a:r>
              <a:rPr lang="fa-IR" sz="2000" dirty="0" smtClean="0">
                <a:latin typeface="+mn-lt"/>
                <a:cs typeface="B Mitra" pitchFamily="2" charset="-78"/>
              </a:rPr>
              <a:t> </a:t>
            </a:r>
            <a:r>
              <a:rPr lang="fa-IR" sz="2000" dirty="0">
                <a:latin typeface="+mn-lt"/>
                <a:cs typeface="B Mitra" pitchFamily="2" charset="-78"/>
              </a:rPr>
              <a:t>بر همین مبنا بوده و علاوه بر این امکاناتی پیشترفته نیز در اختیار کاربر قرار میگیرد.</a:t>
            </a:r>
          </a:p>
          <a:p>
            <a:pPr algn="ctr" fontAlgn="auto">
              <a:spcBef>
                <a:spcPts val="0"/>
              </a:spcBef>
              <a:spcAft>
                <a:spcPts val="0"/>
              </a:spcAft>
              <a:buClr>
                <a:schemeClr val="accent1"/>
              </a:buClr>
              <a:buSzPct val="68000"/>
              <a:defRPr/>
            </a:pPr>
            <a:endParaRPr lang="fa-IR" sz="2000" dirty="0">
              <a:latin typeface="+mn-lt"/>
              <a:cs typeface="B Mitra" pitchFamily="2" charset="-78"/>
            </a:endParaRP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sp>
        <p:nvSpPr>
          <p:cNvPr id="22532"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1AD30A2-756D-42B8-B126-5DBC73E2B6C2}" type="slidenum">
              <a:rPr lang="fa-IR"/>
              <a:pPr fontAlgn="base">
                <a:spcBef>
                  <a:spcPct val="0"/>
                </a:spcBef>
                <a:spcAft>
                  <a:spcPct val="0"/>
                </a:spcAft>
                <a:defRPr/>
              </a:pPr>
              <a:t>8</a:t>
            </a:fld>
            <a:endParaRPr lang="fa-IR"/>
          </a:p>
        </p:txBody>
      </p:sp>
      <p:sp>
        <p:nvSpPr>
          <p:cNvPr id="22533" name="Footer Placeholder 7"/>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های </a:t>
            </a:r>
            <a:r>
              <a:rPr lang="en-US" sz="2000" b="1" dirty="0">
                <a:latin typeface="+mn-lt"/>
                <a:cs typeface="B Mitra" pitchFamily="2" charset="-78"/>
              </a:rPr>
              <a:t>CTC</a:t>
            </a:r>
            <a:r>
              <a:rPr lang="fa-IR" sz="2000" b="1" dirty="0">
                <a:latin typeface="+mn-lt"/>
                <a:cs typeface="B Mitra" pitchFamily="2" charset="-78"/>
              </a:rPr>
              <a:t> و تفاوت آنها</a:t>
            </a:r>
          </a:p>
        </p:txBody>
      </p:sp>
      <p:sp>
        <p:nvSpPr>
          <p:cNvPr id="107523" name="Content Placeholder 1"/>
          <p:cNvSpPr txBox="1">
            <a:spLocks/>
          </p:cNvSpPr>
          <p:nvPr/>
        </p:nvSpPr>
        <p:spPr bwMode="auto">
          <a:xfrm>
            <a:off x="838200" y="1828800"/>
            <a:ext cx="7848600" cy="1219200"/>
          </a:xfrm>
          <a:prstGeom prst="rect">
            <a:avLst/>
          </a:prstGeom>
          <a:noFill/>
          <a:ln w="9525">
            <a:noFill/>
            <a:miter lim="800000"/>
            <a:headEnd/>
            <a:tailEnd/>
          </a:ln>
        </p:spPr>
        <p:txBody>
          <a:bodyPr/>
          <a:lstStyle/>
          <a:p>
            <a:pPr indent="457200" algn="just">
              <a:buClr>
                <a:schemeClr val="accent1"/>
              </a:buClr>
              <a:buSzPct val="76000"/>
            </a:pPr>
            <a:r>
              <a:rPr lang="fa-IR" dirty="0">
                <a:latin typeface="Lucida Sans Unicode" pitchFamily="34" charset="0"/>
                <a:ea typeface="B Mitra"/>
                <a:cs typeface="B Mitra"/>
              </a:rPr>
              <a:t>در وضعیت 12 </a:t>
            </a:r>
            <a:r>
              <a:rPr lang="en-US" sz="1400" dirty="0">
                <a:latin typeface="Lucida Sans Unicode" pitchFamily="34" charset="0"/>
                <a:ea typeface="B Mitra"/>
                <a:cs typeface="B Mitra"/>
              </a:rPr>
              <a:t>TOP</a:t>
            </a:r>
            <a:r>
              <a:rPr lang="fa-IR" dirty="0">
                <a:latin typeface="Lucida Sans Unicode" pitchFamily="34" charset="0"/>
                <a:ea typeface="B Mitra"/>
                <a:cs typeface="B Mitra"/>
              </a:rPr>
              <a:t> شمارنده برابر مقدار </a:t>
            </a:r>
            <a:r>
              <a:rPr lang="en-US" sz="1400" dirty="0">
                <a:latin typeface="Lucida Sans Unicode" pitchFamily="34" charset="0"/>
                <a:ea typeface="B Mitra"/>
                <a:cs typeface="B Mitra"/>
              </a:rPr>
              <a:t>ICR1</a:t>
            </a:r>
            <a:r>
              <a:rPr lang="fa-IR" sz="1400" dirty="0">
                <a:latin typeface="Lucida Sans Unicode" pitchFamily="34" charset="0"/>
                <a:ea typeface="B Mitra"/>
                <a:cs typeface="B Mitra"/>
              </a:rPr>
              <a:t> </a:t>
            </a:r>
            <a:r>
              <a:rPr lang="fa-IR" dirty="0">
                <a:latin typeface="Lucida Sans Unicode" pitchFamily="34" charset="0"/>
                <a:ea typeface="B Mitra"/>
                <a:cs typeface="B Mitra"/>
              </a:rPr>
              <a:t>است، بدین ترتیب مطابق با شکل زیر شمارنده از صفر شروع به شمارش کرده و با رسیدن به مقدار </a:t>
            </a:r>
            <a:r>
              <a:rPr lang="en-US" sz="1400" dirty="0">
                <a:latin typeface="Lucida Sans Unicode" pitchFamily="34" charset="0"/>
                <a:ea typeface="B Mitra"/>
                <a:cs typeface="B Mitra"/>
              </a:rPr>
              <a:t>ICR1</a:t>
            </a:r>
            <a:r>
              <a:rPr lang="fa-IR" sz="1400" dirty="0">
                <a:latin typeface="Lucida Sans Unicode" pitchFamily="34" charset="0"/>
                <a:ea typeface="B Mitra"/>
                <a:cs typeface="B Mitra"/>
              </a:rPr>
              <a:t> </a:t>
            </a:r>
            <a:r>
              <a:rPr lang="fa-IR" dirty="0">
                <a:latin typeface="Lucida Sans Unicode" pitchFamily="34" charset="0"/>
                <a:ea typeface="B Mitra"/>
                <a:cs typeface="B Mitra"/>
              </a:rPr>
              <a:t>مقدار آن صفر شده و همزمان فلگ </a:t>
            </a:r>
            <a:r>
              <a:rPr lang="en-US" sz="1400" dirty="0">
                <a:latin typeface="Lucida Sans Unicode" pitchFamily="34" charset="0"/>
                <a:ea typeface="B Mitra"/>
                <a:cs typeface="B Mitra"/>
              </a:rPr>
              <a:t>ICF1</a:t>
            </a:r>
            <a:r>
              <a:rPr lang="fa-IR" dirty="0">
                <a:latin typeface="Lucida Sans Unicode" pitchFamily="34" charset="0"/>
                <a:ea typeface="B Mitra"/>
                <a:cs typeface="B Mitra"/>
              </a:rPr>
              <a:t> یک میشود. بدین ترتیب مقدار ثباتهای </a:t>
            </a:r>
            <a:r>
              <a:rPr lang="en-US" sz="1400" dirty="0">
                <a:latin typeface="Lucida Sans Unicode" pitchFamily="34" charset="0"/>
                <a:ea typeface="B Mitra"/>
                <a:cs typeface="B Mitra"/>
              </a:rPr>
              <a:t>OCR1A</a:t>
            </a:r>
            <a:r>
              <a:rPr lang="fa-IR" dirty="0">
                <a:latin typeface="Lucida Sans Unicode" pitchFamily="34" charset="0"/>
                <a:ea typeface="B Mitra"/>
                <a:cs typeface="B Mitra"/>
              </a:rPr>
              <a:t> و </a:t>
            </a:r>
            <a:r>
              <a:rPr lang="en-US" sz="1400" dirty="0">
                <a:latin typeface="Lucida Sans Unicode" pitchFamily="34" charset="0"/>
                <a:ea typeface="B Mitra"/>
                <a:cs typeface="B Mitra"/>
              </a:rPr>
              <a:t>OCR1B</a:t>
            </a:r>
            <a:r>
              <a:rPr lang="fa-IR" dirty="0">
                <a:latin typeface="Lucida Sans Unicode" pitchFamily="34" charset="0"/>
                <a:ea typeface="B Mitra"/>
                <a:cs typeface="B Mitra"/>
              </a:rPr>
              <a:t> نفشی در مقدار </a:t>
            </a:r>
            <a:r>
              <a:rPr lang="en-US" sz="1400" dirty="0">
                <a:latin typeface="Lucida Sans Unicode" pitchFamily="34" charset="0"/>
                <a:ea typeface="B Mitra"/>
                <a:cs typeface="B Mitra"/>
              </a:rPr>
              <a:t>TOP</a:t>
            </a:r>
            <a:r>
              <a:rPr lang="fa-IR" dirty="0">
                <a:latin typeface="Lucida Sans Unicode" pitchFamily="34" charset="0"/>
                <a:ea typeface="B Mitra"/>
                <a:cs typeface="B Mitra"/>
              </a:rPr>
              <a:t> شمارنده نداشته و تنها </a:t>
            </a:r>
            <a:r>
              <a:rPr lang="fa-IR" dirty="0" smtClean="0">
                <a:latin typeface="Lucida Sans Unicode" pitchFamily="34" charset="0"/>
                <a:ea typeface="B Mitra"/>
                <a:cs typeface="B Mitra"/>
              </a:rPr>
              <a:t>لحظه ی </a:t>
            </a:r>
            <a:r>
              <a:rPr lang="fa-IR" dirty="0">
                <a:latin typeface="Lucida Sans Unicode" pitchFamily="34" charset="0"/>
                <a:ea typeface="B Mitra"/>
                <a:cs typeface="B Mitra"/>
              </a:rPr>
              <a:t>یک شدن فلگهای </a:t>
            </a:r>
            <a:r>
              <a:rPr lang="en-US" sz="1400" dirty="0">
                <a:latin typeface="Lucida Sans Unicode" pitchFamily="34" charset="0"/>
                <a:ea typeface="B Mitra"/>
                <a:cs typeface="B Mitra"/>
              </a:rPr>
              <a:t>OCF1A</a:t>
            </a:r>
            <a:r>
              <a:rPr lang="fa-IR" dirty="0">
                <a:latin typeface="Lucida Sans Unicode" pitchFamily="34" charset="0"/>
                <a:ea typeface="B Mitra"/>
                <a:cs typeface="B Mitra"/>
              </a:rPr>
              <a:t> و </a:t>
            </a:r>
            <a:r>
              <a:rPr lang="en-US" sz="1400" dirty="0">
                <a:latin typeface="Lucida Sans Unicode" pitchFamily="34" charset="0"/>
                <a:ea typeface="B Mitra"/>
                <a:cs typeface="B Mitra"/>
              </a:rPr>
              <a:t>OCF1B</a:t>
            </a:r>
            <a:r>
              <a:rPr lang="fa-IR" dirty="0">
                <a:latin typeface="Lucida Sans Unicode" pitchFamily="34" charset="0"/>
                <a:ea typeface="B Mitra"/>
                <a:cs typeface="B Mitra"/>
              </a:rPr>
              <a:t> را تعیین میکنند.</a:t>
            </a:r>
          </a:p>
        </p:txBody>
      </p:sp>
      <p:sp>
        <p:nvSpPr>
          <p:cNvPr id="107524"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ADD5D273-0508-4A4A-9451-44AC9788F268}" type="slidenum">
              <a:rPr lang="fa-IR"/>
              <a:pPr fontAlgn="base">
                <a:spcBef>
                  <a:spcPct val="0"/>
                </a:spcBef>
                <a:spcAft>
                  <a:spcPct val="0"/>
                </a:spcAft>
                <a:defRPr/>
              </a:pPr>
              <a:t>80</a:t>
            </a:fld>
            <a:endParaRPr lang="fa-IR"/>
          </a:p>
        </p:txBody>
      </p:sp>
      <p:sp>
        <p:nvSpPr>
          <p:cNvPr id="10752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107526" name="Picture 7" descr="p278-2.jpg"/>
          <p:cNvPicPr>
            <a:picLocks noChangeAspect="1"/>
          </p:cNvPicPr>
          <p:nvPr/>
        </p:nvPicPr>
        <p:blipFill>
          <a:blip r:embed="rId2"/>
          <a:srcRect/>
          <a:stretch>
            <a:fillRect/>
          </a:stretch>
        </p:blipFill>
        <p:spPr bwMode="auto">
          <a:xfrm>
            <a:off x="1457325" y="3276600"/>
            <a:ext cx="6391275"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بازنویسی مثال قبلی</a:t>
            </a:r>
          </a:p>
        </p:txBody>
      </p:sp>
      <p:sp>
        <p:nvSpPr>
          <p:cNvPr id="108547" name="Content Placeholder 1"/>
          <p:cNvSpPr txBox="1">
            <a:spLocks/>
          </p:cNvSpPr>
          <p:nvPr/>
        </p:nvSpPr>
        <p:spPr bwMode="auto">
          <a:xfrm>
            <a:off x="5562600" y="1828800"/>
            <a:ext cx="3124200" cy="4419600"/>
          </a:xfrm>
          <a:prstGeom prst="rect">
            <a:avLst/>
          </a:prstGeom>
          <a:noFill/>
          <a:ln w="9525">
            <a:noFill/>
            <a:miter lim="800000"/>
            <a:headEnd/>
            <a:tailEnd/>
          </a:ln>
        </p:spPr>
        <p:txBody>
          <a:bodyPr/>
          <a:lstStyle/>
          <a:p>
            <a:pPr indent="457200" algn="just">
              <a:buClr>
                <a:schemeClr val="accent1"/>
              </a:buClr>
              <a:buSzPct val="76000"/>
            </a:pPr>
            <a:r>
              <a:rPr lang="fa-IR" dirty="0">
                <a:latin typeface="Lucida Sans Unicode" pitchFamily="34" charset="0"/>
                <a:ea typeface="B Mitra"/>
                <a:cs typeface="B Mitra"/>
              </a:rPr>
              <a:t>در نمونه قبلی برای ایجاد زمان یک ثانیه، در روتین سرویس وقفه، مقدار اولیه 34286 را در ثبات </a:t>
            </a:r>
            <a:r>
              <a:rPr lang="en-US" sz="1400" dirty="0">
                <a:latin typeface="Lucida Sans Unicode" pitchFamily="34" charset="0"/>
                <a:ea typeface="B Mitra"/>
                <a:cs typeface="B Mitra"/>
              </a:rPr>
              <a:t>TCNT1</a:t>
            </a:r>
            <a:r>
              <a:rPr lang="fa-IR" dirty="0">
                <a:latin typeface="Lucida Sans Unicode" pitchFamily="34" charset="0"/>
                <a:ea typeface="B Mitra"/>
                <a:cs typeface="B Mitra"/>
              </a:rPr>
              <a:t> بارگذاری کردیم. اکنون بااستفاده از </a:t>
            </a:r>
            <a:r>
              <a:rPr lang="en-US" sz="1400" dirty="0">
                <a:latin typeface="Lucida Sans Unicode" pitchFamily="34" charset="0"/>
                <a:ea typeface="B Mitra"/>
                <a:cs typeface="B Mitra"/>
              </a:rPr>
              <a:t>CTC</a:t>
            </a:r>
            <a:r>
              <a:rPr lang="fa-IR" dirty="0">
                <a:latin typeface="Lucida Sans Unicode" pitchFamily="34" charset="0"/>
                <a:ea typeface="B Mitra"/>
                <a:cs typeface="B Mitra"/>
              </a:rPr>
              <a:t> میتوانیم </a:t>
            </a:r>
            <a:r>
              <a:rPr lang="en-US" sz="1400" dirty="0">
                <a:latin typeface="Lucida Sans Unicode" pitchFamily="34" charset="0"/>
                <a:ea typeface="B Mitra"/>
                <a:cs typeface="B Mitra"/>
              </a:rPr>
              <a:t>TOP</a:t>
            </a:r>
            <a:r>
              <a:rPr lang="fa-IR" dirty="0">
                <a:latin typeface="Lucida Sans Unicode" pitchFamily="34" charset="0"/>
                <a:ea typeface="B Mitra"/>
                <a:cs typeface="B Mitra"/>
              </a:rPr>
              <a:t> شمارنده را به 31249 تغییر دهیم تا شمارنده 31250 گام را طی کند. بدین منظور در وضعیت </a:t>
            </a:r>
            <a:r>
              <a:rPr lang="en-US" sz="1400" dirty="0">
                <a:latin typeface="Lucida Sans Unicode" pitchFamily="34" charset="0"/>
                <a:ea typeface="B Mitra"/>
                <a:cs typeface="B Mitra"/>
              </a:rPr>
              <a:t>CTC</a:t>
            </a:r>
            <a:r>
              <a:rPr lang="fa-IR" dirty="0">
                <a:latin typeface="Lucida Sans Unicode" pitchFamily="34" charset="0"/>
                <a:ea typeface="B Mitra"/>
                <a:cs typeface="B Mitra"/>
              </a:rPr>
              <a:t> تایمر را با </a:t>
            </a:r>
            <a:r>
              <a:rPr lang="en-US" sz="1400" dirty="0">
                <a:latin typeface="Lucida Sans Unicode" pitchFamily="34" charset="0"/>
                <a:ea typeface="B Mitra"/>
                <a:cs typeface="B Mitra"/>
              </a:rPr>
              <a:t>TOP=OCR1A</a:t>
            </a:r>
            <a:r>
              <a:rPr lang="fa-IR" dirty="0">
                <a:latin typeface="Lucida Sans Unicode" pitchFamily="34" charset="0"/>
                <a:ea typeface="B Mitra"/>
                <a:cs typeface="B Mitra"/>
              </a:rPr>
              <a:t> پیکربندی کرده ایم.</a:t>
            </a:r>
          </a:p>
        </p:txBody>
      </p:sp>
      <p:sp>
        <p:nvSpPr>
          <p:cNvPr id="108548"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E42B632-70DF-4DA2-ABBE-1FAC043976AD}" type="slidenum">
              <a:rPr lang="fa-IR"/>
              <a:pPr fontAlgn="base">
                <a:spcBef>
                  <a:spcPct val="0"/>
                </a:spcBef>
                <a:spcAft>
                  <a:spcPct val="0"/>
                </a:spcAft>
                <a:defRPr/>
              </a:pPr>
              <a:t>81</a:t>
            </a:fld>
            <a:endParaRPr lang="fa-IR"/>
          </a:p>
        </p:txBody>
      </p:sp>
      <p:sp>
        <p:nvSpPr>
          <p:cNvPr id="10854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08550" name="Content Placeholder 1"/>
          <p:cNvSpPr txBox="1">
            <a:spLocks/>
          </p:cNvSpPr>
          <p:nvPr/>
        </p:nvSpPr>
        <p:spPr bwMode="auto">
          <a:xfrm>
            <a:off x="838200" y="1828800"/>
            <a:ext cx="4800600" cy="4191000"/>
          </a:xfrm>
          <a:prstGeom prst="rect">
            <a:avLst/>
          </a:prstGeom>
          <a:noFill/>
          <a:ln w="9525">
            <a:noFill/>
            <a:miter lim="800000"/>
            <a:headEnd/>
            <a:tailEnd/>
          </a:ln>
        </p:spPr>
        <p:txBody>
          <a:bodyPr/>
          <a:lstStyle/>
          <a:p>
            <a:pPr algn="just" rtl="0">
              <a:buClr>
                <a:schemeClr val="accent1"/>
              </a:buClr>
              <a:buSzPct val="76000"/>
            </a:pPr>
            <a:r>
              <a:rPr lang="en-US" sz="1200" b="1">
                <a:latin typeface="Courier New" pitchFamily="49" charset="0"/>
                <a:cs typeface="Courier New" pitchFamily="49" charset="0"/>
              </a:rPr>
              <a:t>#include &lt;mega32.h&gt;</a:t>
            </a:r>
          </a:p>
          <a:p>
            <a:pPr algn="just" rtl="0">
              <a:buClr>
                <a:schemeClr val="accent1"/>
              </a:buClr>
              <a:buSzPct val="76000"/>
            </a:pPr>
            <a:r>
              <a:rPr lang="en-US" sz="1200" b="1">
                <a:latin typeface="Courier New" pitchFamily="49" charset="0"/>
                <a:cs typeface="Courier New" pitchFamily="49" charset="0"/>
              </a:rPr>
              <a:t>#include &lt;lcd.h&gt;</a:t>
            </a:r>
          </a:p>
          <a:p>
            <a:pPr algn="just" rtl="0">
              <a:buClr>
                <a:schemeClr val="accent1"/>
              </a:buClr>
              <a:buSzPct val="76000"/>
            </a:pPr>
            <a:r>
              <a:rPr lang="en-US" sz="1200" b="1">
                <a:latin typeface="Courier New" pitchFamily="49" charset="0"/>
                <a:cs typeface="Courier New" pitchFamily="49" charset="0"/>
              </a:rPr>
              <a:t>#include &lt;stdlib.h&gt;</a:t>
            </a:r>
          </a:p>
          <a:p>
            <a:pPr algn="just" rtl="0">
              <a:buClr>
                <a:schemeClr val="accent1"/>
              </a:buClr>
              <a:buSzPct val="76000"/>
            </a:pPr>
            <a:r>
              <a:rPr lang="en-US" sz="1200" b="1">
                <a:latin typeface="Courier New" pitchFamily="49" charset="0"/>
                <a:cs typeface="Courier New" pitchFamily="49" charset="0"/>
              </a:rPr>
              <a:t>//Alphanumeric LCD Module functions</a:t>
            </a:r>
          </a:p>
          <a:p>
            <a:pPr algn="just" rtl="0">
              <a:buClr>
                <a:schemeClr val="accent1"/>
              </a:buClr>
              <a:buSzPct val="76000"/>
            </a:pPr>
            <a:r>
              <a:rPr lang="en-US" sz="1200" b="1">
                <a:latin typeface="Courier New" pitchFamily="49" charset="0"/>
                <a:cs typeface="Courier New" pitchFamily="49" charset="0"/>
              </a:rPr>
              <a:t>#asm</a:t>
            </a:r>
          </a:p>
          <a:p>
            <a:pPr algn="just" rtl="0">
              <a:buClr>
                <a:schemeClr val="accent1"/>
              </a:buClr>
              <a:buSzPct val="76000"/>
            </a:pPr>
            <a:r>
              <a:rPr lang="en-US" sz="1200" b="1">
                <a:latin typeface="Courier New" pitchFamily="49" charset="0"/>
                <a:cs typeface="Courier New" pitchFamily="49" charset="0"/>
              </a:rPr>
              <a:t>    .equ  __lcd_port=0x12 ;PORTD</a:t>
            </a:r>
          </a:p>
          <a:p>
            <a:pPr algn="just" rtl="0">
              <a:buClr>
                <a:schemeClr val="accent1"/>
              </a:buClr>
              <a:buSzPct val="76000"/>
            </a:pPr>
            <a:r>
              <a:rPr lang="en-US" sz="1200" b="1">
                <a:latin typeface="Courier New" pitchFamily="49" charset="0"/>
                <a:cs typeface="Courier New" pitchFamily="49" charset="0"/>
              </a:rPr>
              <a:t>#endasm</a:t>
            </a:r>
          </a:p>
          <a:p>
            <a:pPr algn="just" rtl="0">
              <a:buClr>
                <a:schemeClr val="accent1"/>
              </a:buClr>
              <a:buSzPct val="76000"/>
            </a:pPr>
            <a:endParaRPr lang="en-US" sz="1200" b="1">
              <a:latin typeface="Courier New" pitchFamily="49" charset="0"/>
              <a:cs typeface="Courier New" pitchFamily="49" charset="0"/>
            </a:endParaRPr>
          </a:p>
          <a:p>
            <a:pPr algn="just" rtl="0">
              <a:buClr>
                <a:schemeClr val="accent1"/>
              </a:buClr>
              <a:buSzPct val="76000"/>
            </a:pPr>
            <a:r>
              <a:rPr lang="en-US" sz="1200" b="1">
                <a:latin typeface="Courier New" pitchFamily="49" charset="0"/>
                <a:cs typeface="Courier New" pitchFamily="49" charset="0"/>
              </a:rPr>
              <a:t>void ini_io();</a:t>
            </a:r>
          </a:p>
          <a:p>
            <a:pPr algn="just" rtl="0">
              <a:buClr>
                <a:schemeClr val="accent1"/>
              </a:buClr>
              <a:buSzPct val="76000"/>
            </a:pPr>
            <a:r>
              <a:rPr lang="en-US" sz="1200" b="1">
                <a:latin typeface="Courier New" pitchFamily="49" charset="0"/>
                <a:cs typeface="Courier New" pitchFamily="49" charset="0"/>
              </a:rPr>
              <a:t>unsigned char cnt;</a:t>
            </a:r>
          </a:p>
          <a:p>
            <a:pPr algn="just" rtl="0">
              <a:buClr>
                <a:schemeClr val="accent1"/>
              </a:buClr>
              <a:buSzPct val="76000"/>
            </a:pPr>
            <a:r>
              <a:rPr lang="en-US" sz="1200" b="1">
                <a:latin typeface="Courier New" pitchFamily="49" charset="0"/>
                <a:cs typeface="Courier New" pitchFamily="49" charset="0"/>
              </a:rPr>
              <a:t>unsigned char str_cnt[3];</a:t>
            </a:r>
          </a:p>
          <a:p>
            <a:pPr algn="just" rtl="0">
              <a:buClr>
                <a:schemeClr val="accent1"/>
              </a:buClr>
              <a:buSzPct val="76000"/>
            </a:pPr>
            <a:endParaRPr lang="en-US" sz="1200" b="1">
              <a:latin typeface="Courier New" pitchFamily="49" charset="0"/>
              <a:cs typeface="Courier New" pitchFamily="49" charset="0"/>
            </a:endParaRPr>
          </a:p>
          <a:p>
            <a:pPr algn="just" rtl="0">
              <a:buClr>
                <a:schemeClr val="accent1"/>
              </a:buClr>
              <a:buSzPct val="76000"/>
            </a:pPr>
            <a:r>
              <a:rPr lang="en-US" sz="1200" b="1">
                <a:latin typeface="Courier New" pitchFamily="49" charset="0"/>
                <a:cs typeface="Courier New" pitchFamily="49" charset="0"/>
              </a:rPr>
              <a:t>Interrupt [TIM1_COMPA] void timer1_compa_isr(void)</a:t>
            </a:r>
          </a:p>
          <a:p>
            <a:pPr algn="just" rtl="0">
              <a:buClr>
                <a:schemeClr val="accent1"/>
              </a:buClr>
              <a:buSzPct val="76000"/>
            </a:pPr>
            <a:r>
              <a:rPr lang="en-US" sz="1200" b="1">
                <a:latin typeface="Courier New" pitchFamily="49" charset="0"/>
                <a:cs typeface="Courier New" pitchFamily="49" charset="0"/>
              </a:rPr>
              <a:t>{</a:t>
            </a:r>
          </a:p>
          <a:p>
            <a:pPr algn="just" rtl="0">
              <a:buClr>
                <a:schemeClr val="accent1"/>
              </a:buClr>
              <a:buSzPct val="76000"/>
            </a:pPr>
            <a:r>
              <a:rPr lang="en-US" sz="1200" b="1">
                <a:latin typeface="Courier New" pitchFamily="49" charset="0"/>
                <a:cs typeface="Courier New" pitchFamily="49" charset="0"/>
              </a:rPr>
              <a:t>    if(cnt&lt;99)</a:t>
            </a:r>
          </a:p>
          <a:p>
            <a:pPr algn="just" rtl="0">
              <a:buClr>
                <a:schemeClr val="accent1"/>
              </a:buClr>
              <a:buSzPct val="76000"/>
            </a:pPr>
            <a:r>
              <a:rPr lang="en-US" sz="1200" b="1">
                <a:latin typeface="Courier New" pitchFamily="49" charset="0"/>
                <a:cs typeface="Courier New" pitchFamily="49" charset="0"/>
              </a:rPr>
              <a:t>        cnt++;</a:t>
            </a:r>
          </a:p>
          <a:p>
            <a:pPr algn="just" rtl="0">
              <a:buClr>
                <a:schemeClr val="accent1"/>
              </a:buClr>
              <a:buSzPct val="76000"/>
            </a:pPr>
            <a:r>
              <a:rPr lang="en-US" sz="1200" b="1">
                <a:latin typeface="Courier New" pitchFamily="49" charset="0"/>
                <a:cs typeface="Courier New" pitchFamily="49" charset="0"/>
              </a:rPr>
              <a:t>    else</a:t>
            </a:r>
          </a:p>
          <a:p>
            <a:pPr algn="just" rtl="0">
              <a:buClr>
                <a:schemeClr val="accent1"/>
              </a:buClr>
              <a:buSzPct val="76000"/>
            </a:pPr>
            <a:r>
              <a:rPr lang="en-US" sz="1200" b="1">
                <a:latin typeface="Courier New" pitchFamily="49" charset="0"/>
                <a:cs typeface="Courier New" pitchFamily="49" charset="0"/>
              </a:rPr>
              <a:t>        cnt=0;</a:t>
            </a:r>
          </a:p>
          <a:p>
            <a:pPr algn="just" rtl="0">
              <a:buClr>
                <a:schemeClr val="accent1"/>
              </a:buClr>
              <a:buSzPct val="76000"/>
            </a:pPr>
            <a:r>
              <a:rPr lang="en-US" sz="1200" b="1">
                <a:latin typeface="Courier New" pitchFamily="49" charset="0"/>
                <a:cs typeface="Courier New" pitchFamily="49" charset="0"/>
              </a:rPr>
              <a:t>    itoa(cnt,str_cnt); //</a:t>
            </a:r>
            <a:r>
              <a:rPr lang="en-US" sz="900" b="1">
                <a:latin typeface="Courier New" pitchFamily="49" charset="0"/>
                <a:cs typeface="Courier New" pitchFamily="49" charset="0"/>
              </a:rPr>
              <a:t>convert integer to string</a:t>
            </a:r>
          </a:p>
          <a:p>
            <a:pPr algn="just" rtl="0">
              <a:buClr>
                <a:schemeClr val="accent1"/>
              </a:buClr>
              <a:buSzPct val="76000"/>
            </a:pPr>
            <a:r>
              <a:rPr lang="en-US" sz="1200" b="1">
                <a:latin typeface="Courier New" pitchFamily="49" charset="0"/>
                <a:cs typeface="Courier New" pitchFamily="49" charset="0"/>
              </a:rPr>
              <a:t>    lcd_clear();</a:t>
            </a:r>
          </a:p>
          <a:p>
            <a:pPr algn="just" rtl="0">
              <a:buClr>
                <a:schemeClr val="accent1"/>
              </a:buClr>
              <a:buSzPct val="76000"/>
            </a:pPr>
            <a:r>
              <a:rPr lang="en-US" sz="1200" b="1">
                <a:latin typeface="Courier New" pitchFamily="49" charset="0"/>
                <a:cs typeface="Courier New" pitchFamily="49" charset="0"/>
              </a:rPr>
              <a:t>    lcd_puts(str_cnt);</a:t>
            </a:r>
          </a:p>
          <a:p>
            <a:pPr algn="just" rtl="0">
              <a:buClr>
                <a:schemeClr val="accent1"/>
              </a:buClr>
              <a:buSzPct val="76000"/>
            </a:pPr>
            <a:r>
              <a:rPr lang="en-US" sz="1200" b="1">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بازنویسی مثال قبلی</a:t>
            </a:r>
          </a:p>
        </p:txBody>
      </p:sp>
      <p:sp>
        <p:nvSpPr>
          <p:cNvPr id="109571"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2BC3FD81-F87F-4D47-B22C-DA3992D5D314}" type="slidenum">
              <a:rPr lang="fa-IR"/>
              <a:pPr fontAlgn="base">
                <a:spcBef>
                  <a:spcPct val="0"/>
                </a:spcBef>
                <a:spcAft>
                  <a:spcPct val="0"/>
                </a:spcAft>
                <a:defRPr/>
              </a:pPr>
              <a:t>82</a:t>
            </a:fld>
            <a:endParaRPr lang="fa-IR"/>
          </a:p>
        </p:txBody>
      </p:sp>
      <p:sp>
        <p:nvSpPr>
          <p:cNvPr id="109572"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09573" name="Content Placeholder 1"/>
          <p:cNvSpPr txBox="1">
            <a:spLocks/>
          </p:cNvSpPr>
          <p:nvPr/>
        </p:nvSpPr>
        <p:spPr bwMode="auto">
          <a:xfrm>
            <a:off x="838200" y="1828800"/>
            <a:ext cx="4953000" cy="41910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void main(void)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(0);</a:t>
            </a:r>
          </a:p>
          <a:p>
            <a:pPr algn="just" rtl="0">
              <a:buClr>
                <a:schemeClr val="accent1"/>
              </a:buClr>
              <a:buSzPct val="76000"/>
            </a:pPr>
            <a:r>
              <a:rPr lang="en-US" sz="1200" b="1" dirty="0">
                <a:latin typeface="Courier New" pitchFamily="49" charset="0"/>
                <a:cs typeface="Courier New" pitchFamily="49" charset="0"/>
              </a:rPr>
              <a:t>    while(1)</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 LCD module initialization</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lcd_init</a:t>
            </a:r>
            <a:r>
              <a:rPr lang="en-US" sz="1200" b="1" dirty="0">
                <a:latin typeface="Courier New" pitchFamily="49" charset="0"/>
                <a:cs typeface="Courier New" pitchFamily="49" charset="0"/>
              </a:rPr>
              <a:t>(16);</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lcd_putchar</a:t>
            </a:r>
            <a:r>
              <a:rPr lang="en-US" sz="1200" b="1" dirty="0">
                <a:latin typeface="Courier New" pitchFamily="49" charset="0"/>
                <a:cs typeface="Courier New" pitchFamily="49" charset="0"/>
              </a:rPr>
              <a:t>(‘0’);</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    // Timer/Counter 1 initialization</a:t>
            </a:r>
          </a:p>
          <a:p>
            <a:pPr algn="just" rtl="0">
              <a:buClr>
                <a:schemeClr val="accent1"/>
              </a:buClr>
              <a:buSzPct val="76000"/>
            </a:pPr>
            <a:r>
              <a:rPr lang="en-US" sz="1200" b="1" dirty="0">
                <a:latin typeface="Courier New" pitchFamily="49" charset="0"/>
                <a:cs typeface="Courier New" pitchFamily="49" charset="0"/>
              </a:rPr>
              <a:t>    OCR1A=31249;   //Set for 31250 count</a:t>
            </a:r>
          </a:p>
          <a:p>
            <a:pPr algn="just" rtl="0">
              <a:buClr>
                <a:schemeClr val="accent1"/>
              </a:buClr>
              <a:buSzPct val="76000"/>
            </a:pPr>
            <a:r>
              <a:rPr lang="en-US" sz="1200" b="1" dirty="0">
                <a:latin typeface="Courier New" pitchFamily="49" charset="0"/>
                <a:cs typeface="Courier New" pitchFamily="49" charset="0"/>
              </a:rPr>
              <a:t>    TCCR1A=0X00;   //CTC: TOP=OCR1A</a:t>
            </a:r>
          </a:p>
          <a:p>
            <a:pPr algn="just" rtl="0">
              <a:buClr>
                <a:schemeClr val="accent1"/>
              </a:buClr>
              <a:buSzPct val="76000"/>
            </a:pPr>
            <a:r>
              <a:rPr lang="en-US" sz="1200" b="1" dirty="0">
                <a:latin typeface="Courier New" pitchFamily="49" charset="0"/>
                <a:cs typeface="Courier New" pitchFamily="49" charset="0"/>
              </a:rPr>
              <a:t>    TCCR1B=0X0C;   //</a:t>
            </a:r>
            <a:r>
              <a:rPr lang="en-US" sz="1200" b="1" dirty="0" err="1">
                <a:latin typeface="Courier New" pitchFamily="49" charset="0"/>
                <a:cs typeface="Courier New" pitchFamily="49" charset="0"/>
              </a:rPr>
              <a:t>Prescaler</a:t>
            </a:r>
            <a:r>
              <a:rPr lang="en-US" sz="1200" b="1" dirty="0">
                <a:latin typeface="Courier New" pitchFamily="49" charset="0"/>
                <a:cs typeface="Courier New" pitchFamily="49" charset="0"/>
              </a:rPr>
              <a:t>=256</a:t>
            </a:r>
          </a:p>
          <a:p>
            <a:pPr algn="just" rtl="0">
              <a:buClr>
                <a:schemeClr val="accent1"/>
              </a:buClr>
              <a:buSzPct val="76000"/>
            </a:pPr>
            <a:r>
              <a:rPr lang="en-US" sz="1200" b="1" dirty="0">
                <a:latin typeface="Courier New" pitchFamily="49" charset="0"/>
                <a:cs typeface="Courier New" pitchFamily="49" charset="0"/>
              </a:rPr>
              <a:t>    TIMSK=0X10;    //Enable OCF1A interrupt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asm</a:t>
            </a:r>
            <a:r>
              <a:rPr lang="en-US" sz="1200" b="1" dirty="0">
                <a:latin typeface="Courier New" pitchFamily="49" charset="0"/>
                <a:cs typeface="Courier New" pitchFamily="49" charset="0"/>
              </a:rPr>
              <a:t>(“</a:t>
            </a:r>
            <a:r>
              <a:rPr lang="en-US" sz="1200" b="1" dirty="0" err="1">
                <a:latin typeface="Courier New" pitchFamily="49" charset="0"/>
                <a:cs typeface="Courier New" pitchFamily="49" charset="0"/>
              </a:rPr>
              <a:t>sei</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a:t>
            </a:r>
          </a:p>
        </p:txBody>
      </p:sp>
      <p:sp>
        <p:nvSpPr>
          <p:cNvPr id="2" name="TextBox 1"/>
          <p:cNvSpPr txBox="1"/>
          <p:nvPr/>
        </p:nvSpPr>
        <p:spPr>
          <a:xfrm>
            <a:off x="5943600" y="3352800"/>
            <a:ext cx="1828800" cy="369332"/>
          </a:xfrm>
          <a:prstGeom prst="rect">
            <a:avLst/>
          </a:prstGeom>
          <a:noFill/>
        </p:spPr>
        <p:txBody>
          <a:bodyPr wrap="square" rtlCol="0">
            <a:spAutoFit/>
          </a:bodyPr>
          <a:lstStyle/>
          <a:p>
            <a:r>
              <a:rPr lang="en-US" dirty="0" smtClean="0"/>
              <a:t>T15 CTC Mode</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a:t>
            </a:r>
            <a:r>
              <a:rPr lang="fa-IR" sz="2000" b="1" dirty="0" smtClean="0">
                <a:latin typeface="+mn-lt"/>
                <a:cs typeface="B Mitra" pitchFamily="2" charset="-78"/>
              </a:rPr>
              <a:t>رو</a:t>
            </a:r>
            <a:r>
              <a:rPr lang="fa-IR" sz="2000" b="1" dirty="0">
                <a:latin typeface="+mn-lt"/>
                <a:cs typeface="B Mitra" pitchFamily="2" charset="-78"/>
              </a:rPr>
              <a:t>ش</a:t>
            </a:r>
            <a:r>
              <a:rPr lang="fa-IR" sz="2000" b="1" dirty="0" smtClean="0">
                <a:latin typeface="+mn-lt"/>
                <a:cs typeface="B Mitra" pitchFamily="2" charset="-78"/>
              </a:rPr>
              <a:t> </a:t>
            </a:r>
            <a:r>
              <a:rPr lang="fa-IR" sz="2000" b="1" dirty="0">
                <a:latin typeface="+mn-lt"/>
                <a:cs typeface="B Mitra" pitchFamily="2" charset="-78"/>
              </a:rPr>
              <a:t>تولید شکل موج در وضعیت های </a:t>
            </a:r>
            <a:r>
              <a:rPr lang="en-US" sz="2000" b="1" dirty="0">
                <a:latin typeface="+mn-lt"/>
                <a:cs typeface="B Mitra" pitchFamily="2" charset="-78"/>
              </a:rPr>
              <a:t>CTC</a:t>
            </a:r>
            <a:endParaRPr lang="fa-IR" sz="2000" b="1" dirty="0">
              <a:latin typeface="+mn-lt"/>
              <a:cs typeface="B Mitra" pitchFamily="2" charset="-78"/>
            </a:endParaRPr>
          </a:p>
        </p:txBody>
      </p:sp>
      <p:sp>
        <p:nvSpPr>
          <p:cNvPr id="110595" name="Content Placeholder 1"/>
          <p:cNvSpPr txBox="1">
            <a:spLocks/>
          </p:cNvSpPr>
          <p:nvPr/>
        </p:nvSpPr>
        <p:spPr bwMode="auto">
          <a:xfrm>
            <a:off x="838200" y="1828800"/>
            <a:ext cx="7848600" cy="1752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dirty="0">
                <a:latin typeface="Lucida Sans Unicode" pitchFamily="34" charset="0"/>
                <a:ea typeface="B Mitra"/>
                <a:cs typeface="B Mitra"/>
              </a:rPr>
              <a:t>مشاهده کردید که یک شدن فلگ </a:t>
            </a:r>
            <a:r>
              <a:rPr lang="en-US" sz="1400" dirty="0">
                <a:latin typeface="Lucida Sans Unicode" pitchFamily="34" charset="0"/>
                <a:ea typeface="B Mitra"/>
                <a:cs typeface="B Mitra"/>
              </a:rPr>
              <a:t>OCF1A</a:t>
            </a:r>
            <a:r>
              <a:rPr lang="fa-IR" dirty="0">
                <a:latin typeface="Lucida Sans Unicode" pitchFamily="34" charset="0"/>
                <a:ea typeface="B Mitra"/>
                <a:cs typeface="B Mitra"/>
              </a:rPr>
              <a:t> یا </a:t>
            </a:r>
            <a:r>
              <a:rPr lang="en-US" sz="1400" dirty="0">
                <a:latin typeface="Lucida Sans Unicode" pitchFamily="34" charset="0"/>
                <a:ea typeface="B Mitra"/>
                <a:cs typeface="B Mitra"/>
              </a:rPr>
              <a:t>OCF1B</a:t>
            </a:r>
            <a:r>
              <a:rPr lang="fa-IR" dirty="0">
                <a:latin typeface="Lucida Sans Unicode" pitchFamily="34" charset="0"/>
                <a:ea typeface="B Mitra"/>
                <a:cs typeface="B Mitra"/>
              </a:rPr>
              <a:t>، فرمانی برای واحد تولید شکل موج صادر میکند. در این لحظه این واحد با توجه به مقادیر بیتهای</a:t>
            </a:r>
            <a:r>
              <a:rPr lang="fa-IR" sz="1400" dirty="0">
                <a:latin typeface="Lucida Sans Unicode" pitchFamily="34" charset="0"/>
                <a:ea typeface="B Mitra"/>
                <a:cs typeface="B Mitra"/>
              </a:rPr>
              <a:t> </a:t>
            </a:r>
            <a:r>
              <a:rPr lang="en-US" sz="1400" dirty="0">
                <a:latin typeface="Lucida Sans Unicode" pitchFamily="34" charset="0"/>
                <a:ea typeface="B Mitra"/>
                <a:cs typeface="B Mitra"/>
              </a:rPr>
              <a:t>COM1A[1:0</a:t>
            </a:r>
            <a:r>
              <a:rPr lang="en-US" dirty="0">
                <a:latin typeface="Lucida Sans Unicode" pitchFamily="34" charset="0"/>
                <a:ea typeface="B Mitra"/>
                <a:cs typeface="B Mitra"/>
              </a:rPr>
              <a:t>]</a:t>
            </a:r>
            <a:r>
              <a:rPr lang="fa-IR" dirty="0">
                <a:latin typeface="Lucida Sans Unicode" pitchFamily="34" charset="0"/>
                <a:ea typeface="B Mitra"/>
                <a:cs typeface="B Mitra"/>
              </a:rPr>
              <a:t> و </a:t>
            </a:r>
            <a:r>
              <a:rPr lang="en-US" sz="1400" dirty="0">
                <a:latin typeface="Lucida Sans Unicode" pitchFamily="34" charset="0"/>
                <a:ea typeface="B Mitra"/>
                <a:cs typeface="B Mitra"/>
              </a:rPr>
              <a:t>COM1B[1:0]</a:t>
            </a:r>
            <a:r>
              <a:rPr lang="fa-IR" dirty="0">
                <a:latin typeface="Lucida Sans Unicode" pitchFamily="34" charset="0"/>
                <a:ea typeface="B Mitra"/>
                <a:cs typeface="B Mitra"/>
              </a:rPr>
              <a:t> وضعیت پایه </a:t>
            </a:r>
            <a:r>
              <a:rPr lang="en-US" sz="1400" dirty="0">
                <a:latin typeface="Lucida Sans Unicode" pitchFamily="34" charset="0"/>
                <a:ea typeface="B Mitra"/>
                <a:cs typeface="B Mitra"/>
              </a:rPr>
              <a:t>OC1A</a:t>
            </a:r>
            <a:r>
              <a:rPr lang="fa-IR" dirty="0">
                <a:latin typeface="Lucida Sans Unicode" pitchFamily="34" charset="0"/>
                <a:ea typeface="B Mitra"/>
                <a:cs typeface="B Mitra"/>
              </a:rPr>
              <a:t> یا </a:t>
            </a:r>
            <a:r>
              <a:rPr lang="en-US" sz="1400" dirty="0">
                <a:latin typeface="Lucida Sans Unicode" pitchFamily="34" charset="0"/>
                <a:ea typeface="B Mitra"/>
                <a:cs typeface="B Mitra"/>
              </a:rPr>
              <a:t>OC1B</a:t>
            </a:r>
            <a:r>
              <a:rPr lang="fa-IR" dirty="0">
                <a:latin typeface="Lucida Sans Unicode" pitchFamily="34" charset="0"/>
                <a:ea typeface="B Mitra"/>
                <a:cs typeface="B Mitra"/>
              </a:rPr>
              <a:t> را تغییر میدهد.</a:t>
            </a:r>
          </a:p>
          <a:p>
            <a:pPr indent="457200" algn="just">
              <a:lnSpc>
                <a:spcPct val="150000"/>
              </a:lnSpc>
              <a:buClr>
                <a:schemeClr val="accent1"/>
              </a:buClr>
              <a:buSzPct val="76000"/>
            </a:pPr>
            <a:r>
              <a:rPr lang="fa-IR" dirty="0">
                <a:latin typeface="Lucida Sans Unicode" pitchFamily="34" charset="0"/>
                <a:ea typeface="B Mitra"/>
                <a:cs typeface="B Mitra"/>
              </a:rPr>
              <a:t>حالت﻿های مختلفی که بیت﻿های </a:t>
            </a:r>
            <a:r>
              <a:rPr lang="en-US" sz="1400" dirty="0">
                <a:latin typeface="Lucida Sans Unicode" pitchFamily="34" charset="0"/>
                <a:ea typeface="B Mitra"/>
                <a:cs typeface="B Mitra"/>
              </a:rPr>
              <a:t>COM1A[1:0]</a:t>
            </a:r>
            <a:r>
              <a:rPr lang="fa-IR" dirty="0">
                <a:latin typeface="Lucida Sans Unicode" pitchFamily="34" charset="0"/>
                <a:ea typeface="B Mitra"/>
                <a:cs typeface="B Mitra"/>
              </a:rPr>
              <a:t> و </a:t>
            </a:r>
            <a:r>
              <a:rPr lang="en-US" sz="1400" dirty="0">
                <a:latin typeface="Lucida Sans Unicode" pitchFamily="34" charset="0"/>
                <a:ea typeface="B Mitra"/>
                <a:cs typeface="B Mitra"/>
              </a:rPr>
              <a:t>COM1B[1:0]</a:t>
            </a:r>
            <a:r>
              <a:rPr lang="fa-IR" dirty="0">
                <a:latin typeface="Lucida Sans Unicode" pitchFamily="34" charset="0"/>
                <a:ea typeface="B Mitra"/>
                <a:cs typeface="B Mitra"/>
              </a:rPr>
              <a:t> میتوانند اختیار کنند مطابق با جدول زیر است:</a:t>
            </a:r>
          </a:p>
        </p:txBody>
      </p:sp>
      <p:sp>
        <p:nvSpPr>
          <p:cNvPr id="110596"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FB4BAF33-2F5F-44D1-A401-542698B1DF67}" type="slidenum">
              <a:rPr lang="fa-IR"/>
              <a:pPr fontAlgn="base">
                <a:spcBef>
                  <a:spcPct val="0"/>
                </a:spcBef>
                <a:spcAft>
                  <a:spcPct val="0"/>
                </a:spcAft>
                <a:defRPr/>
              </a:pPr>
              <a:t>83</a:t>
            </a:fld>
            <a:endParaRPr lang="fa-IR"/>
          </a:p>
        </p:txBody>
      </p:sp>
      <p:sp>
        <p:nvSpPr>
          <p:cNvPr id="11059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110598" name="Picture 7" descr="p280-1.jpg"/>
          <p:cNvPicPr>
            <a:picLocks noChangeAspect="1"/>
          </p:cNvPicPr>
          <p:nvPr/>
        </p:nvPicPr>
        <p:blipFill>
          <a:blip r:embed="rId2"/>
          <a:srcRect/>
          <a:stretch>
            <a:fillRect/>
          </a:stretch>
        </p:blipFill>
        <p:spPr bwMode="auto">
          <a:xfrm>
            <a:off x="914400" y="3581400"/>
            <a:ext cx="7607300"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a:t>
            </a:r>
            <a:r>
              <a:rPr lang="fa-IR" sz="2000" b="1" dirty="0" smtClean="0">
                <a:latin typeface="+mn-lt"/>
                <a:cs typeface="B Mitra" pitchFamily="2" charset="-78"/>
              </a:rPr>
              <a:t>رو</a:t>
            </a:r>
            <a:r>
              <a:rPr lang="fa-IR" sz="2000" b="1" dirty="0" smtClean="0">
                <a:latin typeface="+mn-lt"/>
                <a:cs typeface="B Mitra" pitchFamily="2" charset="-78"/>
              </a:rPr>
              <a:t>ش </a:t>
            </a:r>
            <a:r>
              <a:rPr lang="fa-IR" sz="2000" b="1" dirty="0" smtClean="0">
                <a:latin typeface="+mn-lt"/>
                <a:cs typeface="B Mitra" pitchFamily="2" charset="-78"/>
              </a:rPr>
              <a:t>تولید </a:t>
            </a:r>
            <a:r>
              <a:rPr lang="fa-IR" sz="2000" b="1" dirty="0">
                <a:latin typeface="+mn-lt"/>
                <a:cs typeface="B Mitra" pitchFamily="2" charset="-78"/>
              </a:rPr>
              <a:t>شکل موج در وضعیت های </a:t>
            </a:r>
            <a:r>
              <a:rPr lang="en-US" sz="2000" b="1" dirty="0">
                <a:latin typeface="+mn-lt"/>
                <a:cs typeface="B Mitra" pitchFamily="2" charset="-78"/>
              </a:rPr>
              <a:t>CTC</a:t>
            </a:r>
            <a:endParaRPr lang="fa-IR" sz="2000" b="1" dirty="0">
              <a:latin typeface="+mn-lt"/>
              <a:cs typeface="B Mitra" pitchFamily="2" charset="-78"/>
            </a:endParaRPr>
          </a:p>
        </p:txBody>
      </p:sp>
      <p:sp>
        <p:nvSpPr>
          <p:cNvPr id="111619" name="Content Placeholder 1"/>
          <p:cNvSpPr txBox="1">
            <a:spLocks/>
          </p:cNvSpPr>
          <p:nvPr/>
        </p:nvSpPr>
        <p:spPr bwMode="auto">
          <a:xfrm>
            <a:off x="838200" y="1752600"/>
            <a:ext cx="7848600" cy="19050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dirty="0">
                <a:latin typeface="Lucida Sans Unicode" pitchFamily="34" charset="0"/>
                <a:ea typeface="B Mitra"/>
                <a:cs typeface="B Mitra"/>
              </a:rPr>
              <a:t>با توجه به مطالب بیان شده، میتوان نحوه ایجاد شکل موج در وضعیتهای </a:t>
            </a:r>
            <a:r>
              <a:rPr lang="en-US" sz="1400" dirty="0">
                <a:latin typeface="Lucida Sans Unicode" pitchFamily="34" charset="0"/>
                <a:ea typeface="B Mitra"/>
                <a:cs typeface="B Mitra"/>
              </a:rPr>
              <a:t>CTC</a:t>
            </a:r>
            <a:r>
              <a:rPr lang="fa-IR" dirty="0">
                <a:latin typeface="Lucida Sans Unicode" pitchFamily="34" charset="0"/>
                <a:ea typeface="B Mitra"/>
                <a:cs typeface="B Mitra"/>
              </a:rPr>
              <a:t> را به طور مجزا بررسی نمود.</a:t>
            </a:r>
          </a:p>
          <a:p>
            <a:pPr indent="457200" algn="just">
              <a:lnSpc>
                <a:spcPct val="150000"/>
              </a:lnSpc>
              <a:buClr>
                <a:schemeClr val="accent1"/>
              </a:buClr>
              <a:buSzPct val="76000"/>
            </a:pPr>
            <a:r>
              <a:rPr lang="fa-IR" dirty="0">
                <a:latin typeface="Lucida Sans Unicode" pitchFamily="34" charset="0"/>
                <a:ea typeface="B Mitra"/>
                <a:cs typeface="B Mitra"/>
              </a:rPr>
              <a:t>در وضعیت 4، </a:t>
            </a:r>
            <a:r>
              <a:rPr lang="en-US" sz="1400" dirty="0">
                <a:latin typeface="Lucida Sans Unicode" pitchFamily="34" charset="0"/>
                <a:ea typeface="B Mitra"/>
                <a:cs typeface="B Mitra"/>
              </a:rPr>
              <a:t>TOP</a:t>
            </a:r>
            <a:r>
              <a:rPr lang="fa-IR" dirty="0">
                <a:latin typeface="Lucida Sans Unicode" pitchFamily="34" charset="0"/>
                <a:ea typeface="B Mitra"/>
                <a:cs typeface="B Mitra"/>
              </a:rPr>
              <a:t> شمارنده برابر با مقدار </a:t>
            </a:r>
            <a:r>
              <a:rPr lang="en-US" sz="1400" dirty="0">
                <a:latin typeface="Lucida Sans Unicode" pitchFamily="34" charset="0"/>
                <a:ea typeface="B Mitra"/>
                <a:cs typeface="B Mitra"/>
              </a:rPr>
              <a:t>OCR1A</a:t>
            </a:r>
            <a:r>
              <a:rPr lang="fa-IR" dirty="0">
                <a:latin typeface="Lucida Sans Unicode" pitchFamily="34" charset="0"/>
                <a:ea typeface="B Mitra"/>
                <a:cs typeface="B Mitra"/>
              </a:rPr>
              <a:t> بوده و در نتیجه فعال نمودن واحد تولید شکل موج، باعث تغییر وضعیت پایه </a:t>
            </a:r>
            <a:r>
              <a:rPr lang="en-US" sz="1400" dirty="0">
                <a:latin typeface="Lucida Sans Unicode" pitchFamily="34" charset="0"/>
                <a:ea typeface="B Mitra"/>
                <a:cs typeface="B Mitra"/>
              </a:rPr>
              <a:t>OC1A</a:t>
            </a:r>
            <a:r>
              <a:rPr lang="fa-IR" dirty="0">
                <a:latin typeface="Lucida Sans Unicode" pitchFamily="34" charset="0"/>
                <a:ea typeface="B Mitra"/>
                <a:cs typeface="B Mitra"/>
              </a:rPr>
              <a:t> یا </a:t>
            </a:r>
            <a:r>
              <a:rPr lang="en-US" sz="1400" dirty="0">
                <a:latin typeface="Lucida Sans Unicode" pitchFamily="34" charset="0"/>
                <a:ea typeface="B Mitra"/>
                <a:cs typeface="B Mitra"/>
              </a:rPr>
              <a:t>OC1B</a:t>
            </a:r>
            <a:r>
              <a:rPr lang="fa-IR" dirty="0">
                <a:latin typeface="Lucida Sans Unicode" pitchFamily="34" charset="0"/>
                <a:ea typeface="B Mitra"/>
                <a:cs typeface="B Mitra"/>
              </a:rPr>
              <a:t> میشود. فرض کنید بیتهای </a:t>
            </a:r>
            <a:r>
              <a:rPr lang="en-US" sz="1400" dirty="0">
                <a:latin typeface="Lucida Sans Unicode" pitchFamily="34" charset="0"/>
                <a:ea typeface="B Mitra"/>
                <a:cs typeface="B Mitra"/>
              </a:rPr>
              <a:t>COM1A[1:0]</a:t>
            </a:r>
            <a:r>
              <a:rPr lang="fa-IR" dirty="0">
                <a:latin typeface="Lucida Sans Unicode" pitchFamily="34" charset="0"/>
                <a:ea typeface="B Mitra"/>
                <a:cs typeface="B Mitra"/>
              </a:rPr>
              <a:t> در وضعیتی باشند که در لحظه تطبیق مقایسه، پایه های </a:t>
            </a:r>
            <a:r>
              <a:rPr lang="en-US" sz="1400" dirty="0">
                <a:latin typeface="Lucida Sans Unicode" pitchFamily="34" charset="0"/>
                <a:ea typeface="B Mitra"/>
                <a:cs typeface="B Mitra"/>
              </a:rPr>
              <a:t>OC1A</a:t>
            </a:r>
            <a:r>
              <a:rPr lang="fa-IR" dirty="0">
                <a:latin typeface="Lucida Sans Unicode" pitchFamily="34" charset="0"/>
                <a:ea typeface="B Mitra"/>
                <a:cs typeface="B Mitra"/>
              </a:rPr>
              <a:t> و </a:t>
            </a:r>
            <a:r>
              <a:rPr lang="en-US" sz="1400" dirty="0">
                <a:latin typeface="Lucida Sans Unicode" pitchFamily="34" charset="0"/>
                <a:ea typeface="B Mitra"/>
                <a:cs typeface="B Mitra"/>
              </a:rPr>
              <a:t>OC1B</a:t>
            </a:r>
            <a:r>
              <a:rPr lang="fa-IR" dirty="0">
                <a:latin typeface="Lucida Sans Unicode" pitchFamily="34" charset="0"/>
                <a:ea typeface="B Mitra"/>
                <a:cs typeface="B Mitra"/>
              </a:rPr>
              <a:t>، </a:t>
            </a:r>
            <a:r>
              <a:rPr lang="fa-IR" dirty="0" smtClean="0">
                <a:latin typeface="Lucida Sans Unicode" pitchFamily="34" charset="0"/>
                <a:ea typeface="B Mitra"/>
                <a:cs typeface="B Mitra"/>
              </a:rPr>
              <a:t>تاگل (معکوس) </a:t>
            </a:r>
            <a:r>
              <a:rPr lang="fa-IR" dirty="0">
                <a:latin typeface="Lucida Sans Unicode" pitchFamily="34" charset="0"/>
                <a:ea typeface="B Mitra"/>
                <a:cs typeface="B Mitra"/>
              </a:rPr>
              <a:t>شوند. همانند شکل زیر</a:t>
            </a:r>
          </a:p>
        </p:txBody>
      </p:sp>
      <p:sp>
        <p:nvSpPr>
          <p:cNvPr id="111620"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8E6C030-E967-4970-BAE2-811BED7455F4}" type="slidenum">
              <a:rPr lang="fa-IR"/>
              <a:pPr fontAlgn="base">
                <a:spcBef>
                  <a:spcPct val="0"/>
                </a:spcBef>
                <a:spcAft>
                  <a:spcPct val="0"/>
                </a:spcAft>
                <a:defRPr/>
              </a:pPr>
              <a:t>84</a:t>
            </a:fld>
            <a:endParaRPr lang="fa-IR"/>
          </a:p>
        </p:txBody>
      </p:sp>
      <p:sp>
        <p:nvSpPr>
          <p:cNvPr id="111621"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111622" name="Picture 9" descr="P280-2.jpg"/>
          <p:cNvPicPr>
            <a:picLocks noChangeAspect="1"/>
          </p:cNvPicPr>
          <p:nvPr/>
        </p:nvPicPr>
        <p:blipFill>
          <a:blip r:embed="rId2"/>
          <a:srcRect/>
          <a:stretch>
            <a:fillRect/>
          </a:stretch>
        </p:blipFill>
        <p:spPr bwMode="auto">
          <a:xfrm>
            <a:off x="2327275" y="3429000"/>
            <a:ext cx="4911725" cy="2925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فرکانس شکل موج ایجاد شده</a:t>
            </a:r>
          </a:p>
        </p:txBody>
      </p:sp>
      <p:sp>
        <p:nvSpPr>
          <p:cNvPr id="79877" name="Content Placeholder 1"/>
          <p:cNvSpPr txBox="1">
            <a:spLocks/>
          </p:cNvSpPr>
          <p:nvPr/>
        </p:nvSpPr>
        <p:spPr bwMode="auto">
          <a:xfrm>
            <a:off x="838200" y="1828800"/>
            <a:ext cx="7848600" cy="5334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فرکانس شکل موج ایجاد شده از رابطه زیر بدست می آید:</a:t>
            </a:r>
          </a:p>
          <a:p>
            <a:pPr indent="457200" algn="just">
              <a:lnSpc>
                <a:spcPct val="150000"/>
              </a:lnSpc>
              <a:buClr>
                <a:schemeClr val="accent1"/>
              </a:buClr>
              <a:buSzPct val="76000"/>
            </a:pPr>
            <a:r>
              <a:rPr lang="fa-IR">
                <a:latin typeface="Lucida Sans Unicode" pitchFamily="34" charset="0"/>
                <a:ea typeface="B Mitra"/>
                <a:cs typeface="B Mitra"/>
              </a:rPr>
              <a:t> </a:t>
            </a:r>
          </a:p>
        </p:txBody>
      </p:sp>
      <p:sp>
        <p:nvSpPr>
          <p:cNvPr id="79878"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06C2EFD-DD7C-4D64-9343-3A4E73458D76}" type="slidenum">
              <a:rPr lang="fa-IR"/>
              <a:pPr fontAlgn="base">
                <a:spcBef>
                  <a:spcPct val="0"/>
                </a:spcBef>
                <a:spcAft>
                  <a:spcPct val="0"/>
                </a:spcAft>
                <a:defRPr/>
              </a:pPr>
              <a:t>85</a:t>
            </a:fld>
            <a:endParaRPr lang="fa-IR"/>
          </a:p>
        </p:txBody>
      </p:sp>
      <p:sp>
        <p:nvSpPr>
          <p:cNvPr id="79879"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graphicFrame>
        <p:nvGraphicFramePr>
          <p:cNvPr id="79874" name="Object 2"/>
          <p:cNvGraphicFramePr>
            <a:graphicFrameLocks noChangeAspect="1"/>
          </p:cNvGraphicFramePr>
          <p:nvPr/>
        </p:nvGraphicFramePr>
        <p:xfrm>
          <a:off x="1828800" y="2457450"/>
          <a:ext cx="5091113" cy="1200150"/>
        </p:xfrm>
        <a:graphic>
          <a:graphicData uri="http://schemas.openxmlformats.org/presentationml/2006/ole">
            <mc:AlternateContent xmlns:mc="http://schemas.openxmlformats.org/markup-compatibility/2006">
              <mc:Choice xmlns:v="urn:schemas-microsoft-com:vml" Requires="v">
                <p:oleObj spid="_x0000_s79954" name="Equation" r:id="rId3" imgW="1777680" imgH="419040" progId="Equation.3">
                  <p:embed/>
                </p:oleObj>
              </mc:Choice>
              <mc:Fallback>
                <p:oleObj name="Equation" r:id="rId3" imgW="1777680" imgH="419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457450"/>
                        <a:ext cx="5091113"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80" name="Content Placeholder 1"/>
          <p:cNvSpPr txBox="1">
            <a:spLocks/>
          </p:cNvSpPr>
          <p:nvPr/>
        </p:nvSpPr>
        <p:spPr bwMode="auto">
          <a:xfrm>
            <a:off x="838200" y="3810000"/>
            <a:ext cx="7848600" cy="990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dirty="0">
                <a:latin typeface="Lucida Sans Unicode" pitchFamily="34" charset="0"/>
                <a:ea typeface="B Mitra"/>
                <a:cs typeface="B Mitra"/>
              </a:rPr>
              <a:t>با توجه به این رابطه، بالاترین فرکانس پایه </a:t>
            </a:r>
            <a:r>
              <a:rPr lang="en-US" sz="1600" dirty="0">
                <a:latin typeface="Lucida Sans Unicode" pitchFamily="34" charset="0"/>
                <a:ea typeface="B Mitra"/>
                <a:cs typeface="B Mitra"/>
              </a:rPr>
              <a:t>OC1A</a:t>
            </a:r>
            <a:r>
              <a:rPr lang="fa-IR" dirty="0">
                <a:latin typeface="Lucida Sans Unicode" pitchFamily="34" charset="0"/>
                <a:ea typeface="B Mitra"/>
                <a:cs typeface="B Mitra"/>
              </a:rPr>
              <a:t> یا </a:t>
            </a:r>
            <a:r>
              <a:rPr lang="en-US" sz="1600" dirty="0">
                <a:latin typeface="Lucida Sans Unicode" pitchFamily="34" charset="0"/>
                <a:ea typeface="B Mitra"/>
                <a:cs typeface="B Mitra"/>
              </a:rPr>
              <a:t>OC1B</a:t>
            </a:r>
            <a:r>
              <a:rPr lang="fa-IR" dirty="0">
                <a:latin typeface="Lucida Sans Unicode" pitchFamily="34" charset="0"/>
                <a:ea typeface="B Mitra"/>
                <a:cs typeface="B Mitra"/>
              </a:rPr>
              <a:t> زمانی خواهد بود که مقدار </a:t>
            </a:r>
            <a:r>
              <a:rPr lang="en-US" sz="1600" dirty="0" smtClean="0">
                <a:latin typeface="Lucida Sans Unicode" pitchFamily="34" charset="0"/>
                <a:ea typeface="B Mitra"/>
                <a:cs typeface="B Mitra"/>
              </a:rPr>
              <a:t>OCR1A</a:t>
            </a:r>
            <a:r>
              <a:rPr lang="fa-IR" sz="1600" dirty="0" smtClean="0">
                <a:latin typeface="Lucida Sans Unicode" pitchFamily="34" charset="0"/>
                <a:ea typeface="B Mitra"/>
                <a:cs typeface="B Mitra"/>
              </a:rPr>
              <a:t> </a:t>
            </a:r>
            <a:r>
              <a:rPr lang="fa-IR" dirty="0">
                <a:latin typeface="Lucida Sans Unicode" pitchFamily="34" charset="0"/>
                <a:ea typeface="B Mitra"/>
                <a:cs typeface="B Mitra"/>
              </a:rPr>
              <a:t>صفر بوده و پیش تقسیم کننده نیز برابر یک باشد. بدین ترتیب شکل موجی با نصف فرکانس کلاک سیستم ایجاد میشود.</a:t>
            </a:r>
          </a:p>
          <a:p>
            <a:pPr indent="457200" algn="just">
              <a:lnSpc>
                <a:spcPct val="150000"/>
              </a:lnSpc>
              <a:buClr>
                <a:schemeClr val="accent1"/>
              </a:buClr>
              <a:buSzPct val="76000"/>
            </a:pPr>
            <a:r>
              <a:rPr lang="fa-IR" dirty="0">
                <a:latin typeface="Lucida Sans Unicode" pitchFamily="34" charset="0"/>
                <a:ea typeface="B Mitra"/>
                <a:cs typeface="B Mitra"/>
              </a:rPr>
              <a:t> </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شکل موج</a:t>
            </a:r>
          </a:p>
        </p:txBody>
      </p:sp>
      <p:sp>
        <p:nvSpPr>
          <p:cNvPr id="7" name="Content Placeholder 1"/>
          <p:cNvSpPr txBox="1">
            <a:spLocks/>
          </p:cNvSpPr>
          <p:nvPr/>
        </p:nvSpPr>
        <p:spPr>
          <a:xfrm>
            <a:off x="838200" y="1828800"/>
            <a:ext cx="7848600" cy="9144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b="1" dirty="0">
                <a:latin typeface="+mn-lt"/>
                <a:cs typeface="B Mitra" pitchFamily="2" charset="-78"/>
              </a:rPr>
              <a:t>با استفاده از وضعیت </a:t>
            </a:r>
            <a:r>
              <a:rPr lang="en-US" sz="1400" b="1" dirty="0">
                <a:latin typeface="+mn-lt"/>
                <a:cs typeface="B Mitra" pitchFamily="2" charset="-78"/>
              </a:rPr>
              <a:t>CTC</a:t>
            </a:r>
            <a:r>
              <a:rPr lang="fa-IR" b="1" dirty="0">
                <a:latin typeface="+mn-lt"/>
                <a:cs typeface="B Mitra" pitchFamily="2" charset="-78"/>
              </a:rPr>
              <a:t>، دو موج مربعی با فرکانس یک کیلوهرتز و اختلاف زمانی 400 میکروثانیه بر روی پایه های </a:t>
            </a:r>
            <a:r>
              <a:rPr lang="en-US" sz="1400" b="1" dirty="0">
                <a:latin typeface="+mn-lt"/>
                <a:cs typeface="B Mitra" pitchFamily="2" charset="-78"/>
              </a:rPr>
              <a:t>OC1A</a:t>
            </a:r>
            <a:r>
              <a:rPr lang="fa-IR" b="1" dirty="0">
                <a:latin typeface="+mn-lt"/>
                <a:cs typeface="B Mitra" pitchFamily="2" charset="-78"/>
              </a:rPr>
              <a:t> و </a:t>
            </a:r>
            <a:r>
              <a:rPr lang="en-US" sz="1400" b="1" dirty="0">
                <a:latin typeface="+mn-lt"/>
                <a:cs typeface="B Mitra" pitchFamily="2" charset="-78"/>
              </a:rPr>
              <a:t>OC1B</a:t>
            </a:r>
            <a:r>
              <a:rPr lang="fa-IR" b="1" dirty="0">
                <a:latin typeface="+mn-lt"/>
                <a:cs typeface="B Mitra" pitchFamily="2" charset="-78"/>
              </a:rPr>
              <a:t> ایجاد نمایید (کلاک سیستم 8 مگاهرتز است).</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
        <p:nvSpPr>
          <p:cNvPr id="158724"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129A271-8818-425E-B87D-1B93765C7B00}" type="slidenum">
              <a:rPr lang="fa-IR"/>
              <a:pPr fontAlgn="base">
                <a:spcBef>
                  <a:spcPct val="0"/>
                </a:spcBef>
                <a:spcAft>
                  <a:spcPct val="0"/>
                </a:spcAft>
                <a:defRPr/>
              </a:pPr>
              <a:t>86</a:t>
            </a:fld>
            <a:endParaRPr lang="fa-IR"/>
          </a:p>
        </p:txBody>
      </p:sp>
      <p:sp>
        <p:nvSpPr>
          <p:cNvPr id="158725"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0" name="Content Placeholder 1"/>
          <p:cNvSpPr txBox="1">
            <a:spLocks/>
          </p:cNvSpPr>
          <p:nvPr/>
        </p:nvSpPr>
        <p:spPr>
          <a:xfrm>
            <a:off x="5181600" y="2743200"/>
            <a:ext cx="3505200" cy="34290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اگر مقدار پیش تقسیم کننده 8 باشد، کلاک شمارنده برابر یک مگاهرتز بوده و هر تیک آن یک میکروثانیه خواهد بود. بدین ترتیب در صورتی که </a:t>
            </a:r>
            <a:r>
              <a:rPr lang="en-US" sz="1400" dirty="0">
                <a:latin typeface="+mn-lt"/>
                <a:cs typeface="B Mitra" pitchFamily="2" charset="-78"/>
              </a:rPr>
              <a:t>TOP</a:t>
            </a:r>
            <a:r>
              <a:rPr lang="fa-IR" dirty="0">
                <a:latin typeface="+mn-lt"/>
                <a:cs typeface="B Mitra" pitchFamily="2" charset="-78"/>
              </a:rPr>
              <a:t> شمارنده برابر 499 باشد، دوره تناوب شکل موجهای ایجاد شده بر روی </a:t>
            </a:r>
            <a:r>
              <a:rPr lang="en-US" sz="1400" dirty="0">
                <a:latin typeface="+mn-lt"/>
                <a:cs typeface="B Mitra" pitchFamily="2" charset="-78"/>
              </a:rPr>
              <a:t>OC1A</a:t>
            </a:r>
            <a:r>
              <a:rPr lang="fa-IR" dirty="0">
                <a:latin typeface="+mn-lt"/>
                <a:cs typeface="B Mitra" pitchFamily="2" charset="-78"/>
              </a:rPr>
              <a:t> و </a:t>
            </a:r>
            <a:r>
              <a:rPr lang="en-US" sz="1400" dirty="0">
                <a:latin typeface="+mn-lt"/>
                <a:cs typeface="B Mitra" pitchFamily="2" charset="-78"/>
              </a:rPr>
              <a:t>OC1B</a:t>
            </a:r>
            <a:r>
              <a:rPr lang="fa-IR" dirty="0">
                <a:latin typeface="+mn-lt"/>
                <a:cs typeface="B Mitra" pitchFamily="2" charset="-78"/>
              </a:rPr>
              <a:t> یک میلی ثانیه و فرکانس آنها یک کیلوهرتز است. همچنین مطابق با شکل زیر، برای ایجاد اختلاف زمانی 400 میکروثانیه کافی است تا </a:t>
            </a:r>
            <a:r>
              <a:rPr lang="en-US" sz="1400" dirty="0">
                <a:latin typeface="+mn-lt"/>
                <a:cs typeface="B Mitra" pitchFamily="2" charset="-78"/>
              </a:rPr>
              <a:t>OCR1B</a:t>
            </a:r>
            <a:r>
              <a:rPr lang="fa-IR" dirty="0">
                <a:latin typeface="+mn-lt"/>
                <a:cs typeface="B Mitra" pitchFamily="2" charset="-78"/>
              </a:rPr>
              <a:t> با 99 بارگذاری شود.</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58727" name="Picture 11" descr="p281-1.jpg"/>
          <p:cNvPicPr>
            <a:picLocks noChangeAspect="1"/>
          </p:cNvPicPr>
          <p:nvPr/>
        </p:nvPicPr>
        <p:blipFill>
          <a:blip r:embed="rId2"/>
          <a:srcRect/>
          <a:stretch>
            <a:fillRect/>
          </a:stretch>
        </p:blipFill>
        <p:spPr bwMode="auto">
          <a:xfrm>
            <a:off x="914400" y="3276600"/>
            <a:ext cx="4362450" cy="2193925"/>
          </a:xfrm>
          <a:prstGeom prst="rect">
            <a:avLst/>
          </a:prstGeom>
          <a:noFill/>
          <a:ln w="9525">
            <a:noFill/>
            <a:miter lim="800000"/>
            <a:headEnd/>
            <a:tailEnd/>
          </a:ln>
        </p:spPr>
      </p:pic>
      <p:sp>
        <p:nvSpPr>
          <p:cNvPr id="2" name="TextBox 1"/>
          <p:cNvSpPr txBox="1"/>
          <p:nvPr/>
        </p:nvSpPr>
        <p:spPr>
          <a:xfrm>
            <a:off x="3505200" y="5715000"/>
            <a:ext cx="1143000" cy="369332"/>
          </a:xfrm>
          <a:prstGeom prst="rect">
            <a:avLst/>
          </a:prstGeom>
          <a:noFill/>
        </p:spPr>
        <p:txBody>
          <a:bodyPr wrap="square" rtlCol="0">
            <a:spAutoFit/>
          </a:bodyPr>
          <a:lstStyle/>
          <a:p>
            <a:r>
              <a:rPr lang="en-US" dirty="0" smtClean="0"/>
              <a:t>T20</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شکل موج</a:t>
            </a:r>
          </a:p>
        </p:txBody>
      </p:sp>
      <p:sp>
        <p:nvSpPr>
          <p:cNvPr id="128003"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86C7DBB-F05E-434D-B34D-20C1B5F900BE}" type="slidenum">
              <a:rPr lang="fa-IR"/>
              <a:pPr fontAlgn="base">
                <a:spcBef>
                  <a:spcPct val="0"/>
                </a:spcBef>
                <a:spcAft>
                  <a:spcPct val="0"/>
                </a:spcAft>
                <a:defRPr/>
              </a:pPr>
              <a:t>87</a:t>
            </a:fld>
            <a:endParaRPr lang="fa-IR"/>
          </a:p>
        </p:txBody>
      </p:sp>
      <p:sp>
        <p:nvSpPr>
          <p:cNvPr id="12800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28005" name="Content Placeholder 1"/>
          <p:cNvSpPr txBox="1">
            <a:spLocks/>
          </p:cNvSpPr>
          <p:nvPr/>
        </p:nvSpPr>
        <p:spPr bwMode="auto">
          <a:xfrm>
            <a:off x="838200" y="1828800"/>
            <a:ext cx="4191000" cy="4191000"/>
          </a:xfrm>
          <a:prstGeom prst="rect">
            <a:avLst/>
          </a:prstGeom>
          <a:noFill/>
          <a:ln w="9525">
            <a:noFill/>
            <a:miter lim="800000"/>
            <a:headEnd/>
            <a:tailEnd/>
          </a:ln>
        </p:spPr>
        <p:txBody>
          <a:bodyPr/>
          <a:lstStyle/>
          <a:p>
            <a:pPr algn="just" rtl="0">
              <a:buClr>
                <a:schemeClr val="accent1"/>
              </a:buClr>
              <a:buSzPct val="76000"/>
            </a:pPr>
            <a:r>
              <a:rPr lang="en-US" sz="1200" b="1" dirty="0">
                <a:latin typeface="Courier New" pitchFamily="49" charset="0"/>
                <a:cs typeface="Courier New" pitchFamily="49" charset="0"/>
              </a:rPr>
              <a:t>#include &lt;mega32.h&gt;</a:t>
            </a: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void main(void)</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init_io</a:t>
            </a:r>
            <a:r>
              <a:rPr lang="en-US" sz="1200" b="1" dirty="0">
                <a:latin typeface="Courier New" pitchFamily="49" charset="0"/>
                <a:cs typeface="Courier New" pitchFamily="49" charset="0"/>
              </a:rPr>
              <a:t>(0);</a:t>
            </a:r>
          </a:p>
          <a:p>
            <a:pPr algn="just" rtl="0">
              <a:buClr>
                <a:schemeClr val="accent1"/>
              </a:buClr>
              <a:buSzPct val="76000"/>
            </a:pPr>
            <a:r>
              <a:rPr lang="en-US" sz="1200" b="1" dirty="0">
                <a:latin typeface="Courier New" pitchFamily="49" charset="0"/>
                <a:cs typeface="Courier New" pitchFamily="49" charset="0"/>
              </a:rPr>
              <a:t>    while(1)</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    };</a:t>
            </a:r>
          </a:p>
          <a:p>
            <a:pPr algn="just" rtl="0">
              <a:buClr>
                <a:schemeClr val="accent1"/>
              </a:buClr>
              <a:buSzPct val="76000"/>
            </a:pPr>
            <a:r>
              <a:rPr lang="en-US" sz="1200" b="1" dirty="0">
                <a:latin typeface="Courier New" pitchFamily="49" charset="0"/>
                <a:cs typeface="Courier New" pitchFamily="49" charset="0"/>
              </a:rPr>
              <a:t>}</a:t>
            </a:r>
          </a:p>
          <a:p>
            <a:pPr algn="just" rtl="0">
              <a:buClr>
                <a:schemeClr val="accent1"/>
              </a:buClr>
              <a:buSzPct val="76000"/>
            </a:pP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Void </a:t>
            </a:r>
            <a:r>
              <a:rPr lang="en-US" sz="1200" b="1" dirty="0" err="1">
                <a:latin typeface="Courier New" pitchFamily="49" charset="0"/>
                <a:cs typeface="Courier New" pitchFamily="49" charset="0"/>
              </a:rPr>
              <a:t>init_io</a:t>
            </a:r>
            <a:r>
              <a:rPr lang="en-US" sz="1200" b="1" dirty="0" smtClean="0">
                <a:latin typeface="Courier New" pitchFamily="49" charset="0"/>
                <a:cs typeface="Courier New" pitchFamily="49" charset="0"/>
              </a:rPr>
              <a:t>()	</a:t>
            </a:r>
          </a:p>
          <a:p>
            <a:pPr algn="just" rtl="0">
              <a:buClr>
                <a:schemeClr val="accent1"/>
              </a:buClr>
              <a:buSzPct val="76000"/>
            </a:pPr>
            <a:r>
              <a:rPr lang="en-US" sz="1200" b="1" dirty="0" smtClean="0">
                <a:latin typeface="Courier New" pitchFamily="49" charset="0"/>
                <a:cs typeface="Courier New" pitchFamily="49" charset="0"/>
              </a:rPr>
              <a:t>{		</a:t>
            </a: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    DDRD=0x30;     //Output OC1A and OC1B</a:t>
            </a:r>
          </a:p>
          <a:p>
            <a:pPr algn="just" rtl="0">
              <a:buClr>
                <a:schemeClr val="accent1"/>
              </a:buClr>
              <a:buSzPct val="76000"/>
            </a:pPr>
            <a:r>
              <a:rPr lang="en-US" sz="1200" b="1" dirty="0">
                <a:latin typeface="Courier New" pitchFamily="49" charset="0"/>
                <a:cs typeface="Courier New" pitchFamily="49" charset="0"/>
              </a:rPr>
              <a:t>    OCR1A=499;     //Set for 1000 count</a:t>
            </a:r>
          </a:p>
          <a:p>
            <a:pPr algn="just" rtl="0">
              <a:buClr>
                <a:schemeClr val="accent1"/>
              </a:buClr>
              <a:buSzPct val="76000"/>
            </a:pPr>
            <a:r>
              <a:rPr lang="en-US" sz="1200" b="1" dirty="0">
                <a:latin typeface="Courier New" pitchFamily="49" charset="0"/>
                <a:cs typeface="Courier New" pitchFamily="49" charset="0"/>
              </a:rPr>
              <a:t>    OCR1B=99;      //TO 100us delay</a:t>
            </a:r>
          </a:p>
          <a:p>
            <a:pPr algn="just" rtl="0">
              <a:buClr>
                <a:schemeClr val="accent1"/>
              </a:buClr>
              <a:buSzPct val="76000"/>
            </a:pPr>
            <a:r>
              <a:rPr lang="en-US" sz="1200" b="1" dirty="0">
                <a:latin typeface="Courier New" pitchFamily="49" charset="0"/>
                <a:cs typeface="Courier New" pitchFamily="49" charset="0"/>
              </a:rPr>
              <a:t>    TCCR1A=0X50;   //CTC: </a:t>
            </a:r>
            <a:r>
              <a:rPr lang="en-US" sz="1200" b="1" dirty="0" smtClean="0">
                <a:latin typeface="Courier New" pitchFamily="49" charset="0"/>
                <a:cs typeface="Courier New" pitchFamily="49" charset="0"/>
              </a:rPr>
              <a:t>TOP=OCR1A</a:t>
            </a: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    TCCR1B=0X0A;   //</a:t>
            </a:r>
            <a:r>
              <a:rPr lang="en-US" sz="1200" b="1" dirty="0" err="1" smtClean="0">
                <a:latin typeface="Courier New" pitchFamily="49" charset="0"/>
                <a:cs typeface="Courier New" pitchFamily="49" charset="0"/>
              </a:rPr>
              <a:t>Prescaler</a:t>
            </a:r>
            <a:r>
              <a:rPr lang="en-US" sz="1200" b="1" dirty="0" smtClean="0">
                <a:latin typeface="Courier New" pitchFamily="49" charset="0"/>
                <a:cs typeface="Courier New" pitchFamily="49" charset="0"/>
              </a:rPr>
              <a:t>=8 </a:t>
            </a:r>
            <a:endParaRPr lang="en-US" sz="1200" b="1" dirty="0">
              <a:latin typeface="Courier New" pitchFamily="49" charset="0"/>
              <a:cs typeface="Courier New" pitchFamily="49" charset="0"/>
            </a:endParaRPr>
          </a:p>
          <a:p>
            <a:pPr algn="just" rtl="0">
              <a:buClr>
                <a:schemeClr val="accent1"/>
              </a:buClr>
              <a:buSzPct val="76000"/>
            </a:pPr>
            <a:r>
              <a:rPr lang="en-US" sz="1200" b="1" dirty="0">
                <a:latin typeface="Courier New" pitchFamily="49" charset="0"/>
                <a:cs typeface="Courier New" pitchFamily="49" charset="0"/>
              </a:rPr>
              <a:t>                   //OC1A output: Toggle</a:t>
            </a:r>
          </a:p>
          <a:p>
            <a:pPr algn="just" rtl="0">
              <a:buClr>
                <a:schemeClr val="accent1"/>
              </a:buClr>
              <a:buSzPct val="76000"/>
            </a:pPr>
            <a:r>
              <a:rPr lang="en-US" sz="1200" b="1" dirty="0">
                <a:latin typeface="Courier New" pitchFamily="49" charset="0"/>
                <a:cs typeface="Courier New" pitchFamily="49" charset="0"/>
              </a:rPr>
              <a:t>                   //OC1B output: Toggle</a:t>
            </a:r>
          </a:p>
          <a:p>
            <a:pPr algn="just" rtl="0">
              <a:buClr>
                <a:schemeClr val="accent1"/>
              </a:buClr>
              <a:buSzPct val="76000"/>
            </a:pPr>
            <a:r>
              <a:rPr lang="en-US" sz="1200" b="1" dirty="0">
                <a:latin typeface="Courier New" pitchFamily="49" charset="0"/>
                <a:cs typeface="Courier New" pitchFamily="49" charset="0"/>
              </a:rPr>
              <a:t>}</a:t>
            </a:r>
          </a:p>
        </p:txBody>
      </p:sp>
      <p:pic>
        <p:nvPicPr>
          <p:cNvPr id="128006" name="Picture 12" descr="p281-2.jpg"/>
          <p:cNvPicPr>
            <a:picLocks noChangeAspect="1"/>
          </p:cNvPicPr>
          <p:nvPr/>
        </p:nvPicPr>
        <p:blipFill>
          <a:blip r:embed="rId2"/>
          <a:srcRect/>
          <a:stretch>
            <a:fillRect/>
          </a:stretch>
        </p:blipFill>
        <p:spPr bwMode="auto">
          <a:xfrm>
            <a:off x="5068888" y="1905000"/>
            <a:ext cx="3617912" cy="1804988"/>
          </a:xfrm>
          <a:prstGeom prst="rect">
            <a:avLst/>
          </a:prstGeom>
          <a:noFill/>
          <a:ln w="9525">
            <a:noFill/>
            <a:miter lim="800000"/>
            <a:headEnd/>
            <a:tailEnd/>
          </a:ln>
        </p:spPr>
      </p:pic>
      <p:sp>
        <p:nvSpPr>
          <p:cNvPr id="8" name="TextBox 7"/>
          <p:cNvSpPr txBox="1"/>
          <p:nvPr/>
        </p:nvSpPr>
        <p:spPr>
          <a:xfrm>
            <a:off x="7086600" y="4267200"/>
            <a:ext cx="1143000" cy="369332"/>
          </a:xfrm>
          <a:prstGeom prst="rect">
            <a:avLst/>
          </a:prstGeom>
          <a:noFill/>
        </p:spPr>
        <p:txBody>
          <a:bodyPr wrap="square" rtlCol="0">
            <a:spAutoFit/>
          </a:bodyPr>
          <a:lstStyle/>
          <a:p>
            <a:r>
              <a:rPr lang="en-US" dirty="0" smtClean="0"/>
              <a:t>T20</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رو تولید شکل موج در وضعیت های </a:t>
            </a:r>
            <a:r>
              <a:rPr lang="en-US" sz="2000" b="1" dirty="0">
                <a:latin typeface="+mn-lt"/>
                <a:cs typeface="B Mitra" pitchFamily="2" charset="-78"/>
              </a:rPr>
              <a:t>CTC</a:t>
            </a:r>
            <a:endParaRPr lang="fa-IR" sz="2000" b="1" dirty="0">
              <a:latin typeface="+mn-lt"/>
              <a:cs typeface="B Mitra" pitchFamily="2" charset="-78"/>
            </a:endParaRPr>
          </a:p>
        </p:txBody>
      </p:sp>
      <p:sp>
        <p:nvSpPr>
          <p:cNvPr id="130051" name="Content Placeholder 1"/>
          <p:cNvSpPr txBox="1">
            <a:spLocks/>
          </p:cNvSpPr>
          <p:nvPr/>
        </p:nvSpPr>
        <p:spPr bwMode="auto">
          <a:xfrm>
            <a:off x="838200" y="1828800"/>
            <a:ext cx="7848600" cy="17526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dirty="0">
                <a:latin typeface="Lucida Sans Unicode" pitchFamily="34" charset="0"/>
                <a:ea typeface="B Mitra"/>
                <a:cs typeface="B Mitra"/>
              </a:rPr>
              <a:t>در وضعیت 12، </a:t>
            </a:r>
            <a:r>
              <a:rPr lang="en-US" sz="1400" dirty="0">
                <a:latin typeface="Lucida Sans Unicode" pitchFamily="34" charset="0"/>
                <a:ea typeface="B Mitra"/>
                <a:cs typeface="B Mitra"/>
              </a:rPr>
              <a:t>TOP</a:t>
            </a:r>
            <a:r>
              <a:rPr lang="fa-IR" dirty="0">
                <a:latin typeface="Lucida Sans Unicode" pitchFamily="34" charset="0"/>
                <a:ea typeface="B Mitra"/>
                <a:cs typeface="B Mitra"/>
              </a:rPr>
              <a:t> شمارنده برابر با مقدار </a:t>
            </a:r>
            <a:r>
              <a:rPr lang="en-US" sz="1400" dirty="0">
                <a:latin typeface="Lucida Sans Unicode" pitchFamily="34" charset="0"/>
                <a:ea typeface="B Mitra"/>
                <a:cs typeface="B Mitra"/>
              </a:rPr>
              <a:t>ICR1</a:t>
            </a:r>
            <a:r>
              <a:rPr lang="fa-IR" dirty="0">
                <a:latin typeface="Lucida Sans Unicode" pitchFamily="34" charset="0"/>
                <a:ea typeface="B Mitra"/>
                <a:cs typeface="B Mitra"/>
              </a:rPr>
              <a:t> بوده و در نتیجه فعال نمودن واحد تولید شکل موج، باعث تغییر وضعیت پایه </a:t>
            </a:r>
            <a:r>
              <a:rPr lang="en-US" sz="1400" dirty="0">
                <a:latin typeface="Lucida Sans Unicode" pitchFamily="34" charset="0"/>
                <a:ea typeface="B Mitra"/>
                <a:cs typeface="B Mitra"/>
              </a:rPr>
              <a:t>OC1A</a:t>
            </a:r>
            <a:r>
              <a:rPr lang="fa-IR" dirty="0">
                <a:latin typeface="Lucida Sans Unicode" pitchFamily="34" charset="0"/>
                <a:ea typeface="B Mitra"/>
                <a:cs typeface="B Mitra"/>
              </a:rPr>
              <a:t> یا </a:t>
            </a:r>
            <a:r>
              <a:rPr lang="en-US" sz="1400" dirty="0">
                <a:latin typeface="Lucida Sans Unicode" pitchFamily="34" charset="0"/>
                <a:ea typeface="B Mitra"/>
                <a:cs typeface="B Mitra"/>
              </a:rPr>
              <a:t>OC1B</a:t>
            </a:r>
            <a:r>
              <a:rPr lang="fa-IR" dirty="0">
                <a:latin typeface="Lucida Sans Unicode" pitchFamily="34" charset="0"/>
                <a:ea typeface="B Mitra"/>
                <a:cs typeface="B Mitra"/>
              </a:rPr>
              <a:t> میشود. فرض کنید بیتهای </a:t>
            </a:r>
            <a:r>
              <a:rPr lang="en-US" sz="1400" dirty="0">
                <a:latin typeface="Lucida Sans Unicode" pitchFamily="34" charset="0"/>
                <a:ea typeface="B Mitra"/>
                <a:cs typeface="B Mitra"/>
              </a:rPr>
              <a:t>COM1A[1:0]</a:t>
            </a:r>
            <a:r>
              <a:rPr lang="fa-IR" dirty="0">
                <a:latin typeface="Lucida Sans Unicode" pitchFamily="34" charset="0"/>
                <a:ea typeface="B Mitra"/>
                <a:cs typeface="B Mitra"/>
              </a:rPr>
              <a:t> در وضعیتی باشند که در لحظه تطبیق مقایسه، پایه های </a:t>
            </a:r>
            <a:r>
              <a:rPr lang="en-US" sz="1400" dirty="0">
                <a:latin typeface="Lucida Sans Unicode" pitchFamily="34" charset="0"/>
                <a:ea typeface="B Mitra"/>
                <a:cs typeface="B Mitra"/>
              </a:rPr>
              <a:t>OC1A</a:t>
            </a:r>
            <a:r>
              <a:rPr lang="fa-IR" dirty="0">
                <a:latin typeface="Lucida Sans Unicode" pitchFamily="34" charset="0"/>
                <a:ea typeface="B Mitra"/>
                <a:cs typeface="B Mitra"/>
              </a:rPr>
              <a:t> و </a:t>
            </a:r>
            <a:r>
              <a:rPr lang="en-US" sz="1400" dirty="0">
                <a:latin typeface="Lucida Sans Unicode" pitchFamily="34" charset="0"/>
                <a:ea typeface="B Mitra"/>
                <a:cs typeface="B Mitra"/>
              </a:rPr>
              <a:t>OC1B</a:t>
            </a:r>
            <a:r>
              <a:rPr lang="fa-IR" dirty="0">
                <a:latin typeface="Lucida Sans Unicode" pitchFamily="34" charset="0"/>
                <a:ea typeface="B Mitra"/>
                <a:cs typeface="B Mitra"/>
              </a:rPr>
              <a:t>، تاگل </a:t>
            </a:r>
            <a:r>
              <a:rPr lang="fa-IR" dirty="0" smtClean="0">
                <a:latin typeface="Lucida Sans Unicode" pitchFamily="34" charset="0"/>
                <a:ea typeface="B Mitra"/>
                <a:cs typeface="B Mitra"/>
              </a:rPr>
              <a:t>(معکوس) شوند</a:t>
            </a:r>
            <a:r>
              <a:rPr lang="fa-IR" dirty="0">
                <a:latin typeface="Lucida Sans Unicode" pitchFamily="34" charset="0"/>
                <a:ea typeface="B Mitra"/>
                <a:cs typeface="B Mitra"/>
              </a:rPr>
              <a:t>. همانند شکل زیر</a:t>
            </a:r>
          </a:p>
        </p:txBody>
      </p:sp>
      <p:sp>
        <p:nvSpPr>
          <p:cNvPr id="130052"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BD8FA7F-10FE-4F6D-9638-AB1502EA7F94}" type="slidenum">
              <a:rPr lang="fa-IR"/>
              <a:pPr fontAlgn="base">
                <a:spcBef>
                  <a:spcPct val="0"/>
                </a:spcBef>
                <a:spcAft>
                  <a:spcPct val="0"/>
                </a:spcAft>
                <a:defRPr/>
              </a:pPr>
              <a:t>88</a:t>
            </a:fld>
            <a:endParaRPr lang="fa-IR"/>
          </a:p>
        </p:txBody>
      </p:sp>
      <p:sp>
        <p:nvSpPr>
          <p:cNvPr id="13005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pic>
        <p:nvPicPr>
          <p:cNvPr id="130054" name="Picture 10" descr="p282-1.jpg"/>
          <p:cNvPicPr>
            <a:picLocks noChangeAspect="1"/>
          </p:cNvPicPr>
          <p:nvPr/>
        </p:nvPicPr>
        <p:blipFill>
          <a:blip r:embed="rId2"/>
          <a:srcRect/>
          <a:stretch>
            <a:fillRect/>
          </a:stretch>
        </p:blipFill>
        <p:spPr bwMode="auto">
          <a:xfrm>
            <a:off x="2133600" y="3200400"/>
            <a:ext cx="5180013"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فرکانس شکل موج ایجاد شده</a:t>
            </a:r>
          </a:p>
        </p:txBody>
      </p:sp>
      <p:sp>
        <p:nvSpPr>
          <p:cNvPr id="81925" name="Content Placeholder 1"/>
          <p:cNvSpPr txBox="1">
            <a:spLocks/>
          </p:cNvSpPr>
          <p:nvPr/>
        </p:nvSpPr>
        <p:spPr bwMode="auto">
          <a:xfrm>
            <a:off x="838200" y="1828800"/>
            <a:ext cx="7848600" cy="533400"/>
          </a:xfrm>
          <a:prstGeom prst="rect">
            <a:avLst/>
          </a:prstGeom>
          <a:noFill/>
          <a:ln w="9525">
            <a:noFill/>
            <a:miter lim="800000"/>
            <a:headEnd/>
            <a:tailEnd/>
          </a:ln>
        </p:spPr>
        <p:txBody>
          <a:bodyPr/>
          <a:lstStyle/>
          <a:p>
            <a:pPr indent="457200" algn="just">
              <a:lnSpc>
                <a:spcPct val="150000"/>
              </a:lnSpc>
              <a:buClr>
                <a:schemeClr val="accent1"/>
              </a:buClr>
              <a:buSzPct val="76000"/>
            </a:pPr>
            <a:r>
              <a:rPr lang="fa-IR">
                <a:latin typeface="Lucida Sans Unicode" pitchFamily="34" charset="0"/>
                <a:ea typeface="B Mitra"/>
                <a:cs typeface="B Mitra"/>
              </a:rPr>
              <a:t>فرکانس شکل موج ایجاد شده از رابطه زیر بدست می آید:</a:t>
            </a:r>
          </a:p>
          <a:p>
            <a:pPr indent="457200" algn="just">
              <a:lnSpc>
                <a:spcPct val="150000"/>
              </a:lnSpc>
              <a:buClr>
                <a:schemeClr val="accent1"/>
              </a:buClr>
              <a:buSzPct val="76000"/>
            </a:pPr>
            <a:r>
              <a:rPr lang="fa-IR">
                <a:latin typeface="Lucida Sans Unicode" pitchFamily="34" charset="0"/>
                <a:ea typeface="B Mitra"/>
                <a:cs typeface="B Mitra"/>
              </a:rPr>
              <a:t> </a:t>
            </a:r>
          </a:p>
        </p:txBody>
      </p:sp>
      <p:sp>
        <p:nvSpPr>
          <p:cNvPr id="81926"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92327E8-750D-408A-AB74-32C70F893764}" type="slidenum">
              <a:rPr lang="fa-IR"/>
              <a:pPr fontAlgn="base">
                <a:spcBef>
                  <a:spcPct val="0"/>
                </a:spcBef>
                <a:spcAft>
                  <a:spcPct val="0"/>
                </a:spcAft>
                <a:defRPr/>
              </a:pPr>
              <a:t>89</a:t>
            </a:fld>
            <a:endParaRPr lang="fa-IR"/>
          </a:p>
        </p:txBody>
      </p:sp>
      <p:sp>
        <p:nvSpPr>
          <p:cNvPr id="8192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graphicFrame>
        <p:nvGraphicFramePr>
          <p:cNvPr id="81922" name="Object 2"/>
          <p:cNvGraphicFramePr>
            <a:graphicFrameLocks noChangeAspect="1"/>
          </p:cNvGraphicFramePr>
          <p:nvPr/>
        </p:nvGraphicFramePr>
        <p:xfrm>
          <a:off x="2046288" y="2457450"/>
          <a:ext cx="4654550" cy="1200150"/>
        </p:xfrm>
        <a:graphic>
          <a:graphicData uri="http://schemas.openxmlformats.org/presentationml/2006/ole">
            <mc:AlternateContent xmlns:mc="http://schemas.openxmlformats.org/markup-compatibility/2006">
              <mc:Choice xmlns:v="urn:schemas-microsoft-com:vml" Requires="v">
                <p:oleObj spid="_x0000_s82002" name="Equation" r:id="rId3" imgW="1625400" imgH="419040" progId="Equation.3">
                  <p:embed/>
                </p:oleObj>
              </mc:Choice>
              <mc:Fallback>
                <p:oleObj name="Equation" r:id="rId3" imgW="1625400" imgH="419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288" y="2457450"/>
                        <a:ext cx="4654550"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457200" y="1371600"/>
            <a:ext cx="8229600" cy="762000"/>
          </a:xfrm>
          <a:prstGeom prst="rect">
            <a:avLst/>
          </a:prstGeom>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کلی با تایمر/کانتر صفر</a:t>
            </a:r>
          </a:p>
          <a:p>
            <a:pPr fontAlgn="auto">
              <a:spcBef>
                <a:spcPts val="0"/>
              </a:spcBef>
              <a:spcAft>
                <a:spcPts val="0"/>
              </a:spcAft>
              <a:buClr>
                <a:schemeClr val="accent1"/>
              </a:buClr>
              <a:buSzPct val="68000"/>
              <a:defRPr/>
            </a:pPr>
            <a:r>
              <a:rPr lang="fa-IR" sz="2000" dirty="0">
                <a:latin typeface="+mn-lt"/>
                <a:cs typeface="B Mitra" pitchFamily="2" charset="-78"/>
              </a:rPr>
              <a:t>در شکل زیر شکل بسیار ساده شده واحد زمان سنج صفر میکروکنترلر </a:t>
            </a:r>
            <a:r>
              <a:rPr lang="en-US" sz="1600" dirty="0">
                <a:latin typeface="+mn-lt"/>
                <a:cs typeface="B Mitra" pitchFamily="2" charset="-78"/>
              </a:rPr>
              <a:t>AVR</a:t>
            </a:r>
            <a:r>
              <a:rPr lang="fa-IR" sz="2000" dirty="0">
                <a:latin typeface="+mn-lt"/>
                <a:cs typeface="B Mitra" pitchFamily="2" charset="-78"/>
              </a:rPr>
              <a:t> را مشاهده میکنید. </a:t>
            </a: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sp>
        <p:nvSpPr>
          <p:cNvPr id="8" name="Content Placeholder 1"/>
          <p:cNvSpPr txBox="1">
            <a:spLocks/>
          </p:cNvSpPr>
          <p:nvPr/>
        </p:nvSpPr>
        <p:spPr>
          <a:xfrm>
            <a:off x="457200" y="4876800"/>
            <a:ext cx="8229600" cy="1524000"/>
          </a:xfrm>
          <a:prstGeom prst="rect">
            <a:avLst/>
          </a:prstGeom>
        </p:spPr>
        <p:txBody>
          <a:bodyPr>
            <a:normAutofit/>
          </a:bodyPr>
          <a:lstStyle/>
          <a:p>
            <a:pPr fontAlgn="auto">
              <a:lnSpc>
                <a:spcPct val="150000"/>
              </a:lnSpc>
              <a:spcBef>
                <a:spcPts val="0"/>
              </a:spcBef>
              <a:spcAft>
                <a:spcPts val="0"/>
              </a:spcAft>
              <a:buClr>
                <a:schemeClr val="accent1"/>
              </a:buClr>
              <a:buSzPct val="68000"/>
              <a:defRPr/>
            </a:pPr>
            <a:r>
              <a:rPr lang="fa-IR" sz="2000" dirty="0">
                <a:latin typeface="+mn-lt"/>
                <a:cs typeface="B Mitra" pitchFamily="2" charset="-78"/>
              </a:rPr>
              <a:t>از آنجا که تایمر به صورت یک سخت افزار جنبی داخل میکروکنترلر قرار گرفته است، لذا دسترسی فیزیکی به پایه های مدار آن نداریم و باید از طریق ثباتهای </a:t>
            </a:r>
            <a:r>
              <a:rPr lang="en-US" sz="1600" dirty="0">
                <a:latin typeface="+mn-lt"/>
                <a:cs typeface="B Mitra" pitchFamily="2" charset="-78"/>
              </a:rPr>
              <a:t>I/O</a:t>
            </a:r>
            <a:r>
              <a:rPr lang="fa-IR" sz="2000" dirty="0">
                <a:latin typeface="+mn-lt"/>
                <a:cs typeface="B Mitra" pitchFamily="2" charset="-78"/>
              </a:rPr>
              <a:t> با آن ارتباط برقرار کنیم. اساسی ترین این ثباتها </a:t>
            </a:r>
            <a:r>
              <a:rPr lang="en-US" sz="1600" dirty="0">
                <a:latin typeface="+mn-lt"/>
                <a:cs typeface="B Mitra" pitchFamily="2" charset="-78"/>
              </a:rPr>
              <a:t>TCNT0</a:t>
            </a:r>
            <a:r>
              <a:rPr lang="fa-IR" sz="2000" dirty="0">
                <a:latin typeface="+mn-lt"/>
                <a:cs typeface="B Mitra" pitchFamily="2" charset="-78"/>
              </a:rPr>
              <a:t> است که نقش خروجی فلیپ فلاپها را دارد. </a:t>
            </a:r>
          </a:p>
          <a:p>
            <a:pPr algn="ctr" fontAlgn="auto">
              <a:spcBef>
                <a:spcPts val="0"/>
              </a:spcBef>
              <a:spcAft>
                <a:spcPts val="0"/>
              </a:spcAft>
              <a:buClr>
                <a:schemeClr val="accent1"/>
              </a:buClr>
              <a:buSzPct val="68000"/>
              <a:defRPr/>
            </a:pPr>
            <a:endParaRPr lang="fa-IR" sz="2000" dirty="0">
              <a:latin typeface="+mn-lt"/>
              <a:cs typeface="B Mitra" pitchFamily="2" charset="-78"/>
            </a:endParaRPr>
          </a:p>
          <a:p>
            <a:pPr marL="365760" indent="-256032" fontAlgn="auto">
              <a:spcBef>
                <a:spcPts val="400"/>
              </a:spcBef>
              <a:spcAft>
                <a:spcPts val="0"/>
              </a:spcAft>
              <a:buClr>
                <a:schemeClr val="accent1"/>
              </a:buClr>
              <a:buSzPct val="68000"/>
              <a:buFont typeface="Wingdings 3"/>
              <a:buChar char=""/>
              <a:defRPr/>
            </a:pPr>
            <a:endParaRPr lang="fa-IR" sz="2700" dirty="0">
              <a:latin typeface="+mn-lt"/>
              <a:cs typeface="+mn-cs"/>
            </a:endParaRPr>
          </a:p>
        </p:txBody>
      </p:sp>
      <p:pic>
        <p:nvPicPr>
          <p:cNvPr id="25604" name="Picture 6" descr="p233.jpg"/>
          <p:cNvPicPr>
            <a:picLocks noChangeAspect="1"/>
          </p:cNvPicPr>
          <p:nvPr/>
        </p:nvPicPr>
        <p:blipFill>
          <a:blip r:embed="rId2"/>
          <a:srcRect/>
          <a:stretch>
            <a:fillRect/>
          </a:stretch>
        </p:blipFill>
        <p:spPr bwMode="auto">
          <a:xfrm>
            <a:off x="2547938" y="2141538"/>
            <a:ext cx="4614862" cy="2574925"/>
          </a:xfrm>
          <a:prstGeom prst="rect">
            <a:avLst/>
          </a:prstGeom>
          <a:noFill/>
          <a:ln w="9525">
            <a:noFill/>
            <a:miter lim="800000"/>
            <a:headEnd/>
            <a:tailEnd/>
          </a:ln>
        </p:spPr>
      </p:pic>
      <p:sp>
        <p:nvSpPr>
          <p:cNvPr id="25605"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5E3001D-0E50-4FC3-AA77-AC7BC00C0F55}" type="slidenum">
              <a:rPr lang="fa-IR"/>
              <a:pPr fontAlgn="base">
                <a:spcBef>
                  <a:spcPct val="0"/>
                </a:spcBef>
                <a:spcAft>
                  <a:spcPct val="0"/>
                </a:spcAft>
                <a:defRPr/>
              </a:pPr>
              <a:t>9</a:t>
            </a:fld>
            <a:endParaRPr lang="fa-IR"/>
          </a:p>
        </p:txBody>
      </p:sp>
      <p:sp>
        <p:nvSpPr>
          <p:cNvPr id="25606"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وضعیت های </a:t>
            </a:r>
            <a:r>
              <a:rPr lang="en-US" sz="2000" b="1" dirty="0">
                <a:latin typeface="+mn-lt"/>
                <a:cs typeface="B Mitra" pitchFamily="2" charset="-78"/>
              </a:rPr>
              <a:t>PWM</a:t>
            </a:r>
            <a:r>
              <a:rPr lang="fa-IR" sz="2000" b="1" dirty="0">
                <a:latin typeface="+mn-lt"/>
                <a:cs typeface="B Mitra" pitchFamily="2" charset="-78"/>
              </a:rPr>
              <a:t> در تایمر/کانتر یک</a:t>
            </a:r>
          </a:p>
        </p:txBody>
      </p:sp>
      <p:sp>
        <p:nvSpPr>
          <p:cNvPr id="14438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0527F8F3-E77B-449F-8210-D7875E5A08F3}" type="slidenum">
              <a:rPr lang="fa-IR"/>
              <a:pPr fontAlgn="base">
                <a:spcBef>
                  <a:spcPct val="0"/>
                </a:spcBef>
                <a:spcAft>
                  <a:spcPct val="0"/>
                </a:spcAft>
                <a:defRPr/>
              </a:pPr>
              <a:t>90</a:t>
            </a:fld>
            <a:endParaRPr lang="fa-IR"/>
          </a:p>
        </p:txBody>
      </p:sp>
      <p:sp>
        <p:nvSpPr>
          <p:cNvPr id="14438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قابلیت های عمده تایمر/کانتر یک، ناشی از وضعیت های </a:t>
            </a:r>
            <a:r>
              <a:rPr lang="en-US" sz="1400" dirty="0">
                <a:latin typeface="+mn-lt"/>
                <a:cs typeface="B Mitra" pitchFamily="2" charset="-78"/>
              </a:rPr>
              <a:t>PWM</a:t>
            </a:r>
            <a:r>
              <a:rPr lang="fa-IR" dirty="0">
                <a:latin typeface="+mn-lt"/>
                <a:cs typeface="B Mitra" pitchFamily="2" charset="-78"/>
              </a:rPr>
              <a:t> قابل انعطاف آن است. همانطور که میدانید یک سیگنال </a:t>
            </a:r>
            <a:r>
              <a:rPr lang="en-US" sz="1400" dirty="0">
                <a:latin typeface="+mn-lt"/>
                <a:cs typeface="B Mitra" pitchFamily="2" charset="-78"/>
              </a:rPr>
              <a:t>PWM</a:t>
            </a:r>
            <a:r>
              <a:rPr lang="fa-IR" dirty="0">
                <a:latin typeface="+mn-lt"/>
                <a:cs typeface="B Mitra" pitchFamily="2" charset="-78"/>
              </a:rPr>
              <a:t> دو مشخصه اساسی دارد: عرض پالس و فرکانس.</a:t>
            </a:r>
          </a:p>
          <a:p>
            <a:pPr lvl="1" algn="just" fontAlgn="auto">
              <a:lnSpc>
                <a:spcPct val="150000"/>
              </a:lnSpc>
              <a:spcBef>
                <a:spcPts val="0"/>
              </a:spcBef>
              <a:spcAft>
                <a:spcPts val="0"/>
              </a:spcAft>
              <a:buClr>
                <a:srgbClr val="FF0000"/>
              </a:buClr>
              <a:buSzPct val="100000"/>
              <a:buFont typeface="Arial" pitchFamily="34" charset="0"/>
              <a:buChar char="•"/>
              <a:defRPr/>
            </a:pPr>
            <a:r>
              <a:rPr lang="fa-IR" sz="1600" dirty="0">
                <a:latin typeface="+mn-lt"/>
                <a:cs typeface="B Mitra" pitchFamily="2" charset="-78"/>
              </a:rPr>
              <a:t> در مورد عرض پالس، به لحاظ 16 بیتی بودن تایمر/کانتر یک، موج </a:t>
            </a:r>
            <a:r>
              <a:rPr lang="en-US" sz="1400" dirty="0">
                <a:latin typeface="+mn-lt"/>
                <a:cs typeface="B Mitra" pitchFamily="2" charset="-78"/>
              </a:rPr>
              <a:t>PWM</a:t>
            </a:r>
            <a:r>
              <a:rPr lang="fa-IR" sz="1600" dirty="0">
                <a:latin typeface="+mn-lt"/>
                <a:cs typeface="B Mitra" pitchFamily="2" charset="-78"/>
              </a:rPr>
              <a:t> ایجاد شده رزولوشن نسبتا بالایی دارد. </a:t>
            </a:r>
          </a:p>
          <a:p>
            <a:pPr lvl="1" algn="just" fontAlgn="auto">
              <a:lnSpc>
                <a:spcPct val="150000"/>
              </a:lnSpc>
              <a:spcBef>
                <a:spcPts val="0"/>
              </a:spcBef>
              <a:spcAft>
                <a:spcPts val="0"/>
              </a:spcAft>
              <a:buClr>
                <a:srgbClr val="FF0000"/>
              </a:buClr>
              <a:buSzPct val="100000"/>
              <a:buFont typeface="Arial" pitchFamily="34" charset="0"/>
              <a:buChar char="•"/>
              <a:defRPr/>
            </a:pPr>
            <a:r>
              <a:rPr lang="fa-IR" sz="1600" dirty="0">
                <a:latin typeface="+mn-lt"/>
                <a:cs typeface="B Mitra" pitchFamily="2" charset="-78"/>
              </a:rPr>
              <a:t> فرکانس سیگنال </a:t>
            </a:r>
            <a:r>
              <a:rPr lang="en-US" sz="1400" dirty="0">
                <a:latin typeface="+mn-lt"/>
                <a:cs typeface="B Mitra" pitchFamily="2" charset="-78"/>
              </a:rPr>
              <a:t>PWM</a:t>
            </a:r>
            <a:r>
              <a:rPr lang="fa-IR" sz="1600" dirty="0">
                <a:latin typeface="+mn-lt"/>
                <a:cs typeface="B Mitra" pitchFamily="2" charset="-78"/>
              </a:rPr>
              <a:t> تولید شده توسط تایمر/کانتر یک را میتوان به سادگی و به شکلی پیوسته تغییر داد</a:t>
            </a:r>
          </a:p>
          <a:p>
            <a:pPr algn="just" fontAlgn="auto">
              <a:lnSpc>
                <a:spcPct val="150000"/>
              </a:lnSpc>
              <a:spcBef>
                <a:spcPts val="0"/>
              </a:spcBef>
              <a:spcAft>
                <a:spcPts val="0"/>
              </a:spcAft>
              <a:buClr>
                <a:schemeClr val="accent1"/>
              </a:buClr>
              <a:buSzPct val="76000"/>
              <a:defRPr/>
            </a:pPr>
            <a:endParaRPr lang="en-US" dirty="0">
              <a:latin typeface="+mn-lt"/>
              <a:cs typeface="B Mitra" pitchFamily="2" charset="-78"/>
            </a:endParaRPr>
          </a:p>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تایمر/کانتر یک دارای 12 وضعیت </a:t>
            </a:r>
            <a:r>
              <a:rPr lang="en-US" sz="1400" dirty="0">
                <a:latin typeface="+mn-lt"/>
                <a:cs typeface="B Mitra" pitchFamily="2" charset="-78"/>
              </a:rPr>
              <a:t>PWM</a:t>
            </a:r>
            <a:r>
              <a:rPr lang="fa-IR" dirty="0">
                <a:latin typeface="+mn-lt"/>
                <a:cs typeface="B Mitra" pitchFamily="2" charset="-78"/>
              </a:rPr>
              <a:t> است. از این 12 وضعیت، 5 مورد مربوط به </a:t>
            </a:r>
            <a:r>
              <a:rPr lang="en-US" sz="1400" dirty="0">
                <a:latin typeface="+mn-lt"/>
                <a:cs typeface="B Mitra" pitchFamily="2" charset="-78"/>
              </a:rPr>
              <a:t>Fast PWM</a:t>
            </a:r>
            <a:r>
              <a:rPr lang="fa-IR" dirty="0">
                <a:latin typeface="+mn-lt"/>
                <a:cs typeface="B Mitra" pitchFamily="2" charset="-78"/>
              </a:rPr>
              <a:t>، 5 مورد مربوط به </a:t>
            </a:r>
            <a:r>
              <a:rPr lang="en-US" sz="1400" dirty="0">
                <a:latin typeface="+mn-lt"/>
                <a:cs typeface="B Mitra" pitchFamily="2" charset="-78"/>
              </a:rPr>
              <a:t>Phase Correct PWM</a:t>
            </a:r>
            <a:r>
              <a:rPr lang="fa-IR" dirty="0">
                <a:latin typeface="+mn-lt"/>
                <a:cs typeface="B Mitra" pitchFamily="2" charset="-78"/>
              </a:rPr>
              <a:t> و دو مورد آن مربوط به یک وضعیت جدید به نام </a:t>
            </a:r>
            <a:r>
              <a:rPr lang="en-US" sz="1400" dirty="0">
                <a:latin typeface="+mn-lt"/>
                <a:cs typeface="B Mitra" pitchFamily="2" charset="-78"/>
              </a:rPr>
              <a:t>Phase &amp; Frequency PWM</a:t>
            </a:r>
            <a:r>
              <a:rPr lang="fa-IR" dirty="0">
                <a:latin typeface="+mn-lt"/>
                <a:cs typeface="B Mitra" pitchFamily="2" charset="-78"/>
              </a:rPr>
              <a:t> است.</a:t>
            </a:r>
          </a:p>
          <a:p>
            <a:pPr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شناسایی وضعیت های </a:t>
            </a:r>
            <a:r>
              <a:rPr lang="en-US" sz="2000" b="1" dirty="0">
                <a:latin typeface="+mn-lt"/>
                <a:cs typeface="B Mitra" pitchFamily="2" charset="-78"/>
              </a:rPr>
              <a:t>Fast PWM</a:t>
            </a:r>
            <a:r>
              <a:rPr lang="fa-IR" sz="2000" b="1" dirty="0">
                <a:latin typeface="+mn-lt"/>
                <a:cs typeface="B Mitra" pitchFamily="2" charset="-78"/>
              </a:rPr>
              <a:t> در تایمر/کانتر یک</a:t>
            </a:r>
          </a:p>
        </p:txBody>
      </p:sp>
      <p:sp>
        <p:nvSpPr>
          <p:cNvPr id="146435"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FF23203F-6B1B-4C99-8316-A9F77B8EFE81}" type="slidenum">
              <a:rPr lang="fa-IR"/>
              <a:pPr fontAlgn="base">
                <a:spcBef>
                  <a:spcPct val="0"/>
                </a:spcBef>
                <a:spcAft>
                  <a:spcPct val="0"/>
                </a:spcAft>
                <a:defRPr/>
              </a:pPr>
              <a:t>91</a:t>
            </a:fld>
            <a:endParaRPr lang="fa-IR"/>
          </a:p>
        </p:txBody>
      </p:sp>
      <p:sp>
        <p:nvSpPr>
          <p:cNvPr id="146436"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5334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صورتی که پنج وضعیت مربوط به </a:t>
            </a:r>
            <a:r>
              <a:rPr lang="en-US" sz="1400" dirty="0">
                <a:latin typeface="+mn-lt"/>
                <a:cs typeface="B Mitra" pitchFamily="2" charset="-78"/>
              </a:rPr>
              <a:t>Fast PWM</a:t>
            </a:r>
            <a:r>
              <a:rPr lang="fa-IR" sz="1400" dirty="0">
                <a:latin typeface="+mn-lt"/>
                <a:cs typeface="B Mitra" pitchFamily="2" charset="-78"/>
              </a:rPr>
              <a:t> </a:t>
            </a:r>
            <a:r>
              <a:rPr lang="fa-IR" dirty="0">
                <a:latin typeface="+mn-lt"/>
                <a:cs typeface="B Mitra" pitchFamily="2" charset="-78"/>
              </a:rPr>
              <a:t>را از جدول کلی قبلی استخراج کنیم جدول زیر نتیجه میگردد.</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46438" name="Picture 7" descr="p284-2.jpg"/>
          <p:cNvPicPr>
            <a:picLocks noChangeAspect="1"/>
          </p:cNvPicPr>
          <p:nvPr/>
        </p:nvPicPr>
        <p:blipFill>
          <a:blip r:embed="rId2"/>
          <a:srcRect/>
          <a:stretch>
            <a:fillRect/>
          </a:stretch>
        </p:blipFill>
        <p:spPr bwMode="auto">
          <a:xfrm>
            <a:off x="1025525" y="2286000"/>
            <a:ext cx="7508875" cy="2743200"/>
          </a:xfrm>
          <a:prstGeom prst="rect">
            <a:avLst/>
          </a:prstGeom>
          <a:noFill/>
          <a:ln w="9525">
            <a:noFill/>
            <a:miter lim="800000"/>
            <a:headEnd/>
            <a:tailEnd/>
          </a:ln>
        </p:spPr>
      </p:pic>
      <p:sp>
        <p:nvSpPr>
          <p:cNvPr id="10" name="Content Placeholder 1"/>
          <p:cNvSpPr txBox="1">
            <a:spLocks/>
          </p:cNvSpPr>
          <p:nvPr/>
        </p:nvSpPr>
        <p:spPr>
          <a:xfrm>
            <a:off x="838200" y="5029200"/>
            <a:ext cx="7848600" cy="9144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با کمی دقت در این جدول میتوان دریافت که اختلاف این پنج وضعیت کاری، ناشی از مقدار </a:t>
            </a:r>
            <a:r>
              <a:rPr lang="en-US" sz="1400" dirty="0">
                <a:latin typeface="+mn-lt"/>
                <a:cs typeface="B Mitra" pitchFamily="2" charset="-78"/>
              </a:rPr>
              <a:t>TOP</a:t>
            </a:r>
            <a:r>
              <a:rPr lang="fa-IR" dirty="0">
                <a:latin typeface="+mn-lt"/>
                <a:cs typeface="B Mitra" pitchFamily="2" charset="-78"/>
              </a:rPr>
              <a:t> آنهاست که هر یک را مورد بررسی قرار میدهیم.</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algn="just" rtl="0" fontAlgn="auto">
              <a:lnSpc>
                <a:spcPct val="150000"/>
              </a:lnSpc>
              <a:spcBef>
                <a:spcPts val="0"/>
              </a:spcBef>
              <a:spcAft>
                <a:spcPts val="0"/>
              </a:spcAft>
              <a:buClr>
                <a:schemeClr val="accent1"/>
              </a:buClr>
              <a:buSzPct val="76000"/>
              <a:defRPr/>
            </a:pPr>
            <a:r>
              <a:rPr lang="en-US" sz="2000" b="1" dirty="0">
                <a:latin typeface="+mn-lt"/>
                <a:cs typeface="B Mitra" pitchFamily="2" charset="-78"/>
              </a:rPr>
              <a:t>Fast PWM, 8-bit</a:t>
            </a:r>
          </a:p>
        </p:txBody>
      </p:sp>
      <p:sp>
        <p:nvSpPr>
          <p:cNvPr id="113669"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51AF51F-8AFE-45AC-B753-35E436B7F732}" type="slidenum">
              <a:rPr lang="fa-IR"/>
              <a:pPr fontAlgn="base">
                <a:spcBef>
                  <a:spcPct val="0"/>
                </a:spcBef>
                <a:spcAft>
                  <a:spcPct val="0"/>
                </a:spcAft>
                <a:defRPr/>
              </a:pPr>
              <a:t>92</a:t>
            </a:fld>
            <a:endParaRPr lang="fa-IR"/>
          </a:p>
        </p:txBody>
      </p:sp>
      <p:sp>
        <p:nvSpPr>
          <p:cNvPr id="113670"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sz="1400" dirty="0">
                <a:latin typeface="+mn-lt"/>
                <a:cs typeface="B Mitra" pitchFamily="2" charset="-78"/>
              </a:rPr>
              <a:t>TOP</a:t>
            </a:r>
            <a:r>
              <a:rPr lang="fa-IR" dirty="0">
                <a:latin typeface="+mn-lt"/>
                <a:cs typeface="B Mitra" pitchFamily="2" charset="-78"/>
              </a:rPr>
              <a:t> شمارنده برابر با </a:t>
            </a:r>
            <a:r>
              <a:rPr lang="en-US" sz="1400" dirty="0">
                <a:latin typeface="+mn-lt"/>
                <a:cs typeface="B Mitra" pitchFamily="2" charset="-78"/>
              </a:rPr>
              <a:t>0x00FF</a:t>
            </a:r>
            <a:r>
              <a:rPr lang="fa-IR" dirty="0">
                <a:latin typeface="+mn-lt"/>
                <a:cs typeface="B Mitra" pitchFamily="2" charset="-78"/>
              </a:rPr>
              <a:t> خواهد بود و مشابه با تایمر/کانتر صفر عمل میکند. بدین ترتیب رشته شمارش ثبات </a:t>
            </a:r>
            <a:r>
              <a:rPr lang="en-US" sz="1400" dirty="0">
                <a:latin typeface="+mn-lt"/>
                <a:cs typeface="B Mitra" pitchFamily="2" charset="-78"/>
              </a:rPr>
              <a:t>TCNT1</a:t>
            </a:r>
            <a:r>
              <a:rPr lang="fa-IR" dirty="0">
                <a:latin typeface="+mn-lt"/>
                <a:cs typeface="B Mitra" pitchFamily="2" charset="-78"/>
              </a:rPr>
              <a:t> محدود به اعداد صفر تا 255 شده و در لحظه سرریز شدن شمارنده، فلگ </a:t>
            </a:r>
            <a:r>
              <a:rPr lang="en-US" sz="1400" dirty="0">
                <a:latin typeface="+mn-lt"/>
                <a:cs typeface="B Mitra" pitchFamily="2" charset="-78"/>
              </a:rPr>
              <a:t>TOV1</a:t>
            </a:r>
            <a:r>
              <a:rPr lang="fa-IR" dirty="0">
                <a:latin typeface="+mn-lt"/>
                <a:cs typeface="B Mitra" pitchFamily="2" charset="-78"/>
              </a:rPr>
              <a:t> یک میشود. فرکانس سیگنال ایجاد شده از رابطه زیر قابل محاسبه است:</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graphicFrame>
        <p:nvGraphicFramePr>
          <p:cNvPr id="113666" name="Object 2"/>
          <p:cNvGraphicFramePr>
            <a:graphicFrameLocks noChangeAspect="1"/>
          </p:cNvGraphicFramePr>
          <p:nvPr>
            <p:extLst>
              <p:ext uri="{D42A27DB-BD31-4B8C-83A1-F6EECF244321}">
                <p14:modId xmlns:p14="http://schemas.microsoft.com/office/powerpoint/2010/main" val="755252756"/>
              </p:ext>
            </p:extLst>
          </p:nvPr>
        </p:nvGraphicFramePr>
        <p:xfrm>
          <a:off x="2971800" y="4038600"/>
          <a:ext cx="3309938" cy="958850"/>
        </p:xfrm>
        <a:graphic>
          <a:graphicData uri="http://schemas.openxmlformats.org/presentationml/2006/ole">
            <mc:AlternateContent xmlns:mc="http://schemas.openxmlformats.org/markup-compatibility/2006">
              <mc:Choice xmlns:v="urn:schemas-microsoft-com:vml" Requires="v">
                <p:oleObj spid="_x0000_s113747" name="Equation" r:id="rId3" imgW="1358640" imgH="393480" progId="Equation.3">
                  <p:embed/>
                </p:oleObj>
              </mc:Choice>
              <mc:Fallback>
                <p:oleObj name="Equation" r:id="rId3" imgW="135864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4038600"/>
                        <a:ext cx="330993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algn="just" rtl="0" fontAlgn="auto">
              <a:lnSpc>
                <a:spcPct val="150000"/>
              </a:lnSpc>
              <a:spcBef>
                <a:spcPts val="0"/>
              </a:spcBef>
              <a:spcAft>
                <a:spcPts val="0"/>
              </a:spcAft>
              <a:buClr>
                <a:schemeClr val="accent1"/>
              </a:buClr>
              <a:buSzPct val="76000"/>
              <a:defRPr/>
            </a:pPr>
            <a:r>
              <a:rPr lang="en-US" sz="2000" b="1" dirty="0">
                <a:latin typeface="+mn-lt"/>
                <a:cs typeface="B Mitra" pitchFamily="2" charset="-78"/>
              </a:rPr>
              <a:t>Fast PWM, 9-bit</a:t>
            </a:r>
          </a:p>
        </p:txBody>
      </p:sp>
      <p:sp>
        <p:nvSpPr>
          <p:cNvPr id="114693"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F0B8EF1-8BE7-4BDF-AFD9-8E06893F0EEF}" type="slidenum">
              <a:rPr lang="fa-IR"/>
              <a:pPr fontAlgn="base">
                <a:spcBef>
                  <a:spcPct val="0"/>
                </a:spcBef>
                <a:spcAft>
                  <a:spcPct val="0"/>
                </a:spcAft>
                <a:defRPr/>
              </a:pPr>
              <a:t>93</a:t>
            </a:fld>
            <a:endParaRPr lang="fa-IR"/>
          </a:p>
        </p:txBody>
      </p:sp>
      <p:sp>
        <p:nvSpPr>
          <p:cNvPr id="11469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sz="1400" dirty="0">
                <a:latin typeface="+mn-lt"/>
                <a:cs typeface="B Mitra" pitchFamily="2" charset="-78"/>
              </a:rPr>
              <a:t>TOP</a:t>
            </a:r>
            <a:r>
              <a:rPr lang="fa-IR" dirty="0">
                <a:latin typeface="+mn-lt"/>
                <a:cs typeface="B Mitra" pitchFamily="2" charset="-78"/>
              </a:rPr>
              <a:t> شمارنده برابر با </a:t>
            </a:r>
            <a:r>
              <a:rPr lang="en-US" sz="1400" dirty="0">
                <a:latin typeface="+mn-lt"/>
                <a:cs typeface="B Mitra" pitchFamily="2" charset="-78"/>
              </a:rPr>
              <a:t>0x01FF</a:t>
            </a:r>
            <a:r>
              <a:rPr lang="fa-IR" dirty="0">
                <a:latin typeface="+mn-lt"/>
                <a:cs typeface="B Mitra" pitchFamily="2" charset="-78"/>
              </a:rPr>
              <a:t> خواهد بود. بدین ترتیب رشته شمارش ثبات </a:t>
            </a:r>
            <a:r>
              <a:rPr lang="en-US" sz="1400" dirty="0">
                <a:latin typeface="+mn-lt"/>
                <a:cs typeface="B Mitra" pitchFamily="2" charset="-78"/>
              </a:rPr>
              <a:t>TCNT1</a:t>
            </a:r>
            <a:r>
              <a:rPr lang="fa-IR" dirty="0">
                <a:latin typeface="+mn-lt"/>
                <a:cs typeface="B Mitra" pitchFamily="2" charset="-78"/>
              </a:rPr>
              <a:t> محدود به اعداد صفر تا 511 شده و در لحظه سرریز شدن شمارنده، فلگ </a:t>
            </a:r>
            <a:r>
              <a:rPr lang="en-US" sz="1400" dirty="0">
                <a:latin typeface="+mn-lt"/>
                <a:cs typeface="B Mitra" pitchFamily="2" charset="-78"/>
              </a:rPr>
              <a:t>TOV1</a:t>
            </a:r>
            <a:r>
              <a:rPr lang="fa-IR" dirty="0">
                <a:latin typeface="+mn-lt"/>
                <a:cs typeface="B Mitra" pitchFamily="2" charset="-78"/>
              </a:rPr>
              <a:t> یک میشود. فرکانس سیگنال ایجاد شده از رابطه زیر قابل محاسبه است:</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graphicFrame>
        <p:nvGraphicFramePr>
          <p:cNvPr id="114690" name="Object 2"/>
          <p:cNvGraphicFramePr>
            <a:graphicFrameLocks noChangeAspect="1"/>
          </p:cNvGraphicFramePr>
          <p:nvPr/>
        </p:nvGraphicFramePr>
        <p:xfrm>
          <a:off x="2971800" y="4114800"/>
          <a:ext cx="3309938" cy="958850"/>
        </p:xfrm>
        <a:graphic>
          <a:graphicData uri="http://schemas.openxmlformats.org/presentationml/2006/ole">
            <mc:AlternateContent xmlns:mc="http://schemas.openxmlformats.org/markup-compatibility/2006">
              <mc:Choice xmlns:v="urn:schemas-microsoft-com:vml" Requires="v">
                <p:oleObj spid="_x0000_s114770" name="Equation" r:id="rId3" imgW="1358640" imgH="393480" progId="Equation.3">
                  <p:embed/>
                </p:oleObj>
              </mc:Choice>
              <mc:Fallback>
                <p:oleObj name="Equation" r:id="rId3" imgW="135864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4114800"/>
                        <a:ext cx="330993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algn="just" rtl="0">
              <a:lnSpc>
                <a:spcPct val="140000"/>
              </a:lnSpc>
              <a:buClr>
                <a:schemeClr val="accent1"/>
              </a:buClr>
              <a:buSzPct val="76000"/>
              <a:defRPr/>
            </a:pPr>
            <a:r>
              <a:rPr lang="en-US" sz="1700" b="1">
                <a:latin typeface="Lucida Sans Unicode" pitchFamily="34" charset="0"/>
                <a:ea typeface="B Mitra"/>
                <a:cs typeface="B Mitra"/>
              </a:rPr>
              <a:t>Fast PWM, 10-bit</a:t>
            </a:r>
          </a:p>
        </p:txBody>
      </p:sp>
      <p:sp>
        <p:nvSpPr>
          <p:cNvPr id="115717"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FC713966-89C1-4F01-A742-598482FE9CDB}" type="slidenum">
              <a:rPr lang="fa-IR"/>
              <a:pPr fontAlgn="base">
                <a:spcBef>
                  <a:spcPct val="0"/>
                </a:spcBef>
                <a:spcAft>
                  <a:spcPct val="0"/>
                </a:spcAft>
                <a:defRPr/>
              </a:pPr>
              <a:t>94</a:t>
            </a:fld>
            <a:endParaRPr lang="fa-IR"/>
          </a:p>
        </p:txBody>
      </p:sp>
      <p:sp>
        <p:nvSpPr>
          <p:cNvPr id="11571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sz="1400" dirty="0">
                <a:latin typeface="+mn-lt"/>
                <a:cs typeface="B Mitra" pitchFamily="2" charset="-78"/>
              </a:rPr>
              <a:t>TOP</a:t>
            </a:r>
            <a:r>
              <a:rPr lang="fa-IR" dirty="0">
                <a:latin typeface="+mn-lt"/>
                <a:cs typeface="B Mitra" pitchFamily="2" charset="-78"/>
              </a:rPr>
              <a:t> شمارنده برابر با </a:t>
            </a:r>
            <a:r>
              <a:rPr lang="en-US" sz="1400" dirty="0">
                <a:latin typeface="+mn-lt"/>
                <a:cs typeface="B Mitra" pitchFamily="2" charset="-78"/>
              </a:rPr>
              <a:t>0x03FF</a:t>
            </a:r>
            <a:r>
              <a:rPr lang="fa-IR" dirty="0">
                <a:latin typeface="+mn-lt"/>
                <a:cs typeface="B Mitra" pitchFamily="2" charset="-78"/>
              </a:rPr>
              <a:t> خواهد. بدین ترتیب رشته شمارش ثبات </a:t>
            </a:r>
            <a:r>
              <a:rPr lang="en-US" sz="1400" dirty="0">
                <a:latin typeface="+mn-lt"/>
                <a:cs typeface="B Mitra" pitchFamily="2" charset="-78"/>
              </a:rPr>
              <a:t>TCNT1</a:t>
            </a:r>
            <a:r>
              <a:rPr lang="fa-IR" dirty="0">
                <a:latin typeface="+mn-lt"/>
                <a:cs typeface="B Mitra" pitchFamily="2" charset="-78"/>
              </a:rPr>
              <a:t> محدود به اعداد صفر تا 1023 شده و در لحظه سرریز شدن شمارنده، فلگ </a:t>
            </a:r>
            <a:r>
              <a:rPr lang="en-US" sz="1400" dirty="0">
                <a:latin typeface="+mn-lt"/>
                <a:cs typeface="B Mitra" pitchFamily="2" charset="-78"/>
              </a:rPr>
              <a:t>TOV1</a:t>
            </a:r>
            <a:r>
              <a:rPr lang="fa-IR" dirty="0">
                <a:latin typeface="+mn-lt"/>
                <a:cs typeface="B Mitra" pitchFamily="2" charset="-78"/>
              </a:rPr>
              <a:t> یک میشود. فرکانس سیگنال ایجاد شده از رابطه زیر قابل محاسبه است:</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graphicFrame>
        <p:nvGraphicFramePr>
          <p:cNvPr id="115714" name="Object 2"/>
          <p:cNvGraphicFramePr>
            <a:graphicFrameLocks noChangeAspect="1"/>
          </p:cNvGraphicFramePr>
          <p:nvPr/>
        </p:nvGraphicFramePr>
        <p:xfrm>
          <a:off x="2894013" y="4114800"/>
          <a:ext cx="3465512" cy="958850"/>
        </p:xfrm>
        <a:graphic>
          <a:graphicData uri="http://schemas.openxmlformats.org/presentationml/2006/ole">
            <mc:AlternateContent xmlns:mc="http://schemas.openxmlformats.org/markup-compatibility/2006">
              <mc:Choice xmlns:v="urn:schemas-microsoft-com:vml" Requires="v">
                <p:oleObj spid="_x0000_s115794" name="Equation" r:id="rId3" imgW="1422360" imgH="393480" progId="Equation.3">
                  <p:embed/>
                </p:oleObj>
              </mc:Choice>
              <mc:Fallback>
                <p:oleObj name="Equation" r:id="rId3" imgW="142236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4114800"/>
                        <a:ext cx="3465512"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algn="just" rtl="0" fontAlgn="auto">
              <a:lnSpc>
                <a:spcPct val="150000"/>
              </a:lnSpc>
              <a:spcBef>
                <a:spcPts val="0"/>
              </a:spcBef>
              <a:spcAft>
                <a:spcPts val="0"/>
              </a:spcAft>
              <a:buClr>
                <a:schemeClr val="accent1"/>
              </a:buClr>
              <a:buSzPct val="76000"/>
              <a:defRPr/>
            </a:pPr>
            <a:r>
              <a:rPr lang="en-US" sz="2000" b="1" dirty="0">
                <a:latin typeface="+mn-lt"/>
                <a:cs typeface="B Mitra" pitchFamily="2" charset="-78"/>
              </a:rPr>
              <a:t>Fast PWM, TOP=ICR1</a:t>
            </a:r>
          </a:p>
        </p:txBody>
      </p:sp>
      <p:sp>
        <p:nvSpPr>
          <p:cNvPr id="116742"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B165ACC-282E-4E37-96BB-33AEB76AE808}" type="slidenum">
              <a:rPr lang="fa-IR"/>
              <a:pPr fontAlgn="base">
                <a:spcBef>
                  <a:spcPct val="0"/>
                </a:spcBef>
                <a:spcAft>
                  <a:spcPct val="0"/>
                </a:spcAft>
                <a:defRPr/>
              </a:pPr>
              <a:t>95</a:t>
            </a:fld>
            <a:endParaRPr lang="fa-IR"/>
          </a:p>
        </p:txBody>
      </p:sp>
      <p:sp>
        <p:nvSpPr>
          <p:cNvPr id="116743"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sz="1400" dirty="0">
                <a:latin typeface="+mn-lt"/>
                <a:cs typeface="B Mitra" pitchFamily="2" charset="-78"/>
              </a:rPr>
              <a:t>TOP</a:t>
            </a:r>
            <a:r>
              <a:rPr lang="fa-IR" dirty="0">
                <a:latin typeface="+mn-lt"/>
                <a:cs typeface="B Mitra" pitchFamily="2" charset="-78"/>
              </a:rPr>
              <a:t> شمارنده برابر با </a:t>
            </a:r>
            <a:r>
              <a:rPr lang="fa-IR" sz="1400" dirty="0">
                <a:latin typeface="+mn-lt"/>
                <a:cs typeface="B Mitra" pitchFamily="2" charset="-78"/>
              </a:rPr>
              <a:t>مقدار ثبات </a:t>
            </a:r>
            <a:r>
              <a:rPr lang="en-US" sz="1400" dirty="0">
                <a:latin typeface="+mn-lt"/>
                <a:cs typeface="B Mitra" pitchFamily="2" charset="-78"/>
              </a:rPr>
              <a:t>ICR1</a:t>
            </a:r>
            <a:r>
              <a:rPr lang="fa-IR" sz="1400" dirty="0">
                <a:latin typeface="+mn-lt"/>
                <a:cs typeface="B Mitra" pitchFamily="2" charset="-78"/>
              </a:rPr>
              <a:t> </a:t>
            </a:r>
            <a:r>
              <a:rPr lang="fa-IR" dirty="0">
                <a:latin typeface="+mn-lt"/>
                <a:cs typeface="B Mitra" pitchFamily="2" charset="-78"/>
              </a:rPr>
              <a:t>خواهد بود و رزولوشن سیگنال ایجاد شده از رابطه زیر بدست میآید: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بدین ترتیب، رشته شمارش ثبات </a:t>
            </a:r>
            <a:r>
              <a:rPr lang="en-US" dirty="0">
                <a:latin typeface="+mn-lt"/>
                <a:cs typeface="B Mitra" pitchFamily="2" charset="-78"/>
              </a:rPr>
              <a:t>TCNT1</a:t>
            </a:r>
            <a:r>
              <a:rPr lang="fa-IR" dirty="0">
                <a:latin typeface="+mn-lt"/>
                <a:cs typeface="B Mitra" pitchFamily="2" charset="-78"/>
              </a:rPr>
              <a:t> محدود به اعداد صفر تا </a:t>
            </a:r>
            <a:r>
              <a:rPr lang="en-US" dirty="0">
                <a:latin typeface="+mn-lt"/>
                <a:cs typeface="B Mitra" pitchFamily="2" charset="-78"/>
              </a:rPr>
              <a:t>ICR1</a:t>
            </a:r>
            <a:r>
              <a:rPr lang="fa-IR" dirty="0">
                <a:latin typeface="+mn-lt"/>
                <a:cs typeface="B Mitra" pitchFamily="2" charset="-78"/>
              </a:rPr>
              <a:t> شده و در لحظه سرریز شدن شمارنده، فلگ </a:t>
            </a:r>
            <a:r>
              <a:rPr lang="en-US" dirty="0">
                <a:latin typeface="+mn-lt"/>
                <a:cs typeface="B Mitra" pitchFamily="2" charset="-78"/>
              </a:rPr>
              <a:t>TOV1</a:t>
            </a:r>
            <a:r>
              <a:rPr lang="fa-IR" dirty="0">
                <a:latin typeface="+mn-lt"/>
                <a:cs typeface="B Mitra" pitchFamily="2" charset="-78"/>
              </a:rPr>
              <a:t> یک میشود. در این وضعیت فرکانس سیگنال ایجاد شده از رابطه زیر قابل محاسبه است:</a:t>
            </a:r>
          </a:p>
        </p:txBody>
      </p:sp>
      <p:graphicFrame>
        <p:nvGraphicFramePr>
          <p:cNvPr id="116738" name="Object 2"/>
          <p:cNvGraphicFramePr>
            <a:graphicFrameLocks noChangeAspect="1"/>
          </p:cNvGraphicFramePr>
          <p:nvPr/>
        </p:nvGraphicFramePr>
        <p:xfrm>
          <a:off x="896938" y="4846638"/>
          <a:ext cx="4208462" cy="1020762"/>
        </p:xfrm>
        <a:graphic>
          <a:graphicData uri="http://schemas.openxmlformats.org/presentationml/2006/ole">
            <mc:AlternateContent xmlns:mc="http://schemas.openxmlformats.org/markup-compatibility/2006">
              <mc:Choice xmlns:v="urn:schemas-microsoft-com:vml" Requires="v">
                <p:oleObj spid="_x0000_s116898" name="Equation" r:id="rId3" imgW="1726920" imgH="419040" progId="Equation.3">
                  <p:embed/>
                </p:oleObj>
              </mc:Choice>
              <mc:Fallback>
                <p:oleObj name="Equation" r:id="rId3" imgW="1726920" imgH="419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38" y="4846638"/>
                        <a:ext cx="4208462" cy="1020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39" name="Object 3"/>
          <p:cNvGraphicFramePr>
            <a:graphicFrameLocks noChangeAspect="1"/>
          </p:cNvGraphicFramePr>
          <p:nvPr/>
        </p:nvGraphicFramePr>
        <p:xfrm>
          <a:off x="914400" y="2895600"/>
          <a:ext cx="2978150" cy="762000"/>
        </p:xfrm>
        <a:graphic>
          <a:graphicData uri="http://schemas.openxmlformats.org/presentationml/2006/ole">
            <mc:AlternateContent xmlns:mc="http://schemas.openxmlformats.org/markup-compatibility/2006">
              <mc:Choice xmlns:v="urn:schemas-microsoft-com:vml" Requires="v">
                <p:oleObj spid="_x0000_s116899" name="Equation" r:id="rId5" imgW="1638000" imgH="419040" progId="Equation.3">
                  <p:embed/>
                </p:oleObj>
              </mc:Choice>
              <mc:Fallback>
                <p:oleObj name="Equation" r:id="rId5" imgW="1638000" imgH="419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895600"/>
                        <a:ext cx="29781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85000" lnSpcReduction="10000"/>
          </a:bodyPr>
          <a:lstStyle/>
          <a:p>
            <a:pPr algn="just" rtl="0" fontAlgn="auto">
              <a:lnSpc>
                <a:spcPct val="150000"/>
              </a:lnSpc>
              <a:spcBef>
                <a:spcPts val="0"/>
              </a:spcBef>
              <a:spcAft>
                <a:spcPts val="0"/>
              </a:spcAft>
              <a:buClr>
                <a:schemeClr val="accent1"/>
              </a:buClr>
              <a:buSzPct val="76000"/>
              <a:defRPr/>
            </a:pPr>
            <a:r>
              <a:rPr lang="en-US" sz="2000" b="1" dirty="0">
                <a:latin typeface="+mn-lt"/>
                <a:cs typeface="B Mitra" pitchFamily="2" charset="-78"/>
              </a:rPr>
              <a:t>Fast PWM, TOP=OCR1A</a:t>
            </a:r>
          </a:p>
        </p:txBody>
      </p:sp>
      <p:sp>
        <p:nvSpPr>
          <p:cNvPr id="117766" name="Slide Number Placeholder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5E8612D6-682E-4D84-9B17-0C868062EC94}" type="slidenum">
              <a:rPr lang="fa-IR"/>
              <a:pPr fontAlgn="base">
                <a:spcBef>
                  <a:spcPct val="0"/>
                </a:spcBef>
                <a:spcAft>
                  <a:spcPct val="0"/>
                </a:spcAft>
                <a:defRPr/>
              </a:pPr>
              <a:t>96</a:t>
            </a:fld>
            <a:endParaRPr lang="fa-IR"/>
          </a:p>
        </p:txBody>
      </p:sp>
      <p:sp>
        <p:nvSpPr>
          <p:cNvPr id="117767"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838200" y="1828800"/>
            <a:ext cx="7848600" cy="42672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در این حالت </a:t>
            </a:r>
            <a:r>
              <a:rPr lang="en-US" dirty="0">
                <a:latin typeface="+mn-lt"/>
                <a:cs typeface="B Mitra" pitchFamily="2" charset="-78"/>
              </a:rPr>
              <a:t>TOP</a:t>
            </a:r>
            <a:r>
              <a:rPr lang="fa-IR" dirty="0">
                <a:latin typeface="+mn-lt"/>
                <a:cs typeface="B Mitra" pitchFamily="2" charset="-78"/>
              </a:rPr>
              <a:t> شمارنده برابر با مقدار ثبات </a:t>
            </a:r>
            <a:r>
              <a:rPr lang="en-US" dirty="0">
                <a:latin typeface="+mn-lt"/>
                <a:cs typeface="B Mitra" pitchFamily="2" charset="-78"/>
              </a:rPr>
              <a:t>OCR1A</a:t>
            </a:r>
            <a:r>
              <a:rPr lang="fa-IR" dirty="0">
                <a:latin typeface="+mn-lt"/>
                <a:cs typeface="B Mitra" pitchFamily="2" charset="-78"/>
              </a:rPr>
              <a:t> خواهد بود و رزولوشن سیگنال ایجاد شده از رابطه زیر بدست میآید:</a:t>
            </a: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بدین ترتیب، رشته شمارش ثبات </a:t>
            </a:r>
            <a:r>
              <a:rPr lang="en-US" dirty="0">
                <a:latin typeface="+mn-lt"/>
                <a:cs typeface="B Mitra" pitchFamily="2" charset="-78"/>
              </a:rPr>
              <a:t>TCNT1</a:t>
            </a:r>
            <a:r>
              <a:rPr lang="fa-IR" dirty="0">
                <a:latin typeface="+mn-lt"/>
                <a:cs typeface="B Mitra" pitchFamily="2" charset="-78"/>
              </a:rPr>
              <a:t> محدود به اعداد صفر تا </a:t>
            </a:r>
            <a:r>
              <a:rPr lang="en-US" dirty="0">
                <a:latin typeface="+mn-lt"/>
                <a:cs typeface="B Mitra" pitchFamily="2" charset="-78"/>
              </a:rPr>
              <a:t>OCR1A</a:t>
            </a:r>
            <a:r>
              <a:rPr lang="fa-IR" dirty="0">
                <a:latin typeface="+mn-lt"/>
                <a:cs typeface="B Mitra" pitchFamily="2" charset="-78"/>
              </a:rPr>
              <a:t> شده و در لحظه سرریز شدن شمارنده، فلگ </a:t>
            </a:r>
            <a:r>
              <a:rPr lang="en-US" dirty="0">
                <a:latin typeface="+mn-lt"/>
                <a:cs typeface="B Mitra" pitchFamily="2" charset="-78"/>
              </a:rPr>
              <a:t>TOV1</a:t>
            </a:r>
            <a:r>
              <a:rPr lang="fa-IR" dirty="0">
                <a:latin typeface="+mn-lt"/>
                <a:cs typeface="B Mitra" pitchFamily="2" charset="-78"/>
              </a:rPr>
              <a:t> یک میشود. در این وضعیت فرکانس سیگنال ایجاد شده از رابطه زیر قابل محاسبه است:</a:t>
            </a:r>
          </a:p>
        </p:txBody>
      </p:sp>
      <p:graphicFrame>
        <p:nvGraphicFramePr>
          <p:cNvPr id="117762" name="Object 2"/>
          <p:cNvGraphicFramePr>
            <a:graphicFrameLocks noChangeAspect="1"/>
          </p:cNvGraphicFramePr>
          <p:nvPr/>
        </p:nvGraphicFramePr>
        <p:xfrm>
          <a:off x="711200" y="4846638"/>
          <a:ext cx="4579938" cy="1020762"/>
        </p:xfrm>
        <a:graphic>
          <a:graphicData uri="http://schemas.openxmlformats.org/presentationml/2006/ole">
            <mc:AlternateContent xmlns:mc="http://schemas.openxmlformats.org/markup-compatibility/2006">
              <mc:Choice xmlns:v="urn:schemas-microsoft-com:vml" Requires="v">
                <p:oleObj spid="_x0000_s117922" name="Equation" r:id="rId3" imgW="1879560" imgH="419040" progId="Equation.3">
                  <p:embed/>
                </p:oleObj>
              </mc:Choice>
              <mc:Fallback>
                <p:oleObj name="Equation" r:id="rId3" imgW="1879560" imgH="419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4846638"/>
                        <a:ext cx="4579938" cy="1020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63" name="Object 3"/>
          <p:cNvGraphicFramePr>
            <a:graphicFrameLocks noChangeAspect="1"/>
          </p:cNvGraphicFramePr>
          <p:nvPr>
            <p:extLst>
              <p:ext uri="{D42A27DB-BD31-4B8C-83A1-F6EECF244321}">
                <p14:modId xmlns:p14="http://schemas.microsoft.com/office/powerpoint/2010/main" val="1950343696"/>
              </p:ext>
            </p:extLst>
          </p:nvPr>
        </p:nvGraphicFramePr>
        <p:xfrm>
          <a:off x="776288" y="2590800"/>
          <a:ext cx="3254375" cy="762000"/>
        </p:xfrm>
        <a:graphic>
          <a:graphicData uri="http://schemas.openxmlformats.org/presentationml/2006/ole">
            <mc:AlternateContent xmlns:mc="http://schemas.openxmlformats.org/markup-compatibility/2006">
              <mc:Choice xmlns:v="urn:schemas-microsoft-com:vml" Requires="v">
                <p:oleObj spid="_x0000_s117923" name="Equation" r:id="rId5" imgW="1790640" imgH="419040" progId="Equation.3">
                  <p:embed/>
                </p:oleObj>
              </mc:Choice>
              <mc:Fallback>
                <p:oleObj name="Equation" r:id="rId5" imgW="1790640" imgH="4190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88" y="2590800"/>
                        <a:ext cx="3254375"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شناسایی وضعیت های </a:t>
            </a:r>
            <a:r>
              <a:rPr lang="en-US" sz="2000" b="1" dirty="0">
                <a:latin typeface="+mn-lt"/>
                <a:cs typeface="B Mitra" pitchFamily="2" charset="-78"/>
              </a:rPr>
              <a:t>Fast PWM</a:t>
            </a:r>
            <a:r>
              <a:rPr lang="fa-IR" sz="2000" b="1" dirty="0">
                <a:latin typeface="+mn-lt"/>
                <a:cs typeface="B Mitra" pitchFamily="2" charset="-78"/>
              </a:rPr>
              <a:t> در تایمر/کانتر یک</a:t>
            </a:r>
          </a:p>
        </p:txBody>
      </p:sp>
      <p:sp>
        <p:nvSpPr>
          <p:cNvPr id="132099"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2350F39-C3BD-4D57-A500-AEFFAF92FDF3}" type="slidenum">
              <a:rPr lang="fa-IR"/>
              <a:pPr fontAlgn="base">
                <a:spcBef>
                  <a:spcPct val="0"/>
                </a:spcBef>
                <a:spcAft>
                  <a:spcPct val="0"/>
                </a:spcAft>
                <a:defRPr/>
              </a:pPr>
              <a:t>97</a:t>
            </a:fld>
            <a:endParaRPr lang="fa-IR" dirty="0"/>
          </a:p>
        </p:txBody>
      </p:sp>
      <p:sp>
        <p:nvSpPr>
          <p:cNvPr id="132100"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132101" name="Content Placeholder 1"/>
          <p:cNvSpPr txBox="1">
            <a:spLocks/>
          </p:cNvSpPr>
          <p:nvPr/>
        </p:nvSpPr>
        <p:spPr bwMode="auto">
          <a:xfrm>
            <a:off x="838200" y="1828800"/>
            <a:ext cx="7848600" cy="4267200"/>
          </a:xfrm>
          <a:prstGeom prst="rect">
            <a:avLst/>
          </a:prstGeom>
          <a:noFill/>
          <a:ln w="9525">
            <a:noFill/>
            <a:miter lim="800000"/>
            <a:headEnd/>
            <a:tailEnd/>
          </a:ln>
        </p:spPr>
        <p:txBody>
          <a:bodyPr/>
          <a:lstStyle/>
          <a:p>
            <a:pPr algn="just">
              <a:lnSpc>
                <a:spcPct val="150000"/>
              </a:lnSpc>
              <a:buClr>
                <a:schemeClr val="accent1"/>
              </a:buClr>
              <a:buSzPct val="76000"/>
            </a:pPr>
            <a:r>
              <a:rPr lang="fa-IR" dirty="0">
                <a:latin typeface="Lucida Sans Unicode" pitchFamily="34" charset="0"/>
                <a:ea typeface="B Mitra"/>
                <a:cs typeface="B Mitra"/>
              </a:rPr>
              <a:t>حال ممکن است با توجه به جامعیت دو وضیت آخر، لزوم سه </a:t>
            </a:r>
            <a:r>
              <a:rPr lang="fa-IR" dirty="0" smtClean="0">
                <a:latin typeface="Lucida Sans Unicode" pitchFamily="34" charset="0"/>
                <a:ea typeface="B Mitra"/>
                <a:cs typeface="B Mitra"/>
              </a:rPr>
              <a:t>وض</a:t>
            </a:r>
            <a:r>
              <a:rPr lang="fa-IR" dirty="0">
                <a:latin typeface="Lucida Sans Unicode" pitchFamily="34" charset="0"/>
                <a:ea typeface="B Mitra"/>
                <a:cs typeface="B Mitra"/>
              </a:rPr>
              <a:t>ع</a:t>
            </a:r>
            <a:r>
              <a:rPr lang="fa-IR" dirty="0" smtClean="0">
                <a:latin typeface="Lucida Sans Unicode" pitchFamily="34" charset="0"/>
                <a:ea typeface="B Mitra"/>
                <a:cs typeface="B Mitra"/>
              </a:rPr>
              <a:t>یت </a:t>
            </a:r>
            <a:r>
              <a:rPr lang="fa-IR" dirty="0">
                <a:latin typeface="Lucida Sans Unicode" pitchFamily="34" charset="0"/>
                <a:ea typeface="B Mitra"/>
                <a:cs typeface="B Mitra"/>
              </a:rPr>
              <a:t>نخست زیر سوال برود. به عبارت دیگر ممکن است این سوال مطرح شود:</a:t>
            </a:r>
          </a:p>
          <a:p>
            <a:pPr algn="just">
              <a:lnSpc>
                <a:spcPct val="150000"/>
              </a:lnSpc>
              <a:buClr>
                <a:schemeClr val="accent1"/>
              </a:buClr>
              <a:buSzPct val="76000"/>
            </a:pPr>
            <a:r>
              <a:rPr lang="fa-IR" dirty="0">
                <a:latin typeface="Lucida Sans Unicode" pitchFamily="34" charset="0"/>
                <a:ea typeface="B Mitra"/>
                <a:cs typeface="B Mitra"/>
              </a:rPr>
              <a:t>«با توجه به اینک میتوان در دو وضعیت </a:t>
            </a:r>
            <a:r>
              <a:rPr lang="en-US" sz="1400" dirty="0">
                <a:latin typeface="Lucida Sans Unicode" pitchFamily="34" charset="0"/>
                <a:ea typeface="B Mitra"/>
                <a:cs typeface="B Mitra"/>
              </a:rPr>
              <a:t>Fast PWM,TOP=ICR1</a:t>
            </a:r>
            <a:r>
              <a:rPr lang="fa-IR" sz="1400" dirty="0">
                <a:latin typeface="Lucida Sans Unicode" pitchFamily="34" charset="0"/>
                <a:ea typeface="B Mitra"/>
                <a:cs typeface="B Mitra"/>
              </a:rPr>
              <a:t> </a:t>
            </a:r>
            <a:r>
              <a:rPr lang="fa-IR" dirty="0">
                <a:latin typeface="Lucida Sans Unicode" pitchFamily="34" charset="0"/>
                <a:ea typeface="B Mitra"/>
                <a:cs typeface="B Mitra"/>
              </a:rPr>
              <a:t>و </a:t>
            </a:r>
            <a:r>
              <a:rPr lang="en-US" sz="1400" dirty="0">
                <a:latin typeface="Lucida Sans Unicode" pitchFamily="34" charset="0"/>
                <a:ea typeface="B Mitra"/>
                <a:cs typeface="B Mitra"/>
              </a:rPr>
              <a:t>Fast PWM,TOP=OCR1A</a:t>
            </a:r>
            <a:r>
              <a:rPr lang="fa-IR" sz="1400" dirty="0">
                <a:latin typeface="Lucida Sans Unicode" pitchFamily="34" charset="0"/>
                <a:ea typeface="B Mitra"/>
                <a:cs typeface="B Mitra"/>
              </a:rPr>
              <a:t> </a:t>
            </a:r>
            <a:r>
              <a:rPr lang="fa-IR" dirty="0">
                <a:latin typeface="Lucida Sans Unicode" pitchFamily="34" charset="0"/>
                <a:ea typeface="B Mitra"/>
                <a:cs typeface="B Mitra"/>
              </a:rPr>
              <a:t>میتوان </a:t>
            </a:r>
            <a:r>
              <a:rPr lang="en-US" sz="1400" dirty="0">
                <a:latin typeface="Lucida Sans Unicode" pitchFamily="34" charset="0"/>
                <a:ea typeface="B Mitra"/>
                <a:cs typeface="B Mitra"/>
              </a:rPr>
              <a:t>TOP</a:t>
            </a:r>
            <a:r>
              <a:rPr lang="fa-IR" dirty="0">
                <a:latin typeface="Lucida Sans Unicode" pitchFamily="34" charset="0"/>
                <a:ea typeface="B Mitra"/>
                <a:cs typeface="B Mitra"/>
              </a:rPr>
              <a:t> شمارند را اعداد </a:t>
            </a:r>
            <a:r>
              <a:rPr lang="en-US" sz="1400" dirty="0">
                <a:latin typeface="Lucida Sans Unicode" pitchFamily="34" charset="0"/>
                <a:ea typeface="B Mitra"/>
                <a:cs typeface="B Mitra"/>
              </a:rPr>
              <a:t>0xFF</a:t>
            </a:r>
            <a:r>
              <a:rPr lang="fa-IR" dirty="0">
                <a:latin typeface="Lucida Sans Unicode" pitchFamily="34" charset="0"/>
                <a:ea typeface="B Mitra"/>
                <a:cs typeface="B Mitra"/>
              </a:rPr>
              <a:t>، </a:t>
            </a:r>
            <a:r>
              <a:rPr lang="en-US" sz="1400" dirty="0">
                <a:latin typeface="Lucida Sans Unicode" pitchFamily="34" charset="0"/>
                <a:ea typeface="B Mitra"/>
                <a:cs typeface="B Mitra"/>
              </a:rPr>
              <a:t>0x1FF</a:t>
            </a:r>
            <a:r>
              <a:rPr lang="fa-IR" dirty="0">
                <a:latin typeface="Lucida Sans Unicode" pitchFamily="34" charset="0"/>
                <a:ea typeface="B Mitra"/>
                <a:cs typeface="B Mitra"/>
              </a:rPr>
              <a:t> و </a:t>
            </a:r>
            <a:r>
              <a:rPr lang="en-US" sz="1400" dirty="0">
                <a:latin typeface="Lucida Sans Unicode" pitchFamily="34" charset="0"/>
                <a:ea typeface="B Mitra"/>
                <a:cs typeface="B Mitra"/>
              </a:rPr>
              <a:t>0x3FF</a:t>
            </a:r>
            <a:r>
              <a:rPr lang="fa-IR" dirty="0">
                <a:latin typeface="Lucida Sans Unicode" pitchFamily="34" charset="0"/>
                <a:ea typeface="B Mitra"/>
                <a:cs typeface="B Mitra"/>
              </a:rPr>
              <a:t> تعیین کرد، چه لزومی دارد تا برای این سه مورد، وضعیتهای جداگانه وجود داشته باشد؟»</a:t>
            </a:r>
          </a:p>
          <a:p>
            <a:pPr algn="just">
              <a:lnSpc>
                <a:spcPct val="150000"/>
              </a:lnSpc>
              <a:buClr>
                <a:schemeClr val="accent1"/>
              </a:buClr>
              <a:buSzPct val="76000"/>
            </a:pPr>
            <a:r>
              <a:rPr lang="fa-IR" dirty="0">
                <a:latin typeface="Lucida Sans Unicode" pitchFamily="34" charset="0"/>
                <a:ea typeface="B Mitra"/>
                <a:cs typeface="B Mitra"/>
              </a:rPr>
              <a:t>پاسخ این است که استفاده از </a:t>
            </a:r>
            <a:r>
              <a:rPr lang="fa-IR" dirty="0" smtClean="0">
                <a:latin typeface="Lucida Sans Unicode" pitchFamily="34" charset="0"/>
                <a:ea typeface="B Mitra"/>
                <a:cs typeface="B Mitra"/>
              </a:rPr>
              <a:t>وضعیت </a:t>
            </a:r>
            <a:r>
              <a:rPr lang="en-US" sz="1400" dirty="0">
                <a:latin typeface="Lucida Sans Unicode" pitchFamily="34" charset="0"/>
                <a:ea typeface="B Mitra"/>
                <a:cs typeface="B Mitra"/>
              </a:rPr>
              <a:t>Fast</a:t>
            </a:r>
            <a:r>
              <a:rPr lang="en-US" dirty="0">
                <a:latin typeface="Lucida Sans Unicode" pitchFamily="34" charset="0"/>
                <a:ea typeface="B Mitra"/>
                <a:cs typeface="B Mitra"/>
              </a:rPr>
              <a:t> </a:t>
            </a:r>
            <a:r>
              <a:rPr lang="en-US" sz="1400" dirty="0">
                <a:latin typeface="Lucida Sans Unicode" pitchFamily="34" charset="0"/>
                <a:ea typeface="B Mitra"/>
                <a:cs typeface="B Mitra"/>
              </a:rPr>
              <a:t>PWM,TOP=ICR1</a:t>
            </a:r>
            <a:r>
              <a:rPr lang="fa-IR" dirty="0">
                <a:latin typeface="Lucida Sans Unicode" pitchFamily="34" charset="0"/>
                <a:ea typeface="B Mitra"/>
                <a:cs typeface="B Mitra"/>
              </a:rPr>
              <a:t> موجب غیرفعال شدن، قابلیت شکار میشود. همچنین استفاده از وضعیت </a:t>
            </a:r>
            <a:r>
              <a:rPr lang="en-US" sz="1400" dirty="0">
                <a:latin typeface="Lucida Sans Unicode" pitchFamily="34" charset="0"/>
                <a:ea typeface="B Mitra"/>
                <a:cs typeface="B Mitra"/>
              </a:rPr>
              <a:t>F</a:t>
            </a:r>
            <a:r>
              <a:rPr lang="en-US" dirty="0">
                <a:latin typeface="Lucida Sans Unicode" pitchFamily="34" charset="0"/>
                <a:ea typeface="B Mitra"/>
                <a:cs typeface="B Mitra"/>
              </a:rPr>
              <a:t>ast </a:t>
            </a:r>
            <a:r>
              <a:rPr lang="en-US" sz="1400" dirty="0">
                <a:latin typeface="Lucida Sans Unicode" pitchFamily="34" charset="0"/>
                <a:ea typeface="B Mitra"/>
                <a:cs typeface="B Mitra"/>
              </a:rPr>
              <a:t>PWM,TOP=OCR1A</a:t>
            </a:r>
            <a:r>
              <a:rPr lang="fa-IR" dirty="0">
                <a:latin typeface="Lucida Sans Unicode" pitchFamily="34" charset="0"/>
                <a:ea typeface="B Mitra"/>
                <a:cs typeface="B Mitra"/>
              </a:rPr>
              <a:t> موجب غیرفعال شدن خروجی </a:t>
            </a:r>
            <a:r>
              <a:rPr lang="en-US" sz="1400" dirty="0">
                <a:latin typeface="Lucida Sans Unicode" pitchFamily="34" charset="0"/>
                <a:ea typeface="B Mitra"/>
                <a:cs typeface="B Mitra"/>
              </a:rPr>
              <a:t>PWM</a:t>
            </a:r>
            <a:r>
              <a:rPr lang="fa-IR" dirty="0">
                <a:latin typeface="Lucida Sans Unicode" pitchFamily="34" charset="0"/>
                <a:ea typeface="B Mitra"/>
                <a:cs typeface="B Mitra"/>
              </a:rPr>
              <a:t> واحد </a:t>
            </a:r>
            <a:r>
              <a:rPr lang="en-US" sz="1400" dirty="0">
                <a:latin typeface="Lucida Sans Unicode" pitchFamily="34" charset="0"/>
                <a:ea typeface="B Mitra"/>
                <a:cs typeface="B Mitra"/>
              </a:rPr>
              <a:t>A</a:t>
            </a:r>
            <a:r>
              <a:rPr lang="fa-IR" dirty="0">
                <a:latin typeface="Lucida Sans Unicode" pitchFamily="34" charset="0"/>
                <a:ea typeface="B Mitra"/>
                <a:cs typeface="B Mitra"/>
              </a:rPr>
              <a:t> شده به بیان دیگر نمیتوان موج </a:t>
            </a:r>
            <a:r>
              <a:rPr lang="en-US" sz="1400" dirty="0">
                <a:latin typeface="Lucida Sans Unicode" pitchFamily="34" charset="0"/>
                <a:ea typeface="B Mitra"/>
                <a:cs typeface="B Mitra"/>
              </a:rPr>
              <a:t>PWM</a:t>
            </a:r>
            <a:r>
              <a:rPr lang="fa-IR" dirty="0">
                <a:latin typeface="Lucida Sans Unicode" pitchFamily="34" charset="0"/>
                <a:ea typeface="B Mitra"/>
                <a:cs typeface="B Mitra"/>
              </a:rPr>
              <a:t> بر روی پایه </a:t>
            </a:r>
            <a:r>
              <a:rPr lang="en-US" sz="1400" dirty="0">
                <a:latin typeface="Lucida Sans Unicode" pitchFamily="34" charset="0"/>
                <a:ea typeface="B Mitra"/>
                <a:cs typeface="B Mitra"/>
              </a:rPr>
              <a:t>OCR1A</a:t>
            </a:r>
            <a:r>
              <a:rPr lang="fa-IR" dirty="0">
                <a:latin typeface="Lucida Sans Unicode" pitchFamily="34" charset="0"/>
                <a:ea typeface="B Mitra"/>
                <a:cs typeface="B Mitra"/>
              </a:rPr>
              <a:t> تولید نمود.</a:t>
            </a:r>
          </a:p>
          <a:p>
            <a:pPr algn="just">
              <a:lnSpc>
                <a:spcPct val="150000"/>
              </a:lnSpc>
              <a:buClr>
                <a:schemeClr val="accent1"/>
              </a:buClr>
              <a:buSzPct val="76000"/>
            </a:pPr>
            <a:r>
              <a:rPr lang="fa-IR" dirty="0">
                <a:latin typeface="Lucida Sans Unicode" pitchFamily="34" charset="0"/>
                <a:ea typeface="B Mitra"/>
                <a:cs typeface="B Mitra"/>
              </a:rPr>
              <a:t>همانطور که از روابط مشخص است وضعیت کاری </a:t>
            </a:r>
            <a:r>
              <a:rPr lang="en-US" dirty="0">
                <a:latin typeface="Lucida Sans Unicode" pitchFamily="34" charset="0"/>
                <a:ea typeface="B Mitra"/>
                <a:cs typeface="B Mitra"/>
              </a:rPr>
              <a:t>Fast PWM</a:t>
            </a:r>
            <a:r>
              <a:rPr lang="fa-IR" dirty="0">
                <a:latin typeface="Lucida Sans Unicode" pitchFamily="34" charset="0"/>
                <a:ea typeface="B Mitra"/>
                <a:cs typeface="B Mitra"/>
              </a:rPr>
              <a:t> هشت، نه و ده بیتی در رزولوشن و فرکانس با هم متفاوتند.</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a:bodyPr>
          <a:lstStyle/>
          <a:p>
            <a:pPr fontAlgn="auto">
              <a:spcBef>
                <a:spcPts val="0"/>
              </a:spcBef>
              <a:spcAft>
                <a:spcPts val="0"/>
              </a:spcAft>
              <a:buClr>
                <a:schemeClr val="accent1"/>
              </a:buClr>
              <a:buSzPct val="68000"/>
              <a:defRPr/>
            </a:pPr>
            <a:r>
              <a:rPr lang="fa-IR" sz="2000" b="1" dirty="0">
                <a:latin typeface="+mn-lt"/>
                <a:cs typeface="B Mitra" pitchFamily="2" charset="-78"/>
              </a:rPr>
              <a:t>آشنایی با روش تنظیم واحد تولید شکل موج</a:t>
            </a:r>
          </a:p>
        </p:txBody>
      </p:sp>
      <p:sp>
        <p:nvSpPr>
          <p:cNvPr id="133123"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832FC6A-FF91-4375-8743-B9E655BBC258}" type="slidenum">
              <a:rPr lang="fa-IR"/>
              <a:pPr fontAlgn="base">
                <a:spcBef>
                  <a:spcPct val="0"/>
                </a:spcBef>
                <a:spcAft>
                  <a:spcPct val="0"/>
                </a:spcAft>
                <a:defRPr/>
              </a:pPr>
              <a:t>98</a:t>
            </a:fld>
            <a:endParaRPr lang="fa-IR" dirty="0"/>
          </a:p>
        </p:txBody>
      </p:sp>
      <p:sp>
        <p:nvSpPr>
          <p:cNvPr id="133124"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cs typeface="Arial" charset="0"/>
              </a:rPr>
              <a:t>mashhoun@iust.ac.ir</a:t>
            </a:r>
            <a:endParaRPr lang="fa-IR" dirty="0"/>
          </a:p>
        </p:txBody>
      </p:sp>
      <p:sp>
        <p:nvSpPr>
          <p:cNvPr id="7" name="Content Placeholder 1"/>
          <p:cNvSpPr txBox="1">
            <a:spLocks/>
          </p:cNvSpPr>
          <p:nvPr/>
        </p:nvSpPr>
        <p:spPr>
          <a:xfrm>
            <a:off x="838200" y="1828800"/>
            <a:ext cx="7848600" cy="12954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dirty="0">
                <a:latin typeface="+mn-lt"/>
                <a:cs typeface="B Mitra" pitchFamily="2" charset="-78"/>
              </a:rPr>
              <a:t>مشابه با وضعیت </a:t>
            </a:r>
            <a:r>
              <a:rPr lang="en-US" sz="1400" dirty="0">
                <a:latin typeface="+mn-lt"/>
                <a:cs typeface="B Mitra" pitchFamily="2" charset="-78"/>
              </a:rPr>
              <a:t>CTC</a:t>
            </a:r>
            <a:r>
              <a:rPr lang="fa-IR" dirty="0">
                <a:latin typeface="+mn-lt"/>
                <a:cs typeface="B Mitra" pitchFamily="2" charset="-78"/>
              </a:rPr>
              <a:t>، چنانچه بخواهیم واحد تولید موج را فعال نماییم تا به صورت خودکار شکل موجی را بر روی پایه های </a:t>
            </a:r>
            <a:r>
              <a:rPr lang="en-US" sz="1400" dirty="0">
                <a:latin typeface="+mn-lt"/>
                <a:cs typeface="B Mitra" pitchFamily="2" charset="-78"/>
              </a:rPr>
              <a:t>OC1A</a:t>
            </a:r>
            <a:r>
              <a:rPr lang="fa-IR" dirty="0">
                <a:latin typeface="+mn-lt"/>
                <a:cs typeface="B Mitra" pitchFamily="2" charset="-78"/>
              </a:rPr>
              <a:t> یا </a:t>
            </a:r>
            <a:r>
              <a:rPr lang="en-US" sz="1400" dirty="0">
                <a:latin typeface="+mn-lt"/>
                <a:cs typeface="B Mitra" pitchFamily="2" charset="-78"/>
              </a:rPr>
              <a:t>OC1B</a:t>
            </a:r>
            <a:r>
              <a:rPr lang="fa-IR" dirty="0">
                <a:latin typeface="+mn-lt"/>
                <a:cs typeface="B Mitra" pitchFamily="2" charset="-78"/>
              </a:rPr>
              <a:t> ایجاد نماید، لازم است تا بیتهای </a:t>
            </a:r>
            <a:r>
              <a:rPr lang="en-US" sz="1400" dirty="0">
                <a:latin typeface="+mn-lt"/>
                <a:cs typeface="B Mitra" pitchFamily="2" charset="-78"/>
              </a:rPr>
              <a:t>COM1A[1:0]</a:t>
            </a:r>
            <a:r>
              <a:rPr lang="fa-IR" sz="1400" dirty="0">
                <a:latin typeface="+mn-lt"/>
                <a:cs typeface="B Mitra" pitchFamily="2" charset="-78"/>
              </a:rPr>
              <a:t> </a:t>
            </a:r>
            <a:r>
              <a:rPr lang="fa-IR" dirty="0">
                <a:latin typeface="+mn-lt"/>
                <a:cs typeface="B Mitra" pitchFamily="2" charset="-78"/>
              </a:rPr>
              <a:t>و </a:t>
            </a:r>
            <a:r>
              <a:rPr lang="en-US" sz="1400" dirty="0">
                <a:latin typeface="+mn-lt"/>
                <a:cs typeface="B Mitra" pitchFamily="2" charset="-78"/>
              </a:rPr>
              <a:t>COM1B[1:0]</a:t>
            </a:r>
            <a:r>
              <a:rPr lang="fa-IR" sz="1400" dirty="0">
                <a:latin typeface="+mn-lt"/>
                <a:cs typeface="B Mitra" pitchFamily="2" charset="-78"/>
              </a:rPr>
              <a:t> </a:t>
            </a:r>
            <a:r>
              <a:rPr lang="fa-IR" dirty="0">
                <a:latin typeface="+mn-lt"/>
                <a:cs typeface="B Mitra" pitchFamily="2" charset="-78"/>
              </a:rPr>
              <a:t>تنظیم شوند. حالتهای مختلفی را که این بیتها شامل میشوند در جدول زیر مشاهده مینمایید. </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33126" name="Picture 10" descr="p286.jpg"/>
          <p:cNvPicPr>
            <a:picLocks noChangeAspect="1"/>
          </p:cNvPicPr>
          <p:nvPr/>
        </p:nvPicPr>
        <p:blipFill>
          <a:blip r:embed="rId2"/>
          <a:srcRect/>
          <a:stretch>
            <a:fillRect/>
          </a:stretch>
        </p:blipFill>
        <p:spPr bwMode="auto">
          <a:xfrm>
            <a:off x="1609725" y="3048000"/>
            <a:ext cx="6315075"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fontAlgn="auto" hangingPunct="1">
              <a:spcAft>
                <a:spcPts val="0"/>
              </a:spcAft>
              <a:defRPr/>
            </a:pPr>
            <a:r>
              <a:rPr lang="fa-IR" dirty="0" smtClean="0">
                <a:cs typeface="B Mitra" pitchFamily="2" charset="-78"/>
              </a:rPr>
              <a:t>آشنایی با میکروکنترلر </a:t>
            </a:r>
            <a:r>
              <a:rPr lang="en-US" dirty="0" smtClean="0">
                <a:cs typeface="B Mitra" pitchFamily="2" charset="-78"/>
              </a:rPr>
              <a:t>AVR</a:t>
            </a:r>
            <a:r>
              <a:rPr lang="fa-IR" dirty="0" smtClean="0">
                <a:cs typeface="B Mitra" pitchFamily="2" charset="-78"/>
              </a:rPr>
              <a:t> بخش تایمر/کانتر</a:t>
            </a:r>
            <a:endParaRPr lang="fa-IR" dirty="0">
              <a:cs typeface="B Mitra" pitchFamily="2" charset="-78"/>
            </a:endParaRPr>
          </a:p>
        </p:txBody>
      </p:sp>
      <p:sp>
        <p:nvSpPr>
          <p:cNvPr id="5" name="Content Placeholder 1"/>
          <p:cNvSpPr txBox="1">
            <a:spLocks/>
          </p:cNvSpPr>
          <p:nvPr/>
        </p:nvSpPr>
        <p:spPr>
          <a:xfrm>
            <a:off x="838200" y="1371600"/>
            <a:ext cx="7848600" cy="457200"/>
          </a:xfrm>
          <a:prstGeom prst="rect">
            <a:avLst/>
          </a:prstGeom>
          <a:solidFill>
            <a:schemeClr val="accent2">
              <a:lumMod val="20000"/>
              <a:lumOff val="80000"/>
            </a:schemeClr>
          </a:solidFill>
        </p:spPr>
        <p:txBody>
          <a:bodyPr>
            <a:normAutofit fontScale="92500"/>
          </a:bodyPr>
          <a:lstStyle/>
          <a:p>
            <a:pPr fontAlgn="auto">
              <a:spcBef>
                <a:spcPts val="0"/>
              </a:spcBef>
              <a:spcAft>
                <a:spcPts val="0"/>
              </a:spcAft>
              <a:buClr>
                <a:schemeClr val="accent1"/>
              </a:buClr>
              <a:buSzPct val="68000"/>
              <a:defRPr/>
            </a:pPr>
            <a:r>
              <a:rPr lang="fa-IR" sz="2000" b="1" dirty="0">
                <a:latin typeface="+mn-lt"/>
                <a:cs typeface="B Mitra" pitchFamily="2" charset="-78"/>
              </a:rPr>
              <a:t>مثال: ایجاد شکل موج غیرمعکوس با فرکانس </a:t>
            </a:r>
            <a:r>
              <a:rPr lang="en-US" sz="2000" b="1" dirty="0">
                <a:latin typeface="+mn-lt"/>
                <a:cs typeface="B Mitra" pitchFamily="2" charset="-78"/>
              </a:rPr>
              <a:t>1KHz</a:t>
            </a:r>
            <a:r>
              <a:rPr lang="fa-IR" sz="2000" b="1" dirty="0">
                <a:latin typeface="+mn-lt"/>
                <a:cs typeface="B Mitra" pitchFamily="2" charset="-78"/>
              </a:rPr>
              <a:t> و زمان وظیفه 75% بر روی پایه </a:t>
            </a:r>
            <a:r>
              <a:rPr lang="en-US" sz="2000" b="1" dirty="0">
                <a:latin typeface="+mn-lt"/>
                <a:cs typeface="B Mitra" pitchFamily="2" charset="-78"/>
              </a:rPr>
              <a:t>OC1A</a:t>
            </a:r>
            <a:endParaRPr lang="fa-IR" sz="2000" b="1" dirty="0">
              <a:latin typeface="+mn-lt"/>
              <a:cs typeface="B Mitra" pitchFamily="2" charset="-78"/>
            </a:endParaRPr>
          </a:p>
        </p:txBody>
      </p:sp>
      <p:sp>
        <p:nvSpPr>
          <p:cNvPr id="134147" name="Slide Number Placeholder 5"/>
          <p:cNvSpPr>
            <a:spLocks noGrp="1"/>
          </p:cNvSpPr>
          <p:nvPr>
            <p:ph type="sldNum" sz="quarter" idx="12"/>
          </p:nvPr>
        </p:nvSpPr>
        <p:spPr bwMode="auto">
          <a:xfrm>
            <a:off x="8534400" y="6408738"/>
            <a:ext cx="479425"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5053AD9-6916-4308-A129-6D156592998F}" type="slidenum">
              <a:rPr lang="fa-IR"/>
              <a:pPr fontAlgn="base">
                <a:spcBef>
                  <a:spcPct val="0"/>
                </a:spcBef>
                <a:spcAft>
                  <a:spcPct val="0"/>
                </a:spcAft>
                <a:defRPr/>
              </a:pPr>
              <a:t>99</a:t>
            </a:fld>
            <a:endParaRPr lang="fa-IR" dirty="0"/>
          </a:p>
        </p:txBody>
      </p:sp>
      <p:sp>
        <p:nvSpPr>
          <p:cNvPr id="134148" name="Footer Placeholder 8"/>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cs typeface="Arial" charset="0"/>
              </a:rPr>
              <a:t>mashhoun@iust.ac.ir</a:t>
            </a:r>
            <a:endParaRPr lang="fa-IR"/>
          </a:p>
        </p:txBody>
      </p:sp>
      <p:sp>
        <p:nvSpPr>
          <p:cNvPr id="7" name="Content Placeholder 1"/>
          <p:cNvSpPr txBox="1">
            <a:spLocks/>
          </p:cNvSpPr>
          <p:nvPr/>
        </p:nvSpPr>
        <p:spPr>
          <a:xfrm>
            <a:off x="5638800" y="1828800"/>
            <a:ext cx="3048000" cy="4495800"/>
          </a:xfrm>
          <a:prstGeom prst="rect">
            <a:avLst/>
          </a:prstGeom>
          <a:noFill/>
        </p:spPr>
        <p:txBody>
          <a:bodyPr/>
          <a:lstStyle/>
          <a:p>
            <a:pPr algn="just" fontAlgn="auto">
              <a:lnSpc>
                <a:spcPct val="150000"/>
              </a:lnSpc>
              <a:spcBef>
                <a:spcPts val="0"/>
              </a:spcBef>
              <a:spcAft>
                <a:spcPts val="0"/>
              </a:spcAft>
              <a:buClr>
                <a:schemeClr val="accent1"/>
              </a:buClr>
              <a:buSzPct val="76000"/>
              <a:defRPr/>
            </a:pPr>
            <a:r>
              <a:rPr lang="fa-IR" sz="1400" dirty="0">
                <a:latin typeface="+mn-lt"/>
                <a:cs typeface="B Mitra" pitchFamily="2" charset="-78"/>
              </a:rPr>
              <a:t>در صورتی که فرکانس کلاک سیستم 8 مگاهرتز باشد و از پیش تقسیم کننده 8 استفاده نماییم، هر تیک شمارنده یک میکروثانیه طول میکشد. در </a:t>
            </a:r>
            <a:r>
              <a:rPr lang="fa-IR" sz="1400" dirty="0" smtClean="0">
                <a:latin typeface="+mn-lt"/>
                <a:cs typeface="B Mitra" pitchFamily="2" charset="-78"/>
              </a:rPr>
              <a:t>نتیجه برای </a:t>
            </a:r>
            <a:r>
              <a:rPr lang="fa-IR" sz="1400" dirty="0">
                <a:latin typeface="+mn-lt"/>
                <a:cs typeface="B Mitra" pitchFamily="2" charset="-78"/>
              </a:rPr>
              <a:t>ایجاد فرکانس یک کیلوهرتز باید </a:t>
            </a:r>
            <a:r>
              <a:rPr lang="en-US" sz="1100" dirty="0">
                <a:latin typeface="+mn-lt"/>
                <a:cs typeface="B Mitra" pitchFamily="2" charset="-78"/>
              </a:rPr>
              <a:t>TOP</a:t>
            </a:r>
            <a:r>
              <a:rPr lang="fa-IR" sz="1400" dirty="0">
                <a:latin typeface="+mn-lt"/>
                <a:cs typeface="B Mitra" pitchFamily="2" charset="-78"/>
              </a:rPr>
              <a:t> شمارنده برابر با 999 (یا </a:t>
            </a:r>
            <a:r>
              <a:rPr lang="en-US" sz="1100" dirty="0">
                <a:latin typeface="+mn-lt"/>
                <a:cs typeface="B Mitra" pitchFamily="2" charset="-78"/>
              </a:rPr>
              <a:t>0x03E7</a:t>
            </a:r>
            <a:r>
              <a:rPr lang="fa-IR" sz="1400" dirty="0">
                <a:latin typeface="+mn-lt"/>
                <a:cs typeface="B Mitra" pitchFamily="2" charset="-78"/>
              </a:rPr>
              <a:t>) باشد. بدین ترتیب میتوانیم از وضعیتهای 14 یا 15 استفاده نماییم. اما از آنجا که شکل موج باید بر روی پایه </a:t>
            </a:r>
            <a:r>
              <a:rPr lang="en-US" sz="1100" dirty="0">
                <a:latin typeface="+mn-lt"/>
                <a:cs typeface="B Mitra" pitchFamily="2" charset="-78"/>
              </a:rPr>
              <a:t>OC1A</a:t>
            </a:r>
            <a:r>
              <a:rPr lang="fa-IR" sz="1400" dirty="0">
                <a:latin typeface="+mn-lt"/>
                <a:cs typeface="B Mitra" pitchFamily="2" charset="-78"/>
              </a:rPr>
              <a:t> تولید شود، تنها استفاده از وضعیت 15 امکان پذیر است چرا که در وضعیت 14، </a:t>
            </a:r>
            <a:r>
              <a:rPr lang="en-US" sz="1100" dirty="0">
                <a:latin typeface="+mn-lt"/>
                <a:cs typeface="B Mitra" pitchFamily="2" charset="-78"/>
              </a:rPr>
              <a:t>TOP</a:t>
            </a:r>
            <a:r>
              <a:rPr lang="fa-IR" sz="1400" dirty="0">
                <a:latin typeface="+mn-lt"/>
                <a:cs typeface="B Mitra" pitchFamily="2" charset="-78"/>
              </a:rPr>
              <a:t> شمارنده برابر </a:t>
            </a:r>
            <a:r>
              <a:rPr lang="en-US" sz="1100" dirty="0">
                <a:latin typeface="+mn-lt"/>
                <a:cs typeface="B Mitra" pitchFamily="2" charset="-78"/>
              </a:rPr>
              <a:t>OCR1A</a:t>
            </a:r>
            <a:r>
              <a:rPr lang="fa-IR" sz="1400" dirty="0">
                <a:latin typeface="+mn-lt"/>
                <a:cs typeface="B Mitra" pitchFamily="2" charset="-78"/>
              </a:rPr>
              <a:t> بوده و در نتیجه تولید موج </a:t>
            </a:r>
            <a:r>
              <a:rPr lang="en-US" sz="1100" dirty="0">
                <a:latin typeface="+mn-lt"/>
                <a:cs typeface="B Mitra" pitchFamily="2" charset="-78"/>
              </a:rPr>
              <a:t>PWM</a:t>
            </a:r>
            <a:r>
              <a:rPr lang="fa-IR" sz="1400" dirty="0">
                <a:latin typeface="+mn-lt"/>
                <a:cs typeface="B Mitra" pitchFamily="2" charset="-78"/>
              </a:rPr>
              <a:t> در کانال</a:t>
            </a:r>
            <a:r>
              <a:rPr lang="fa-IR" sz="1100" dirty="0">
                <a:latin typeface="+mn-lt"/>
                <a:cs typeface="B Mitra" pitchFamily="2" charset="-78"/>
              </a:rPr>
              <a:t> </a:t>
            </a:r>
            <a:r>
              <a:rPr lang="en-US" sz="1100" dirty="0">
                <a:latin typeface="+mn-lt"/>
                <a:cs typeface="B Mitra" pitchFamily="2" charset="-78"/>
              </a:rPr>
              <a:t>A</a:t>
            </a:r>
            <a:r>
              <a:rPr lang="fa-IR" sz="1100" dirty="0">
                <a:latin typeface="+mn-lt"/>
                <a:cs typeface="B Mitra" pitchFamily="2" charset="-78"/>
              </a:rPr>
              <a:t> </a:t>
            </a:r>
            <a:r>
              <a:rPr lang="fa-IR" sz="1400" dirty="0">
                <a:latin typeface="+mn-lt"/>
                <a:cs typeface="B Mitra" pitchFamily="2" charset="-78"/>
              </a:rPr>
              <a:t>وجود ندارد. </a:t>
            </a:r>
          </a:p>
          <a:p>
            <a:pPr indent="457200" algn="just" fontAlgn="auto">
              <a:lnSpc>
                <a:spcPct val="150000"/>
              </a:lnSpc>
              <a:spcBef>
                <a:spcPts val="0"/>
              </a:spcBef>
              <a:spcAft>
                <a:spcPts val="0"/>
              </a:spcAft>
              <a:buClr>
                <a:schemeClr val="accent1"/>
              </a:buClr>
              <a:buSzPct val="76000"/>
              <a:defRPr/>
            </a:pPr>
            <a:endParaRPr lang="fa-IR" dirty="0">
              <a:latin typeface="+mn-lt"/>
              <a:cs typeface="B Mitra" pitchFamily="2" charset="-78"/>
            </a:endParaRPr>
          </a:p>
          <a:p>
            <a:pPr indent="457200" algn="just" fontAlgn="auto">
              <a:lnSpc>
                <a:spcPct val="150000"/>
              </a:lnSpc>
              <a:spcBef>
                <a:spcPts val="0"/>
              </a:spcBef>
              <a:spcAft>
                <a:spcPts val="0"/>
              </a:spcAft>
              <a:buClr>
                <a:schemeClr val="accent1"/>
              </a:buClr>
              <a:buSzPct val="76000"/>
              <a:defRPr/>
            </a:pPr>
            <a:r>
              <a:rPr lang="fa-IR" dirty="0">
                <a:latin typeface="+mn-lt"/>
                <a:cs typeface="B Mitra" pitchFamily="2" charset="-78"/>
              </a:rPr>
              <a:t> </a:t>
            </a:r>
          </a:p>
        </p:txBody>
      </p:sp>
      <p:pic>
        <p:nvPicPr>
          <p:cNvPr id="134150" name="Picture 7" descr="p287.jpg"/>
          <p:cNvPicPr>
            <a:picLocks noChangeAspect="1"/>
          </p:cNvPicPr>
          <p:nvPr/>
        </p:nvPicPr>
        <p:blipFill>
          <a:blip r:embed="rId2"/>
          <a:srcRect/>
          <a:stretch>
            <a:fillRect/>
          </a:stretch>
        </p:blipFill>
        <p:spPr bwMode="auto">
          <a:xfrm>
            <a:off x="838200" y="2057400"/>
            <a:ext cx="4752975"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4618</TotalTime>
  <Words>12217</Words>
  <Application>Microsoft Office PowerPoint</Application>
  <PresentationFormat>On-screen Show (4:3)</PresentationFormat>
  <Paragraphs>1362</Paragraphs>
  <Slides>137</Slides>
  <Notes>12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137</vt:i4>
      </vt:variant>
    </vt:vector>
  </HeadingPairs>
  <TitlesOfParts>
    <vt:vector size="149" baseType="lpstr">
      <vt:lpstr>Arial</vt:lpstr>
      <vt:lpstr>Arial Black</vt:lpstr>
      <vt:lpstr>B Mitra</vt:lpstr>
      <vt:lpstr>Calibri</vt:lpstr>
      <vt:lpstr>Courier New</vt:lpstr>
      <vt:lpstr>Lucida Sans Unicode</vt:lpstr>
      <vt:lpstr>Verdana</vt:lpstr>
      <vt:lpstr>Wingdings</vt:lpstr>
      <vt:lpstr>Wingdings 2</vt:lpstr>
      <vt:lpstr>Wingdings 3</vt:lpstr>
      <vt:lpstr>Concourse</vt:lpstr>
      <vt:lpstr>Equation</vt:lpstr>
      <vt:lpstr>آشنایی با تایمر/کانتر و نحوه استفاده از آنها</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lpstr>آشنایی با میکروکنترلر AVR بخش تایمر/کانتر</vt:lpstr>
    </vt:vector>
  </TitlesOfParts>
  <Company>IUST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آشنایی با تایمر/کانتر و نحوه استفاده از آنها</dc:title>
  <dc:subject>AVR timers</dc:subject>
  <dc:creator>HashemMashhoun</dc:creator>
  <cp:keywords>AVR Timer, Timer0, Timer1, Timer2</cp:keywords>
  <dc:description>این اسلایدها در مرداد ماه 1392 برای کلاس آزاد در دانشکده کامپیوتر آماده گردید</dc:description>
  <cp:lastModifiedBy>Mashhoun</cp:lastModifiedBy>
  <cp:revision>303</cp:revision>
  <dcterms:created xsi:type="dcterms:W3CDTF">2013-07-30T10:35:45Z</dcterms:created>
  <dcterms:modified xsi:type="dcterms:W3CDTF">2023-03-07T14:22:09Z</dcterms:modified>
  <cp:category>Educational</cp:category>
  <cp:contentStatus>Ready for use</cp:contentStatus>
</cp:coreProperties>
</file>